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1"/>
  </p:notesMasterIdLst>
  <p:sldIdLst>
    <p:sldId id="559" r:id="rId2"/>
    <p:sldId id="561" r:id="rId3"/>
    <p:sldId id="635" r:id="rId4"/>
    <p:sldId id="563" r:id="rId5"/>
    <p:sldId id="564" r:id="rId6"/>
    <p:sldId id="565" r:id="rId7"/>
    <p:sldId id="570" r:id="rId8"/>
    <p:sldId id="571" r:id="rId9"/>
    <p:sldId id="572" r:id="rId10"/>
    <p:sldId id="574" r:id="rId11"/>
    <p:sldId id="575" r:id="rId12"/>
    <p:sldId id="576" r:id="rId13"/>
    <p:sldId id="577" r:id="rId14"/>
    <p:sldId id="618" r:id="rId15"/>
    <p:sldId id="579" r:id="rId16"/>
    <p:sldId id="619" r:id="rId17"/>
    <p:sldId id="582" r:id="rId18"/>
    <p:sldId id="613" r:id="rId19"/>
    <p:sldId id="614" r:id="rId20"/>
    <p:sldId id="594" r:id="rId21"/>
    <p:sldId id="620" r:id="rId22"/>
    <p:sldId id="599" r:id="rId23"/>
    <p:sldId id="600" r:id="rId24"/>
    <p:sldId id="597" r:id="rId25"/>
    <p:sldId id="609" r:id="rId26"/>
    <p:sldId id="617" r:id="rId27"/>
    <p:sldId id="621" r:id="rId28"/>
    <p:sldId id="603" r:id="rId29"/>
    <p:sldId id="595" r:id="rId30"/>
    <p:sldId id="622" r:id="rId31"/>
    <p:sldId id="608" r:id="rId32"/>
    <p:sldId id="596" r:id="rId33"/>
    <p:sldId id="623" r:id="rId34"/>
    <p:sldId id="611" r:id="rId35"/>
    <p:sldId id="593" r:id="rId36"/>
    <p:sldId id="615" r:id="rId37"/>
    <p:sldId id="624" r:id="rId38"/>
    <p:sldId id="625" r:id="rId39"/>
    <p:sldId id="626" r:id="rId40"/>
    <p:sldId id="627" r:id="rId41"/>
    <p:sldId id="628" r:id="rId42"/>
    <p:sldId id="629" r:id="rId43"/>
    <p:sldId id="636" r:id="rId44"/>
    <p:sldId id="630" r:id="rId45"/>
    <p:sldId id="631" r:id="rId46"/>
    <p:sldId id="632" r:id="rId47"/>
    <p:sldId id="633" r:id="rId48"/>
    <p:sldId id="612" r:id="rId49"/>
    <p:sldId id="540"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57C70B-D27B-841B-1D06-7ADA0CA2BC4C}" name="Tommy Kaye" initials="TK" userId="812633e1f4985c05" providerId="Windows Live"/>
  <p188:author id="{2E24F016-0032-6B79-7F21-98F30CF25BC4}" name="Nikole Jaskula" initials="NJ" userId="S::nikole@mountainviewgroup.com::67414a7f-b6cd-4fa8-ac45-0f4f79bf4742" providerId="AD"/>
  <p188:author id="{02723036-388C-F9A2-7FBD-A58D3AF7CEB2}" name="Thom Gonyeau" initials="TG" userId="S::thom@mountainviewgroup.com::cf8fdece-c90b-4860-898b-39060f5f7fc6" providerId="AD"/>
  <p188:author id="{C2FE783E-F963-B2FE-F360-C063AB809E7A}" name="Williams, Joanne" initials="" userId="S::223036263@gehealthcare.com::49a665c6-97d2-4fbd-9a2b-5535f34e247e" providerId="AD"/>
  <p188:author id="{9CD2894C-8577-0D6C-739B-5EC45E93D911}" name="Brianna Jelks" initials="BJ" userId="S::brianna@mountainviewgroup.com::07cdacfa-d677-4110-9737-8a46b5392233" providerId="AD"/>
  <p188:author id="{5BEF1FAB-42A6-2759-7D5A-6E16914199E0}" name="Nicholas Mills" initials="NM" userId="0e8121347207cec2" providerId="Windows Live"/>
  <p188:author id="{182B1FBC-9683-D680-3376-C68A0B2A7AEC}" name="White, Cynthia" initials="CW" userId="S::204047696@gehealthcare.com::2b7387f7-4f69-45ed-a41e-902a9adb212e" providerId="AD"/>
  <p188:author id="{24A47BC1-D401-5C0D-98FB-56D9CAD634AA}" name="Nick Mills" initials="" userId="S::nick@mountainviewgroup.com::6a95a75f-7c5f-465f-9ae2-23ff243f48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22A6"/>
    <a:srgbClr val="6B25AF"/>
    <a:srgbClr val="D9D9D9"/>
    <a:srgbClr val="E7E7E7"/>
    <a:srgbClr val="B2B2B2"/>
    <a:srgbClr val="989898"/>
    <a:srgbClr val="4FBCCC"/>
    <a:srgbClr val="18C386"/>
    <a:srgbClr val="F9DC5F"/>
    <a:srgbClr val="F68A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75" autoAdjust="0"/>
    <p:restoredTop sz="97500" autoAdjust="0"/>
  </p:normalViewPr>
  <p:slideViewPr>
    <p:cSldViewPr snapToGrid="0" showGuides="1">
      <p:cViewPr varScale="1">
        <p:scale>
          <a:sx n="161" d="100"/>
          <a:sy n="161" d="100"/>
        </p:scale>
        <p:origin x="272" y="208"/>
      </p:cViewPr>
      <p:guideLst>
        <p:guide orient="horz" pos="2160"/>
        <p:guide pos="3816"/>
      </p:guideLst>
    </p:cSldViewPr>
  </p:slideViewPr>
  <p:outlineViewPr>
    <p:cViewPr>
      <p:scale>
        <a:sx n="33" d="100"/>
        <a:sy n="33" d="100"/>
      </p:scale>
      <p:origin x="0" y="-1544"/>
    </p:cViewPr>
  </p:outlineViewPr>
  <p:notesTextViewPr>
    <p:cViewPr>
      <p:scale>
        <a:sx n="45" d="100"/>
        <a:sy n="45"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E9F6F3-9725-49A3-85C6-590B1C0DD429}" type="datetimeFigureOut">
              <a:rPr lang="en-US" smtClean="0"/>
              <a:t>11/13/25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96002F-71F9-4FB3-8C73-479F9733AA66}" type="slidenum">
              <a:rPr lang="en-US" smtClean="0"/>
              <a:t>‹#›</a:t>
            </a:fld>
            <a:endParaRPr lang="en-US"/>
          </a:p>
        </p:txBody>
      </p:sp>
    </p:spTree>
    <p:extLst>
      <p:ext uri="{BB962C8B-B14F-4D97-AF65-F5344CB8AC3E}">
        <p14:creationId xmlns:p14="http://schemas.microsoft.com/office/powerpoint/2010/main" val="1184795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2</a:t>
            </a:fld>
            <a:endParaRPr lang="en-US"/>
          </a:p>
        </p:txBody>
      </p:sp>
    </p:spTree>
    <p:extLst>
      <p:ext uri="{BB962C8B-B14F-4D97-AF65-F5344CB8AC3E}">
        <p14:creationId xmlns:p14="http://schemas.microsoft.com/office/powerpoint/2010/main" val="2889263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31</a:t>
            </a:fld>
            <a:endParaRPr lang="en-US"/>
          </a:p>
        </p:txBody>
      </p:sp>
    </p:spTree>
    <p:extLst>
      <p:ext uri="{BB962C8B-B14F-4D97-AF65-F5344CB8AC3E}">
        <p14:creationId xmlns:p14="http://schemas.microsoft.com/office/powerpoint/2010/main" val="1154694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https://2025mvgtemp.s3.amazonaws.com/GE%20HealthCare%20-%20Video%20Brand%20Guidelines%202025%20Sample%20Clips/SLIDE%2036%20SHORT%20CLIP%2071%20GE%20-%20Apex%20Platform%20Product%20Unveil%20Video%20JB18330XX.mp4</a:t>
            </a:r>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37</a:t>
            </a:fld>
            <a:endParaRPr lang="en-US"/>
          </a:p>
        </p:txBody>
      </p:sp>
    </p:spTree>
    <p:extLst>
      <p:ext uri="{BB962C8B-B14F-4D97-AF65-F5344CB8AC3E}">
        <p14:creationId xmlns:p14="http://schemas.microsoft.com/office/powerpoint/2010/main" val="1486080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https://2025mvgtemp.s3.amazonaws.com/GE%20HealthCare%20-%20Video%20Brand%20Guidelines%202025%20Sample%20Clips/SLIDE%2037%2045%20GE%20Healthcare%25E2%2580%2599s%20One-Stop%20Clinic%20%25E2%2580%2593%20Patient%20Full.mp4</a:t>
            </a:r>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38</a:t>
            </a:fld>
            <a:endParaRPr lang="en-US"/>
          </a:p>
        </p:txBody>
      </p:sp>
    </p:spTree>
    <p:extLst>
      <p:ext uri="{BB962C8B-B14F-4D97-AF65-F5344CB8AC3E}">
        <p14:creationId xmlns:p14="http://schemas.microsoft.com/office/powerpoint/2010/main" val="1307663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https://2025mvgtemp.s3.amazonaws.com/GE%20HealthCare%20-%20Video%20Brand%20Guidelines%202025%20Sample%20Clips/SLIDE%2038%20GEHC_Ersame_overview_501%28k%29%20pending_12-23-24_1080.mp4</a:t>
            </a:r>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39</a:t>
            </a:fld>
            <a:endParaRPr lang="en-US"/>
          </a:p>
        </p:txBody>
      </p:sp>
    </p:spTree>
    <p:extLst>
      <p:ext uri="{BB962C8B-B14F-4D97-AF65-F5344CB8AC3E}">
        <p14:creationId xmlns:p14="http://schemas.microsoft.com/office/powerpoint/2010/main" val="4198535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https://2025mvgtemp.s3.amazonaws.com/GE%20HealthCare%20-%20Video%20Brand%20Guidelines%202025%20Sample%20Clips/SLIDE%2039%20223%20video-starguide-BAMF-new-hope-for-patients-nuclear-medicine.mp4</a:t>
            </a:r>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40</a:t>
            </a:fld>
            <a:endParaRPr lang="en-US"/>
          </a:p>
        </p:txBody>
      </p:sp>
    </p:spTree>
    <p:extLst>
      <p:ext uri="{BB962C8B-B14F-4D97-AF65-F5344CB8AC3E}">
        <p14:creationId xmlns:p14="http://schemas.microsoft.com/office/powerpoint/2010/main" val="1527433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https://2025mvgtemp.s3.amazonaws.com/GE%20HealthCare%20-%20Video%20Brand%20Guidelines%202025%20Sample%20Clips/SLIDE%2041%2043-GEHC%20Clarify%20DL%20Aurora%20Update_1080H264_020325_R1.mp4</a:t>
            </a:r>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42</a:t>
            </a:fld>
            <a:endParaRPr lang="en-US"/>
          </a:p>
        </p:txBody>
      </p:sp>
    </p:spTree>
    <p:extLst>
      <p:ext uri="{BB962C8B-B14F-4D97-AF65-F5344CB8AC3E}">
        <p14:creationId xmlns:p14="http://schemas.microsoft.com/office/powerpoint/2010/main" val="538079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https://2025mvgtemp.s3.amazonaws.com/GE%20HealthCare%20-%20Video%20Brand%20Guidelines%202025%20Sample%20Clips/SLIDE%2041%2043-GEHC%20Clarify%20DL%20Aurora%20Update_1080H264_020325_R1.mp4</a:t>
            </a:r>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43</a:t>
            </a:fld>
            <a:endParaRPr lang="en-US"/>
          </a:p>
        </p:txBody>
      </p:sp>
    </p:spTree>
    <p:extLst>
      <p:ext uri="{BB962C8B-B14F-4D97-AF65-F5344CB8AC3E}">
        <p14:creationId xmlns:p14="http://schemas.microsoft.com/office/powerpoint/2010/main" val="538079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https://2025mvgtemp.s3.amazonaws.com/GE%20HealthCare%20-%20Video%20Brand%20Guidelines%202025%20Sample%20Clips/SLIDE%2042%201%2001%20%20GE%20Healthcare_Manifesto%20Video%20Final.mp4</a:t>
            </a:r>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44</a:t>
            </a:fld>
            <a:endParaRPr lang="en-US"/>
          </a:p>
        </p:txBody>
      </p:sp>
    </p:spTree>
    <p:extLst>
      <p:ext uri="{BB962C8B-B14F-4D97-AF65-F5344CB8AC3E}">
        <p14:creationId xmlns:p14="http://schemas.microsoft.com/office/powerpoint/2010/main" val="225346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45</a:t>
            </a:fld>
            <a:endParaRPr lang="en-US"/>
          </a:p>
        </p:txBody>
      </p:sp>
    </p:spTree>
    <p:extLst>
      <p:ext uri="{BB962C8B-B14F-4D97-AF65-F5344CB8AC3E}">
        <p14:creationId xmlns:p14="http://schemas.microsoft.com/office/powerpoint/2010/main" val="1310925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https://2025mvgtemp.s3.amazonaws.com/GE%20HealthCare%20-%20Video%20Brand%20Guidelines%202025%20Sample%20Clips/SLIDE%2044%20GEHC%20ESTRO%20Booth%20V1.mp4</a:t>
            </a:r>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46</a:t>
            </a:fld>
            <a:endParaRPr lang="en-US"/>
          </a:p>
        </p:txBody>
      </p:sp>
    </p:spTree>
    <p:extLst>
      <p:ext uri="{BB962C8B-B14F-4D97-AF65-F5344CB8AC3E}">
        <p14:creationId xmlns:p14="http://schemas.microsoft.com/office/powerpoint/2010/main" val="4060686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3</a:t>
            </a:fld>
            <a:endParaRPr lang="en-US"/>
          </a:p>
        </p:txBody>
      </p:sp>
    </p:spTree>
    <p:extLst>
      <p:ext uri="{BB962C8B-B14F-4D97-AF65-F5344CB8AC3E}">
        <p14:creationId xmlns:p14="http://schemas.microsoft.com/office/powerpoint/2010/main" val="4045543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5</a:t>
            </a:fld>
            <a:endParaRPr lang="en-US"/>
          </a:p>
        </p:txBody>
      </p:sp>
    </p:spTree>
    <p:extLst>
      <p:ext uri="{BB962C8B-B14F-4D97-AF65-F5344CB8AC3E}">
        <p14:creationId xmlns:p14="http://schemas.microsoft.com/office/powerpoint/2010/main" val="3658984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6</a:t>
            </a:fld>
            <a:endParaRPr lang="en-US"/>
          </a:p>
        </p:txBody>
      </p:sp>
    </p:spTree>
    <p:extLst>
      <p:ext uri="{BB962C8B-B14F-4D97-AF65-F5344CB8AC3E}">
        <p14:creationId xmlns:p14="http://schemas.microsoft.com/office/powerpoint/2010/main" val="3512281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7</a:t>
            </a:fld>
            <a:endParaRPr lang="en-US"/>
          </a:p>
        </p:txBody>
      </p:sp>
    </p:spTree>
    <p:extLst>
      <p:ext uri="{BB962C8B-B14F-4D97-AF65-F5344CB8AC3E}">
        <p14:creationId xmlns:p14="http://schemas.microsoft.com/office/powerpoint/2010/main" val="3252625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9</a:t>
            </a:fld>
            <a:endParaRPr lang="en-US"/>
          </a:p>
        </p:txBody>
      </p:sp>
    </p:spTree>
    <p:extLst>
      <p:ext uri="{BB962C8B-B14F-4D97-AF65-F5344CB8AC3E}">
        <p14:creationId xmlns:p14="http://schemas.microsoft.com/office/powerpoint/2010/main" val="2634599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13</a:t>
            </a:fld>
            <a:endParaRPr lang="en-US"/>
          </a:p>
        </p:txBody>
      </p:sp>
    </p:spTree>
    <p:extLst>
      <p:ext uri="{BB962C8B-B14F-4D97-AF65-F5344CB8AC3E}">
        <p14:creationId xmlns:p14="http://schemas.microsoft.com/office/powerpoint/2010/main" val="780992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14</a:t>
            </a:fld>
            <a:endParaRPr lang="en-US"/>
          </a:p>
        </p:txBody>
      </p:sp>
    </p:spTree>
    <p:extLst>
      <p:ext uri="{BB962C8B-B14F-4D97-AF65-F5344CB8AC3E}">
        <p14:creationId xmlns:p14="http://schemas.microsoft.com/office/powerpoint/2010/main" val="1231508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17</a:t>
            </a:fld>
            <a:endParaRPr lang="en-US"/>
          </a:p>
        </p:txBody>
      </p:sp>
    </p:spTree>
    <p:extLst>
      <p:ext uri="{BB962C8B-B14F-4D97-AF65-F5344CB8AC3E}">
        <p14:creationId xmlns:p14="http://schemas.microsoft.com/office/powerpoint/2010/main" val="16791282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11147424" cy="2330451"/>
          </a:xfrm>
        </p:spPr>
        <p:txBody>
          <a:bodyPr anchor="b">
            <a:normAutofit/>
          </a:bodyPr>
          <a:lstStyle>
            <a:lvl1pPr algn="l">
              <a:defRPr sz="7200">
                <a:solidFill>
                  <a:schemeClr val="bg1"/>
                </a:solidFill>
              </a:defRPr>
            </a:lvl1pPr>
          </a:lstStyle>
          <a:p>
            <a:r>
              <a:rPr lang="en-US"/>
              <a:t>Click to edit Master title style</a:t>
            </a:r>
            <a:endParaRPr lang="en-US" dirty="0"/>
          </a:p>
        </p:txBody>
      </p:sp>
      <p:sp>
        <p:nvSpPr>
          <p:cNvPr id="8" name="TextBox 7">
            <a:extLst>
              <a:ext uri="{FF2B5EF4-FFF2-40B4-BE49-F238E27FC236}">
                <a16:creationId xmlns:a16="http://schemas.microsoft.com/office/drawing/2014/main" id="{A16E47DD-EFE5-71AD-14BF-BC681B9CA660}"/>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solidFill>
                  <a:schemeClr val="bg1"/>
                </a:solidFill>
              </a:rPr>
              <a:t> © 2025 GE HealthCare. GE is a trademark of General Electric Company used under trademark license.</a:t>
            </a:r>
          </a:p>
        </p:txBody>
      </p:sp>
      <p:sp>
        <p:nvSpPr>
          <p:cNvPr id="7" name="Subtitle 2">
            <a:extLst>
              <a:ext uri="{FF2B5EF4-FFF2-40B4-BE49-F238E27FC236}">
                <a16:creationId xmlns:a16="http://schemas.microsoft.com/office/drawing/2014/main" id="{B75DD4FC-37C8-A068-8A6B-46C198B48D04}"/>
              </a:ext>
            </a:extLst>
          </p:cNvPr>
          <p:cNvSpPr>
            <a:spLocks noGrp="1"/>
          </p:cNvSpPr>
          <p:nvPr>
            <p:ph type="subTitle" idx="1"/>
          </p:nvPr>
        </p:nvSpPr>
        <p:spPr>
          <a:xfrm>
            <a:off x="522288" y="4132262"/>
            <a:ext cx="11143294" cy="457200"/>
          </a:xfrm>
        </p:spPr>
        <p:txBody>
          <a:bodyPr>
            <a:normAutofit/>
          </a:bodyPr>
          <a:lstStyle>
            <a:lvl1pPr marL="0" indent="0" algn="l">
              <a:buNone/>
              <a:defRPr sz="1600">
                <a:solidFill>
                  <a:schemeClr val="bg1"/>
                </a:solidFill>
                <a:latin typeface="Source Sans Pro Semibold" panose="020B0603030403020204" pitchFamily="34" charset="0"/>
              </a:defRPr>
            </a:lvl1pPr>
            <a:lvl2pPr marL="0" indent="0" algn="l">
              <a:buNone/>
              <a:defRPr sz="1600">
                <a:solidFill>
                  <a:schemeClr val="bg1"/>
                </a:solidFill>
                <a:latin typeface="Source Sans Pro Semibold" panose="020B0603030403020204" pitchFamily="34" charset="0"/>
              </a:defRPr>
            </a:lvl2pPr>
            <a:lvl3pPr marL="0" indent="0" algn="l">
              <a:buNone/>
              <a:defRPr sz="1600">
                <a:solidFill>
                  <a:schemeClr val="bg1"/>
                </a:solidFill>
                <a:latin typeface="Source Sans Pro Semibold" panose="020B0603030403020204" pitchFamily="34" charset="0"/>
              </a:defRPr>
            </a:lvl3pPr>
            <a:lvl4pPr marL="0" indent="0" algn="l">
              <a:buNone/>
              <a:defRPr sz="1600">
                <a:solidFill>
                  <a:schemeClr val="bg1"/>
                </a:solidFill>
                <a:latin typeface="Source Sans Pro Semibold" panose="020B0603030403020204" pitchFamily="34" charset="0"/>
              </a:defRPr>
            </a:lvl4pPr>
            <a:lvl5pPr marL="0" indent="0" algn="l">
              <a:buNone/>
              <a:defRPr sz="1600">
                <a:solidFill>
                  <a:schemeClr val="bg1"/>
                </a:solidFill>
                <a:latin typeface="Source Sans Pro Semibold" panose="020B0603030403020204" pitchFamily="34" charset="0"/>
              </a:defRPr>
            </a:lvl5pPr>
            <a:lvl6pPr marL="0" indent="0" algn="l">
              <a:buNone/>
              <a:defRPr sz="1600">
                <a:solidFill>
                  <a:schemeClr val="bg1"/>
                </a:solidFill>
                <a:latin typeface="Source Sans Pro Semibold" panose="020B0603030403020204" pitchFamily="34" charset="0"/>
              </a:defRPr>
            </a:lvl6pPr>
            <a:lvl7pPr marL="0" indent="0" algn="l">
              <a:buNone/>
              <a:defRPr sz="1600">
                <a:solidFill>
                  <a:schemeClr val="bg1"/>
                </a:solidFill>
                <a:latin typeface="Source Sans Pro Semibold" panose="020B0603030403020204" pitchFamily="34" charset="0"/>
              </a:defRPr>
            </a:lvl7pPr>
            <a:lvl8pPr marL="0" indent="0" algn="l">
              <a:buNone/>
              <a:defRPr sz="1600">
                <a:solidFill>
                  <a:schemeClr val="bg1"/>
                </a:solidFill>
                <a:latin typeface="Source Sans Pro Semibold" panose="020B0603030403020204" pitchFamily="34" charset="0"/>
              </a:defRPr>
            </a:lvl8pPr>
            <a:lvl9pPr marL="0" indent="0" algn="l">
              <a:buNone/>
              <a:defRPr sz="1600">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67CBF96E-DF5F-3718-6514-0DE2C40691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234237" y="5197011"/>
            <a:ext cx="3784202" cy="1291353"/>
          </a:xfrm>
          <a:prstGeom prst="rect">
            <a:avLst/>
          </a:prstGeom>
        </p:spPr>
      </p:pic>
    </p:spTree>
    <p:extLst>
      <p:ext uri="{BB962C8B-B14F-4D97-AF65-F5344CB8AC3E}">
        <p14:creationId xmlns:p14="http://schemas.microsoft.com/office/powerpoint/2010/main" val="3746657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 light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A1423CC8-409F-AD4B-9036-7CD7C13CFF4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43841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 dark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bg1"/>
                </a:solidFill>
                <a:latin typeface="Source Sans Pro SemiBold" panose="020B0603030403020204" pitchFamily="34" charset="0"/>
              </a:defRPr>
            </a:lvl1pPr>
            <a:lvl2pPr marL="0" indent="0">
              <a:buNone/>
              <a:defRPr sz="1600">
                <a:solidFill>
                  <a:schemeClr val="bg1"/>
                </a:solidFill>
                <a:latin typeface="Source Sans Pro SemiBold" panose="020B0603030403020204" pitchFamily="34" charset="0"/>
              </a:defRPr>
            </a:lvl2pPr>
            <a:lvl3pPr marL="0" indent="0">
              <a:buNone/>
              <a:defRPr sz="1600">
                <a:solidFill>
                  <a:schemeClr val="bg1"/>
                </a:solidFill>
                <a:latin typeface="Source Sans Pro SemiBold" panose="020B0603030403020204" pitchFamily="34" charset="0"/>
              </a:defRPr>
            </a:lvl3pPr>
            <a:lvl4pPr marL="0" indent="0">
              <a:buNone/>
              <a:defRPr sz="1600">
                <a:solidFill>
                  <a:schemeClr val="bg1"/>
                </a:solidFill>
                <a:latin typeface="Source Sans Pro SemiBold" panose="020B0603030403020204" pitchFamily="34" charset="0"/>
              </a:defRPr>
            </a:lvl4pPr>
            <a:lvl5pPr marL="0" indent="0">
              <a:buNone/>
              <a:defRPr sz="1600">
                <a:solidFill>
                  <a:schemeClr val="bg1"/>
                </a:solidFill>
                <a:latin typeface="Source Sans Pro SemiBold" panose="020B0603030403020204" pitchFamily="34" charset="0"/>
              </a:defRPr>
            </a:lvl5pPr>
            <a:lvl6pPr marL="0" indent="0">
              <a:buNone/>
              <a:defRPr sz="1600">
                <a:solidFill>
                  <a:schemeClr val="bg1"/>
                </a:solidFill>
                <a:latin typeface="Source Sans Pro SemiBold" panose="020B0603030403020204" pitchFamily="34" charset="0"/>
              </a:defRPr>
            </a:lvl6pPr>
            <a:lvl7pPr marL="0" indent="0">
              <a:buNone/>
              <a:defRPr sz="1600">
                <a:solidFill>
                  <a:schemeClr val="bg1"/>
                </a:solidFill>
                <a:latin typeface="Source Sans Pro SemiBold" panose="020B0603030403020204" pitchFamily="34" charset="0"/>
              </a:defRPr>
            </a:lvl7pPr>
            <a:lvl8pPr marL="0" indent="0">
              <a:buNone/>
              <a:defRPr sz="1600">
                <a:solidFill>
                  <a:schemeClr val="bg1"/>
                </a:solidFill>
                <a:latin typeface="Source Sans Pro SemiBold" panose="020B0603030403020204" pitchFamily="34" charset="0"/>
              </a:defRPr>
            </a:lvl8pPr>
            <a:lvl9pPr marL="0" indent="0">
              <a:buNone/>
              <a:defRPr sz="1600">
                <a:solidFill>
                  <a:schemeClr val="bg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0BF71497-9CED-9D57-9EB6-CDAA11C3985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087511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a:xfrm>
            <a:off x="2185416" y="6455664"/>
            <a:ext cx="1400466" cy="256032"/>
          </a:xfrm>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3867F58F-5931-3559-4C06-A08ACF400F6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651123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1115460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1115460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6" name="TextBox 5">
            <a:extLst>
              <a:ext uri="{FF2B5EF4-FFF2-40B4-BE49-F238E27FC236}">
                <a16:creationId xmlns:a16="http://schemas.microsoft.com/office/drawing/2014/main" id="{81406003-0864-5E43-39A7-938B63F4B1D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627962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ers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1575816" y="1643063"/>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5" name="Picture Placeholder 2">
            <a:extLst>
              <a:ext uri="{FF2B5EF4-FFF2-40B4-BE49-F238E27FC236}">
                <a16:creationId xmlns:a16="http://schemas.microsoft.com/office/drawing/2014/main" id="{DAD98469-321A-4DE3-EDD6-E01F77C190A6}"/>
              </a:ext>
            </a:extLst>
          </p:cNvPr>
          <p:cNvSpPr>
            <a:spLocks noGrp="1"/>
          </p:cNvSpPr>
          <p:nvPr>
            <p:ph type="pic" sz="quarter" idx="18" hasCustomPrompt="1"/>
          </p:nvPr>
        </p:nvSpPr>
        <p:spPr>
          <a:xfrm>
            <a:off x="521208"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6" name="Picture Placeholder 2">
            <a:extLst>
              <a:ext uri="{FF2B5EF4-FFF2-40B4-BE49-F238E27FC236}">
                <a16:creationId xmlns:a16="http://schemas.microsoft.com/office/drawing/2014/main" id="{5B4E2B99-3057-2052-CE02-35A5EDC8AF48}"/>
              </a:ext>
            </a:extLst>
          </p:cNvPr>
          <p:cNvSpPr>
            <a:spLocks noGrp="1"/>
          </p:cNvSpPr>
          <p:nvPr>
            <p:ph type="pic" sz="quarter" idx="72" hasCustomPrompt="1"/>
          </p:nvPr>
        </p:nvSpPr>
        <p:spPr>
          <a:xfrm>
            <a:off x="518190"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7" name="Picture Placeholder 2">
            <a:extLst>
              <a:ext uri="{FF2B5EF4-FFF2-40B4-BE49-F238E27FC236}">
                <a16:creationId xmlns:a16="http://schemas.microsoft.com/office/drawing/2014/main" id="{61A9A896-1965-1F3D-1A9D-9E9935D7D4B3}"/>
              </a:ext>
            </a:extLst>
          </p:cNvPr>
          <p:cNvSpPr>
            <a:spLocks noGrp="1"/>
          </p:cNvSpPr>
          <p:nvPr>
            <p:ph type="pic" sz="quarter" idx="76" hasCustomPrompt="1"/>
          </p:nvPr>
        </p:nvSpPr>
        <p:spPr>
          <a:xfrm>
            <a:off x="518190"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1575816" y="1901952"/>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26" name="Text Placeholder 2">
            <a:extLst>
              <a:ext uri="{FF2B5EF4-FFF2-40B4-BE49-F238E27FC236}">
                <a16:creationId xmlns:a16="http://schemas.microsoft.com/office/drawing/2014/main" id="{DCF28094-7C4C-578F-75FE-A6F846748A86}"/>
              </a:ext>
            </a:extLst>
          </p:cNvPr>
          <p:cNvSpPr>
            <a:spLocks noGrp="1"/>
          </p:cNvSpPr>
          <p:nvPr>
            <p:ph type="body" idx="124"/>
          </p:nvPr>
        </p:nvSpPr>
        <p:spPr>
          <a:xfrm>
            <a:off x="1575816" y="2313432"/>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27" name="Text Placeholder 2">
            <a:extLst>
              <a:ext uri="{FF2B5EF4-FFF2-40B4-BE49-F238E27FC236}">
                <a16:creationId xmlns:a16="http://schemas.microsoft.com/office/drawing/2014/main" id="{CC0BF336-723A-E84D-A986-788A8CD29920}"/>
              </a:ext>
            </a:extLst>
          </p:cNvPr>
          <p:cNvSpPr>
            <a:spLocks noGrp="1"/>
          </p:cNvSpPr>
          <p:nvPr>
            <p:ph type="body" idx="125"/>
          </p:nvPr>
        </p:nvSpPr>
        <p:spPr>
          <a:xfrm>
            <a:off x="1575816" y="3239610"/>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28" name="Text Placeholder 2">
            <a:extLst>
              <a:ext uri="{FF2B5EF4-FFF2-40B4-BE49-F238E27FC236}">
                <a16:creationId xmlns:a16="http://schemas.microsoft.com/office/drawing/2014/main" id="{E758A148-8BE5-F62E-3959-54BA95D2F2D6}"/>
              </a:ext>
            </a:extLst>
          </p:cNvPr>
          <p:cNvSpPr>
            <a:spLocks noGrp="1"/>
          </p:cNvSpPr>
          <p:nvPr>
            <p:ph type="body" idx="126"/>
          </p:nvPr>
        </p:nvSpPr>
        <p:spPr>
          <a:xfrm>
            <a:off x="1575816" y="3498499"/>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29" name="Text Placeholder 2">
            <a:extLst>
              <a:ext uri="{FF2B5EF4-FFF2-40B4-BE49-F238E27FC236}">
                <a16:creationId xmlns:a16="http://schemas.microsoft.com/office/drawing/2014/main" id="{C95EC122-E173-54C2-2E14-8ED934114576}"/>
              </a:ext>
            </a:extLst>
          </p:cNvPr>
          <p:cNvSpPr>
            <a:spLocks noGrp="1"/>
          </p:cNvSpPr>
          <p:nvPr>
            <p:ph type="body" idx="127"/>
          </p:nvPr>
        </p:nvSpPr>
        <p:spPr>
          <a:xfrm>
            <a:off x="1575816" y="3909979"/>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0" name="Text Placeholder 2">
            <a:extLst>
              <a:ext uri="{FF2B5EF4-FFF2-40B4-BE49-F238E27FC236}">
                <a16:creationId xmlns:a16="http://schemas.microsoft.com/office/drawing/2014/main" id="{C137127F-10D6-D420-6F85-6D6812B876B5}"/>
              </a:ext>
            </a:extLst>
          </p:cNvPr>
          <p:cNvSpPr>
            <a:spLocks noGrp="1"/>
          </p:cNvSpPr>
          <p:nvPr>
            <p:ph type="body" idx="128"/>
          </p:nvPr>
        </p:nvSpPr>
        <p:spPr>
          <a:xfrm>
            <a:off x="1575816" y="4836157"/>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31" name="Text Placeholder 2">
            <a:extLst>
              <a:ext uri="{FF2B5EF4-FFF2-40B4-BE49-F238E27FC236}">
                <a16:creationId xmlns:a16="http://schemas.microsoft.com/office/drawing/2014/main" id="{2B862805-02A2-130F-BA13-348C3D75A524}"/>
              </a:ext>
            </a:extLst>
          </p:cNvPr>
          <p:cNvSpPr>
            <a:spLocks noGrp="1"/>
          </p:cNvSpPr>
          <p:nvPr>
            <p:ph type="body" idx="129"/>
          </p:nvPr>
        </p:nvSpPr>
        <p:spPr>
          <a:xfrm>
            <a:off x="1575816" y="5095046"/>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32" name="Text Placeholder 2">
            <a:extLst>
              <a:ext uri="{FF2B5EF4-FFF2-40B4-BE49-F238E27FC236}">
                <a16:creationId xmlns:a16="http://schemas.microsoft.com/office/drawing/2014/main" id="{B2E4671D-6777-BB9B-6BF9-4D013095C27D}"/>
              </a:ext>
            </a:extLst>
          </p:cNvPr>
          <p:cNvSpPr>
            <a:spLocks noGrp="1"/>
          </p:cNvSpPr>
          <p:nvPr>
            <p:ph type="body" idx="130"/>
          </p:nvPr>
        </p:nvSpPr>
        <p:spPr>
          <a:xfrm>
            <a:off x="1575816" y="5506526"/>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3" name="Text Placeholder 2">
            <a:extLst>
              <a:ext uri="{FF2B5EF4-FFF2-40B4-BE49-F238E27FC236}">
                <a16:creationId xmlns:a16="http://schemas.microsoft.com/office/drawing/2014/main" id="{FFFF572F-ACC2-C33A-5A30-83123B7E8335}"/>
              </a:ext>
            </a:extLst>
          </p:cNvPr>
          <p:cNvSpPr>
            <a:spLocks noGrp="1"/>
          </p:cNvSpPr>
          <p:nvPr>
            <p:ph type="body" idx="131"/>
          </p:nvPr>
        </p:nvSpPr>
        <p:spPr>
          <a:xfrm>
            <a:off x="5461763" y="1643063"/>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34" name="Picture Placeholder 2">
            <a:extLst>
              <a:ext uri="{FF2B5EF4-FFF2-40B4-BE49-F238E27FC236}">
                <a16:creationId xmlns:a16="http://schemas.microsoft.com/office/drawing/2014/main" id="{46DAB2F2-C52E-1156-EFEC-7D673FA862EB}"/>
              </a:ext>
            </a:extLst>
          </p:cNvPr>
          <p:cNvSpPr>
            <a:spLocks noGrp="1"/>
          </p:cNvSpPr>
          <p:nvPr>
            <p:ph type="pic" sz="quarter" idx="132" hasCustomPrompt="1"/>
          </p:nvPr>
        </p:nvSpPr>
        <p:spPr>
          <a:xfrm>
            <a:off x="4407155"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35" name="Picture Placeholder 2">
            <a:extLst>
              <a:ext uri="{FF2B5EF4-FFF2-40B4-BE49-F238E27FC236}">
                <a16:creationId xmlns:a16="http://schemas.microsoft.com/office/drawing/2014/main" id="{E28A2987-5618-480D-B199-5C41DB9C15AB}"/>
              </a:ext>
            </a:extLst>
          </p:cNvPr>
          <p:cNvSpPr>
            <a:spLocks noGrp="1"/>
          </p:cNvSpPr>
          <p:nvPr>
            <p:ph type="pic" sz="quarter" idx="133" hasCustomPrompt="1"/>
          </p:nvPr>
        </p:nvSpPr>
        <p:spPr>
          <a:xfrm>
            <a:off x="4404137"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36" name="Picture Placeholder 2">
            <a:extLst>
              <a:ext uri="{FF2B5EF4-FFF2-40B4-BE49-F238E27FC236}">
                <a16:creationId xmlns:a16="http://schemas.microsoft.com/office/drawing/2014/main" id="{575BDA13-2D6C-E60D-F22F-92D6A1DAAE51}"/>
              </a:ext>
            </a:extLst>
          </p:cNvPr>
          <p:cNvSpPr>
            <a:spLocks noGrp="1"/>
          </p:cNvSpPr>
          <p:nvPr>
            <p:ph type="pic" sz="quarter" idx="134" hasCustomPrompt="1"/>
          </p:nvPr>
        </p:nvSpPr>
        <p:spPr>
          <a:xfrm>
            <a:off x="4404137"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37" name="Text Placeholder 2">
            <a:extLst>
              <a:ext uri="{FF2B5EF4-FFF2-40B4-BE49-F238E27FC236}">
                <a16:creationId xmlns:a16="http://schemas.microsoft.com/office/drawing/2014/main" id="{234C6EF1-520A-FA6A-22C6-8A35EEA8C69B}"/>
              </a:ext>
            </a:extLst>
          </p:cNvPr>
          <p:cNvSpPr>
            <a:spLocks noGrp="1"/>
          </p:cNvSpPr>
          <p:nvPr>
            <p:ph type="body" idx="135"/>
          </p:nvPr>
        </p:nvSpPr>
        <p:spPr>
          <a:xfrm>
            <a:off x="5461763" y="1901952"/>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38" name="Text Placeholder 2">
            <a:extLst>
              <a:ext uri="{FF2B5EF4-FFF2-40B4-BE49-F238E27FC236}">
                <a16:creationId xmlns:a16="http://schemas.microsoft.com/office/drawing/2014/main" id="{7D1854B2-C3C8-6AF9-1EE1-5DCF6E281E84}"/>
              </a:ext>
            </a:extLst>
          </p:cNvPr>
          <p:cNvSpPr>
            <a:spLocks noGrp="1"/>
          </p:cNvSpPr>
          <p:nvPr>
            <p:ph type="body" idx="136"/>
          </p:nvPr>
        </p:nvSpPr>
        <p:spPr>
          <a:xfrm>
            <a:off x="5461763" y="2313432"/>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9" name="Text Placeholder 2">
            <a:extLst>
              <a:ext uri="{FF2B5EF4-FFF2-40B4-BE49-F238E27FC236}">
                <a16:creationId xmlns:a16="http://schemas.microsoft.com/office/drawing/2014/main" id="{C83BB6BA-FB7C-C59D-1ACF-517FBF2C0358}"/>
              </a:ext>
            </a:extLst>
          </p:cNvPr>
          <p:cNvSpPr>
            <a:spLocks noGrp="1"/>
          </p:cNvSpPr>
          <p:nvPr>
            <p:ph type="body" idx="137"/>
          </p:nvPr>
        </p:nvSpPr>
        <p:spPr>
          <a:xfrm>
            <a:off x="5461763" y="3239610"/>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0" name="Text Placeholder 2">
            <a:extLst>
              <a:ext uri="{FF2B5EF4-FFF2-40B4-BE49-F238E27FC236}">
                <a16:creationId xmlns:a16="http://schemas.microsoft.com/office/drawing/2014/main" id="{77BFAFD8-6B9C-3A6E-0E55-0D9AD300701F}"/>
              </a:ext>
            </a:extLst>
          </p:cNvPr>
          <p:cNvSpPr>
            <a:spLocks noGrp="1"/>
          </p:cNvSpPr>
          <p:nvPr>
            <p:ph type="body" idx="138"/>
          </p:nvPr>
        </p:nvSpPr>
        <p:spPr>
          <a:xfrm>
            <a:off x="5461763" y="3498499"/>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1" name="Text Placeholder 2">
            <a:extLst>
              <a:ext uri="{FF2B5EF4-FFF2-40B4-BE49-F238E27FC236}">
                <a16:creationId xmlns:a16="http://schemas.microsoft.com/office/drawing/2014/main" id="{88E1281C-D8B9-F219-EC3F-5059AE08574A}"/>
              </a:ext>
            </a:extLst>
          </p:cNvPr>
          <p:cNvSpPr>
            <a:spLocks noGrp="1"/>
          </p:cNvSpPr>
          <p:nvPr>
            <p:ph type="body" idx="139"/>
          </p:nvPr>
        </p:nvSpPr>
        <p:spPr>
          <a:xfrm>
            <a:off x="5461763" y="3909979"/>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42" name="Text Placeholder 2">
            <a:extLst>
              <a:ext uri="{FF2B5EF4-FFF2-40B4-BE49-F238E27FC236}">
                <a16:creationId xmlns:a16="http://schemas.microsoft.com/office/drawing/2014/main" id="{2AF1F704-E765-162D-03E2-B417B0A4F759}"/>
              </a:ext>
            </a:extLst>
          </p:cNvPr>
          <p:cNvSpPr>
            <a:spLocks noGrp="1"/>
          </p:cNvSpPr>
          <p:nvPr>
            <p:ph type="body" idx="140"/>
          </p:nvPr>
        </p:nvSpPr>
        <p:spPr>
          <a:xfrm>
            <a:off x="5461763" y="4836157"/>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3" name="Text Placeholder 2">
            <a:extLst>
              <a:ext uri="{FF2B5EF4-FFF2-40B4-BE49-F238E27FC236}">
                <a16:creationId xmlns:a16="http://schemas.microsoft.com/office/drawing/2014/main" id="{8182C338-F8D6-9FBA-6FDD-B0D1885F2302}"/>
              </a:ext>
            </a:extLst>
          </p:cNvPr>
          <p:cNvSpPr>
            <a:spLocks noGrp="1"/>
          </p:cNvSpPr>
          <p:nvPr>
            <p:ph type="body" idx="141"/>
          </p:nvPr>
        </p:nvSpPr>
        <p:spPr>
          <a:xfrm>
            <a:off x="5461763" y="5095046"/>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4" name="Text Placeholder 2">
            <a:extLst>
              <a:ext uri="{FF2B5EF4-FFF2-40B4-BE49-F238E27FC236}">
                <a16:creationId xmlns:a16="http://schemas.microsoft.com/office/drawing/2014/main" id="{A9B4F52F-7BC1-61E1-457B-1C87AA0F1938}"/>
              </a:ext>
            </a:extLst>
          </p:cNvPr>
          <p:cNvSpPr>
            <a:spLocks noGrp="1"/>
          </p:cNvSpPr>
          <p:nvPr>
            <p:ph type="body" idx="142"/>
          </p:nvPr>
        </p:nvSpPr>
        <p:spPr>
          <a:xfrm>
            <a:off x="5461763" y="5506526"/>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45" name="Text Placeholder 2">
            <a:extLst>
              <a:ext uri="{FF2B5EF4-FFF2-40B4-BE49-F238E27FC236}">
                <a16:creationId xmlns:a16="http://schemas.microsoft.com/office/drawing/2014/main" id="{E76EDDD4-0B6A-4046-2433-6AAD2C24CBBC}"/>
              </a:ext>
            </a:extLst>
          </p:cNvPr>
          <p:cNvSpPr>
            <a:spLocks noGrp="1"/>
          </p:cNvSpPr>
          <p:nvPr>
            <p:ph type="body" idx="143"/>
          </p:nvPr>
        </p:nvSpPr>
        <p:spPr>
          <a:xfrm>
            <a:off x="9350728" y="1643063"/>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6" name="Picture Placeholder 2">
            <a:extLst>
              <a:ext uri="{FF2B5EF4-FFF2-40B4-BE49-F238E27FC236}">
                <a16:creationId xmlns:a16="http://schemas.microsoft.com/office/drawing/2014/main" id="{58A2C879-8FAF-7632-1AFA-42A249C9739D}"/>
              </a:ext>
            </a:extLst>
          </p:cNvPr>
          <p:cNvSpPr>
            <a:spLocks noGrp="1"/>
          </p:cNvSpPr>
          <p:nvPr>
            <p:ph type="pic" sz="quarter" idx="144" hasCustomPrompt="1"/>
          </p:nvPr>
        </p:nvSpPr>
        <p:spPr>
          <a:xfrm>
            <a:off x="8296120"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47" name="Picture Placeholder 2">
            <a:extLst>
              <a:ext uri="{FF2B5EF4-FFF2-40B4-BE49-F238E27FC236}">
                <a16:creationId xmlns:a16="http://schemas.microsoft.com/office/drawing/2014/main" id="{A39604D6-C6F0-AD2F-4459-3EF529850EEA}"/>
              </a:ext>
            </a:extLst>
          </p:cNvPr>
          <p:cNvSpPr>
            <a:spLocks noGrp="1"/>
          </p:cNvSpPr>
          <p:nvPr>
            <p:ph type="pic" sz="quarter" idx="145" hasCustomPrompt="1"/>
          </p:nvPr>
        </p:nvSpPr>
        <p:spPr>
          <a:xfrm>
            <a:off x="8293102"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48" name="Picture Placeholder 2">
            <a:extLst>
              <a:ext uri="{FF2B5EF4-FFF2-40B4-BE49-F238E27FC236}">
                <a16:creationId xmlns:a16="http://schemas.microsoft.com/office/drawing/2014/main" id="{DECC6C1C-AA00-3A72-06A8-714F82E88CD5}"/>
              </a:ext>
            </a:extLst>
          </p:cNvPr>
          <p:cNvSpPr>
            <a:spLocks noGrp="1"/>
          </p:cNvSpPr>
          <p:nvPr>
            <p:ph type="pic" sz="quarter" idx="146" hasCustomPrompt="1"/>
          </p:nvPr>
        </p:nvSpPr>
        <p:spPr>
          <a:xfrm>
            <a:off x="8293102"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49" name="Text Placeholder 2">
            <a:extLst>
              <a:ext uri="{FF2B5EF4-FFF2-40B4-BE49-F238E27FC236}">
                <a16:creationId xmlns:a16="http://schemas.microsoft.com/office/drawing/2014/main" id="{DD308C7C-945C-FCC6-7882-E995601F8A36}"/>
              </a:ext>
            </a:extLst>
          </p:cNvPr>
          <p:cNvSpPr>
            <a:spLocks noGrp="1"/>
          </p:cNvSpPr>
          <p:nvPr>
            <p:ph type="body" idx="147"/>
          </p:nvPr>
        </p:nvSpPr>
        <p:spPr>
          <a:xfrm>
            <a:off x="9350728" y="1901952"/>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0" name="Text Placeholder 2">
            <a:extLst>
              <a:ext uri="{FF2B5EF4-FFF2-40B4-BE49-F238E27FC236}">
                <a16:creationId xmlns:a16="http://schemas.microsoft.com/office/drawing/2014/main" id="{74A7BFEB-C5CD-2881-29D6-B5E9DE4D6DE9}"/>
              </a:ext>
            </a:extLst>
          </p:cNvPr>
          <p:cNvSpPr>
            <a:spLocks noGrp="1"/>
          </p:cNvSpPr>
          <p:nvPr>
            <p:ph type="body" idx="148"/>
          </p:nvPr>
        </p:nvSpPr>
        <p:spPr>
          <a:xfrm>
            <a:off x="9350728" y="2313432"/>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1" name="Text Placeholder 2">
            <a:extLst>
              <a:ext uri="{FF2B5EF4-FFF2-40B4-BE49-F238E27FC236}">
                <a16:creationId xmlns:a16="http://schemas.microsoft.com/office/drawing/2014/main" id="{B1FA0A35-65F3-A7BA-F0C2-C169865E8A3B}"/>
              </a:ext>
            </a:extLst>
          </p:cNvPr>
          <p:cNvSpPr>
            <a:spLocks noGrp="1"/>
          </p:cNvSpPr>
          <p:nvPr>
            <p:ph type="body" idx="149"/>
          </p:nvPr>
        </p:nvSpPr>
        <p:spPr>
          <a:xfrm>
            <a:off x="9350728" y="3239610"/>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52" name="Text Placeholder 2">
            <a:extLst>
              <a:ext uri="{FF2B5EF4-FFF2-40B4-BE49-F238E27FC236}">
                <a16:creationId xmlns:a16="http://schemas.microsoft.com/office/drawing/2014/main" id="{C139BAB4-D438-6A50-F74A-C626C8EEB38F}"/>
              </a:ext>
            </a:extLst>
          </p:cNvPr>
          <p:cNvSpPr>
            <a:spLocks noGrp="1"/>
          </p:cNvSpPr>
          <p:nvPr>
            <p:ph type="body" idx="150"/>
          </p:nvPr>
        </p:nvSpPr>
        <p:spPr>
          <a:xfrm>
            <a:off x="9350728" y="3498499"/>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3" name="Text Placeholder 2">
            <a:extLst>
              <a:ext uri="{FF2B5EF4-FFF2-40B4-BE49-F238E27FC236}">
                <a16:creationId xmlns:a16="http://schemas.microsoft.com/office/drawing/2014/main" id="{B9D435B0-85E0-13DD-1879-977D70D03219}"/>
              </a:ext>
            </a:extLst>
          </p:cNvPr>
          <p:cNvSpPr>
            <a:spLocks noGrp="1"/>
          </p:cNvSpPr>
          <p:nvPr>
            <p:ph type="body" idx="151"/>
          </p:nvPr>
        </p:nvSpPr>
        <p:spPr>
          <a:xfrm>
            <a:off x="9350728" y="3909979"/>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4" name="Text Placeholder 2">
            <a:extLst>
              <a:ext uri="{FF2B5EF4-FFF2-40B4-BE49-F238E27FC236}">
                <a16:creationId xmlns:a16="http://schemas.microsoft.com/office/drawing/2014/main" id="{9B6C8506-39B1-453F-1390-6029AA9D663C}"/>
              </a:ext>
            </a:extLst>
          </p:cNvPr>
          <p:cNvSpPr>
            <a:spLocks noGrp="1"/>
          </p:cNvSpPr>
          <p:nvPr>
            <p:ph type="body" idx="152"/>
          </p:nvPr>
        </p:nvSpPr>
        <p:spPr>
          <a:xfrm>
            <a:off x="9350728" y="4836157"/>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55" name="Text Placeholder 2">
            <a:extLst>
              <a:ext uri="{FF2B5EF4-FFF2-40B4-BE49-F238E27FC236}">
                <a16:creationId xmlns:a16="http://schemas.microsoft.com/office/drawing/2014/main" id="{6D4E9AD8-2275-EBF9-4C6F-DDA3A6F21266}"/>
              </a:ext>
            </a:extLst>
          </p:cNvPr>
          <p:cNvSpPr>
            <a:spLocks noGrp="1"/>
          </p:cNvSpPr>
          <p:nvPr>
            <p:ph type="body" idx="153"/>
          </p:nvPr>
        </p:nvSpPr>
        <p:spPr>
          <a:xfrm>
            <a:off x="9350728" y="5095046"/>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6" name="Text Placeholder 2">
            <a:extLst>
              <a:ext uri="{FF2B5EF4-FFF2-40B4-BE49-F238E27FC236}">
                <a16:creationId xmlns:a16="http://schemas.microsoft.com/office/drawing/2014/main" id="{3B08551A-95E2-582D-DD8C-663923467E65}"/>
              </a:ext>
            </a:extLst>
          </p:cNvPr>
          <p:cNvSpPr>
            <a:spLocks noGrp="1"/>
          </p:cNvSpPr>
          <p:nvPr>
            <p:ph type="body" idx="154"/>
          </p:nvPr>
        </p:nvSpPr>
        <p:spPr>
          <a:xfrm>
            <a:off x="9350728" y="5506526"/>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 name="TextBox 4">
            <a:extLst>
              <a:ext uri="{FF2B5EF4-FFF2-40B4-BE49-F238E27FC236}">
                <a16:creationId xmlns:a16="http://schemas.microsoft.com/office/drawing/2014/main" id="{E24953EE-F1D8-3223-EF36-94B4F177CA3F}"/>
              </a:ext>
            </a:extLst>
          </p:cNvPr>
          <p:cNvSpPr txBox="1"/>
          <p:nvPr userDrawn="1"/>
        </p:nvSpPr>
        <p:spPr>
          <a:xfrm>
            <a:off x="6200078" y="6486661"/>
            <a:ext cx="5138482" cy="164592"/>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4" name="Rectangle 3">
            <a:extLst>
              <a:ext uri="{FF2B5EF4-FFF2-40B4-BE49-F238E27FC236}">
                <a16:creationId xmlns:a16="http://schemas.microsoft.com/office/drawing/2014/main" id="{22B074C3-E003-1B6F-4450-6B96F00CD4CE}"/>
              </a:ext>
            </a:extLst>
          </p:cNvPr>
          <p:cNvSpPr/>
          <p:nvPr userDrawn="1"/>
        </p:nvSpPr>
        <p:spPr>
          <a:xfrm>
            <a:off x="518190" y="6308725"/>
            <a:ext cx="1372603" cy="549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6200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7"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02D0CB30-8166-1945-54F1-14088DD422ED}"/>
              </a:ext>
            </a:extLst>
          </p:cNvPr>
          <p:cNvSpPr txBox="1"/>
          <p:nvPr userDrawn="1"/>
        </p:nvSpPr>
        <p:spPr>
          <a:xfrm>
            <a:off x="6343650" y="6455664"/>
            <a:ext cx="4994910" cy="256032"/>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10" name="Rectangle 9">
            <a:extLst>
              <a:ext uri="{FF2B5EF4-FFF2-40B4-BE49-F238E27FC236}">
                <a16:creationId xmlns:a16="http://schemas.microsoft.com/office/drawing/2014/main" id="{BAD18B16-63CB-D2E8-18CC-E28EF47952B4}"/>
              </a:ext>
            </a:extLst>
          </p:cNvPr>
          <p:cNvSpPr/>
          <p:nvPr userDrawn="1"/>
        </p:nvSpPr>
        <p:spPr>
          <a:xfrm>
            <a:off x="356461" y="6454775"/>
            <a:ext cx="1456841" cy="2569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8357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1/3+2/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7661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7661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726281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726281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C27AEA42-4774-90E0-337C-8999D6167BA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330428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2/3+1/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289926" y="1643063"/>
            <a:ext cx="3368674"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8289925" y="2103438"/>
            <a:ext cx="3368674"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A34E0C57-E432-8A64-4E4C-605D0C052B6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103961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7661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7661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338296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338296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297864" y="1643063"/>
            <a:ext cx="336073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297863" y="2103438"/>
            <a:ext cx="336073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8A45FF67-A7B3-A2D1-4471-37B60E63F8DA}"/>
              </a:ext>
            </a:extLst>
          </p:cNvPr>
          <p:cNvSpPr txBox="1"/>
          <p:nvPr userDrawn="1"/>
        </p:nvSpPr>
        <p:spPr>
          <a:xfrm>
            <a:off x="5943600" y="6455664"/>
            <a:ext cx="5394960" cy="256032"/>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10" name="Rectangle 9">
            <a:extLst>
              <a:ext uri="{FF2B5EF4-FFF2-40B4-BE49-F238E27FC236}">
                <a16:creationId xmlns:a16="http://schemas.microsoft.com/office/drawing/2014/main" id="{9F82BE1B-5317-262F-2D5A-B0EE9FD1DCB6}"/>
              </a:ext>
            </a:extLst>
          </p:cNvPr>
          <p:cNvSpPr/>
          <p:nvPr userDrawn="1"/>
        </p:nvSpPr>
        <p:spPr>
          <a:xfrm>
            <a:off x="522287" y="6308725"/>
            <a:ext cx="1353008" cy="402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8796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3433424"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3433423"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6344560"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6344559"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a:extLst>
              <a:ext uri="{FF2B5EF4-FFF2-40B4-BE49-F238E27FC236}">
                <a16:creationId xmlns:a16="http://schemas.microsoft.com/office/drawing/2014/main" id="{B4EE0888-3308-D770-BCE9-4A9A5FD60D75}"/>
              </a:ext>
            </a:extLst>
          </p:cNvPr>
          <p:cNvSpPr>
            <a:spLocks noGrp="1"/>
          </p:cNvSpPr>
          <p:nvPr>
            <p:ph type="body" idx="17"/>
          </p:nvPr>
        </p:nvSpPr>
        <p:spPr>
          <a:xfrm>
            <a:off x="9255696"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8" name="Content Placeholder 3">
            <a:extLst>
              <a:ext uri="{FF2B5EF4-FFF2-40B4-BE49-F238E27FC236}">
                <a16:creationId xmlns:a16="http://schemas.microsoft.com/office/drawing/2014/main" id="{E72EE0F1-DBC3-84D2-AB13-95D1107646F1}"/>
              </a:ext>
            </a:extLst>
          </p:cNvPr>
          <p:cNvSpPr>
            <a:spLocks noGrp="1"/>
          </p:cNvSpPr>
          <p:nvPr>
            <p:ph sz="half" idx="18"/>
          </p:nvPr>
        </p:nvSpPr>
        <p:spPr>
          <a:xfrm>
            <a:off x="9255695"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DC995387-8C10-EDA8-8C89-64F673E38E29}"/>
              </a:ext>
            </a:extLst>
          </p:cNvPr>
          <p:cNvSpPr txBox="1"/>
          <p:nvPr userDrawn="1"/>
        </p:nvSpPr>
        <p:spPr>
          <a:xfrm>
            <a:off x="3233369" y="6455664"/>
            <a:ext cx="4994001" cy="256032"/>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10" name="Rectangle 9">
            <a:extLst>
              <a:ext uri="{FF2B5EF4-FFF2-40B4-BE49-F238E27FC236}">
                <a16:creationId xmlns:a16="http://schemas.microsoft.com/office/drawing/2014/main" id="{3CC6F907-D680-4BD8-7C1C-CC553728A694}"/>
              </a:ext>
            </a:extLst>
          </p:cNvPr>
          <p:cNvSpPr/>
          <p:nvPr userDrawn="1"/>
        </p:nvSpPr>
        <p:spPr>
          <a:xfrm>
            <a:off x="522287" y="6308725"/>
            <a:ext cx="1291015" cy="402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2781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11147424" cy="2330451"/>
          </a:xfrm>
        </p:spPr>
        <p:txBody>
          <a:bodyPr anchor="b">
            <a:normAutofit/>
          </a:bodyPr>
          <a:lstStyle>
            <a:lvl1pPr algn="l">
              <a:defRPr sz="7200">
                <a:solidFill>
                  <a:schemeClr val="tx1"/>
                </a:solidFill>
              </a:defRPr>
            </a:lvl1pPr>
          </a:lstStyle>
          <a:p>
            <a:r>
              <a:rPr lang="en-US"/>
              <a:t>Click to edit Master title style</a:t>
            </a:r>
            <a:endParaRPr lang="en-US" dirty="0"/>
          </a:p>
        </p:txBody>
      </p:sp>
      <p:sp>
        <p:nvSpPr>
          <p:cNvPr id="3" name="TextBox 2">
            <a:extLst>
              <a:ext uri="{FF2B5EF4-FFF2-40B4-BE49-F238E27FC236}">
                <a16:creationId xmlns:a16="http://schemas.microsoft.com/office/drawing/2014/main" id="{7ED18B68-16A5-8797-7FEB-9455906288AA}"/>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t> © 2025 GE HealthCare. GE is a trademark of General Electric Company used under trademark license.</a:t>
            </a:r>
          </a:p>
        </p:txBody>
      </p:sp>
      <p:sp>
        <p:nvSpPr>
          <p:cNvPr id="5" name="Subtitle 2">
            <a:extLst>
              <a:ext uri="{FF2B5EF4-FFF2-40B4-BE49-F238E27FC236}">
                <a16:creationId xmlns:a16="http://schemas.microsoft.com/office/drawing/2014/main" id="{74BDAB37-4FAD-929F-6B7E-1E506329AE79}"/>
              </a:ext>
            </a:extLst>
          </p:cNvPr>
          <p:cNvSpPr>
            <a:spLocks noGrp="1"/>
          </p:cNvSpPr>
          <p:nvPr>
            <p:ph type="subTitle" idx="1"/>
          </p:nvPr>
        </p:nvSpPr>
        <p:spPr>
          <a:xfrm>
            <a:off x="518159" y="4132262"/>
            <a:ext cx="11147423" cy="457200"/>
          </a:xfrm>
        </p:spPr>
        <p:txBody>
          <a:bodyPr>
            <a:normAutofit/>
          </a:bodyPr>
          <a:lstStyle>
            <a:lvl1pPr marL="0" indent="0" algn="l">
              <a:buNone/>
              <a:defRPr sz="1600">
                <a:solidFill>
                  <a:schemeClr val="tx1"/>
                </a:solidFill>
                <a:latin typeface="Source Sans Pro Semibold" panose="020B0603030403020204" pitchFamily="34" charset="0"/>
              </a:defRPr>
            </a:lvl1pPr>
            <a:lvl2pPr marL="0" indent="0" algn="l">
              <a:buNone/>
              <a:defRPr sz="1600">
                <a:solidFill>
                  <a:schemeClr val="tx1"/>
                </a:solidFill>
                <a:latin typeface="Source Sans Pro Semibold" panose="020B0603030403020204" pitchFamily="34" charset="0"/>
              </a:defRPr>
            </a:lvl2pPr>
            <a:lvl3pPr marL="0" indent="0" algn="l">
              <a:buNone/>
              <a:defRPr sz="1600">
                <a:solidFill>
                  <a:schemeClr val="tx1"/>
                </a:solidFill>
                <a:latin typeface="Source Sans Pro Semibold" panose="020B0603030403020204" pitchFamily="34" charset="0"/>
              </a:defRPr>
            </a:lvl3pPr>
            <a:lvl4pPr marL="0" indent="0" algn="l">
              <a:buNone/>
              <a:defRPr sz="1600">
                <a:solidFill>
                  <a:schemeClr val="tx1"/>
                </a:solidFill>
                <a:latin typeface="Source Sans Pro Semibold" panose="020B0603030403020204" pitchFamily="34" charset="0"/>
              </a:defRPr>
            </a:lvl4pPr>
            <a:lvl5pPr marL="0" indent="0" algn="l">
              <a:buNone/>
              <a:defRPr sz="1600">
                <a:solidFill>
                  <a:schemeClr val="tx1"/>
                </a:solidFill>
                <a:latin typeface="Source Sans Pro Semibold" panose="020B0603030403020204" pitchFamily="34" charset="0"/>
              </a:defRPr>
            </a:lvl5pPr>
            <a:lvl6pPr marL="0" indent="0" algn="l">
              <a:buNone/>
              <a:defRPr sz="1600">
                <a:solidFill>
                  <a:schemeClr val="tx1"/>
                </a:solidFill>
                <a:latin typeface="Source Sans Pro Semibold" panose="020B0603030403020204" pitchFamily="34" charset="0"/>
              </a:defRPr>
            </a:lvl6pPr>
            <a:lvl7pPr marL="0" indent="0" algn="l">
              <a:buNone/>
              <a:defRPr sz="1600">
                <a:solidFill>
                  <a:schemeClr val="tx1"/>
                </a:solidFill>
                <a:latin typeface="Source Sans Pro Semibold" panose="020B0603030403020204" pitchFamily="34" charset="0"/>
              </a:defRPr>
            </a:lvl7pPr>
            <a:lvl8pPr marL="0" indent="0" algn="l">
              <a:buNone/>
              <a:defRPr sz="1600">
                <a:solidFill>
                  <a:schemeClr val="tx1"/>
                </a:solidFill>
                <a:latin typeface="Source Sans Pro Semibold" panose="020B0603030403020204" pitchFamily="34" charset="0"/>
              </a:defRPr>
            </a:lvl8pPr>
            <a:lvl9pPr marL="0" indent="0" algn="l">
              <a:buNone/>
              <a:defRPr sz="1600">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6" name="Picture 5">
            <a:extLst>
              <a:ext uri="{FF2B5EF4-FFF2-40B4-BE49-F238E27FC236}">
                <a16:creationId xmlns:a16="http://schemas.microsoft.com/office/drawing/2014/main" id="{16C3BB89-B7D4-F0BF-2FC7-FCDA53A10CF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4238" y="5197190"/>
            <a:ext cx="3784199" cy="1290994"/>
          </a:xfrm>
          <a:prstGeom prst="rect">
            <a:avLst/>
          </a:prstGeom>
        </p:spPr>
      </p:pic>
    </p:spTree>
    <p:extLst>
      <p:ext uri="{BB962C8B-B14F-4D97-AF65-F5344CB8AC3E}">
        <p14:creationId xmlns:p14="http://schemas.microsoft.com/office/powerpoint/2010/main" val="1487370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D5A9-567A-2A37-6CED-15B04F7F38C2}"/>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a:t>Presentation name | Month Year</a:t>
            </a:r>
            <a:endParaRPr lang="en-US" dirty="0"/>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0B2F3571-6ED4-9F54-D2A9-35065A2BB51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
        <p:nvSpPr>
          <p:cNvPr id="9" name="Rectangle 8">
            <a:extLst>
              <a:ext uri="{FF2B5EF4-FFF2-40B4-BE49-F238E27FC236}">
                <a16:creationId xmlns:a16="http://schemas.microsoft.com/office/drawing/2014/main" id="{A07A6BBC-9DB7-1F03-FBC7-3C861D684A7B}"/>
              </a:ext>
            </a:extLst>
          </p:cNvPr>
          <p:cNvSpPr/>
          <p:nvPr userDrawn="1"/>
        </p:nvSpPr>
        <p:spPr>
          <a:xfrm>
            <a:off x="387458" y="6308725"/>
            <a:ext cx="1487837" cy="549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49017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x content - 2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85A964-1373-5460-06ED-920B30637ADF}"/>
              </a:ext>
            </a:extLst>
          </p:cNvPr>
          <p:cNvSpPr/>
          <p:nvPr userDrawn="1"/>
        </p:nvSpPr>
        <p:spPr>
          <a:xfrm>
            <a:off x="6338889" y="1490963"/>
            <a:ext cx="5337999"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E2ED48-FCBA-4E71-788C-9526F92CF97B}"/>
              </a:ext>
            </a:extLst>
          </p:cNvPr>
          <p:cNvSpPr/>
          <p:nvPr userDrawn="1"/>
        </p:nvSpPr>
        <p:spPr>
          <a:xfrm>
            <a:off x="521185" y="1490963"/>
            <a:ext cx="5331928"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690563" y="1643063"/>
            <a:ext cx="496519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690562" y="2103438"/>
            <a:ext cx="496519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522987" y="1643063"/>
            <a:ext cx="496519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522987" y="2103438"/>
            <a:ext cx="496519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181D6E92-E419-7993-CDCB-6980EB2D77A2}"/>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046330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x content - 3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AB3B714-8463-70BA-2EAD-5E6CCDD183F1}"/>
              </a:ext>
            </a:extLst>
          </p:cNvPr>
          <p:cNvSpPr/>
          <p:nvPr userDrawn="1"/>
        </p:nvSpPr>
        <p:spPr>
          <a:xfrm>
            <a:off x="4406900" y="1490963"/>
            <a:ext cx="3382963"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30E0882-A5B8-B046-8C2A-3BE4CFD04E89}"/>
              </a:ext>
            </a:extLst>
          </p:cNvPr>
          <p:cNvSpPr/>
          <p:nvPr userDrawn="1"/>
        </p:nvSpPr>
        <p:spPr>
          <a:xfrm>
            <a:off x="8289925" y="1490963"/>
            <a:ext cx="3379787"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23957A-3619-C6BC-7391-C099B6B6FDDF}"/>
              </a:ext>
            </a:extLst>
          </p:cNvPr>
          <p:cNvSpPr/>
          <p:nvPr userDrawn="1"/>
        </p:nvSpPr>
        <p:spPr>
          <a:xfrm>
            <a:off x="521185" y="1490963"/>
            <a:ext cx="3382478"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04088"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04088"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586224"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586224"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481083"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481083"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B05678C4-D10A-1878-B337-4C9404A9AE87}"/>
              </a:ext>
            </a:extLst>
          </p:cNvPr>
          <p:cNvSpPr txBox="1"/>
          <p:nvPr userDrawn="1"/>
        </p:nvSpPr>
        <p:spPr>
          <a:xfrm>
            <a:off x="6096000" y="6455664"/>
            <a:ext cx="5242560" cy="256032"/>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10" name="Rectangle 9">
            <a:extLst>
              <a:ext uri="{FF2B5EF4-FFF2-40B4-BE49-F238E27FC236}">
                <a16:creationId xmlns:a16="http://schemas.microsoft.com/office/drawing/2014/main" id="{40F5CBB3-5DF0-9B8B-C326-87361D54089F}"/>
              </a:ext>
            </a:extLst>
          </p:cNvPr>
          <p:cNvSpPr/>
          <p:nvPr userDrawn="1"/>
        </p:nvSpPr>
        <p:spPr>
          <a:xfrm>
            <a:off x="521185" y="6308725"/>
            <a:ext cx="1354110" cy="549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592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x content - 4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EE5E602-EC8A-E271-0B81-1494CCB15B0A}"/>
              </a:ext>
            </a:extLst>
          </p:cNvPr>
          <p:cNvSpPr/>
          <p:nvPr userDrawn="1"/>
        </p:nvSpPr>
        <p:spPr>
          <a:xfrm>
            <a:off x="3383407" y="1490963"/>
            <a:ext cx="2469706"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F13CBEE-2E4B-7D2B-899E-CCABA7B4DFFE}"/>
              </a:ext>
            </a:extLst>
          </p:cNvPr>
          <p:cNvSpPr/>
          <p:nvPr userDrawn="1"/>
        </p:nvSpPr>
        <p:spPr>
          <a:xfrm>
            <a:off x="6343650"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10B8B95-DDEE-3232-04A3-640DDBCEA4ED}"/>
              </a:ext>
            </a:extLst>
          </p:cNvPr>
          <p:cNvSpPr/>
          <p:nvPr userDrawn="1"/>
        </p:nvSpPr>
        <p:spPr>
          <a:xfrm>
            <a:off x="9200832"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23FA938-C0C5-D83E-2C38-C04214DDC4AB}"/>
              </a:ext>
            </a:extLst>
          </p:cNvPr>
          <p:cNvSpPr/>
          <p:nvPr userDrawn="1"/>
        </p:nvSpPr>
        <p:spPr>
          <a:xfrm>
            <a:off x="521185"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04088"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04088"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3575304"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3575304"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6528689"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6528689"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a:extLst>
              <a:ext uri="{FF2B5EF4-FFF2-40B4-BE49-F238E27FC236}">
                <a16:creationId xmlns:a16="http://schemas.microsoft.com/office/drawing/2014/main" id="{B4EE0888-3308-D770-BCE9-4A9A5FD60D75}"/>
              </a:ext>
            </a:extLst>
          </p:cNvPr>
          <p:cNvSpPr>
            <a:spLocks noGrp="1"/>
          </p:cNvSpPr>
          <p:nvPr>
            <p:ph type="body" idx="17"/>
          </p:nvPr>
        </p:nvSpPr>
        <p:spPr>
          <a:xfrm>
            <a:off x="9390888"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8" name="Content Placeholder 3">
            <a:extLst>
              <a:ext uri="{FF2B5EF4-FFF2-40B4-BE49-F238E27FC236}">
                <a16:creationId xmlns:a16="http://schemas.microsoft.com/office/drawing/2014/main" id="{E72EE0F1-DBC3-84D2-AB13-95D1107646F1}"/>
              </a:ext>
            </a:extLst>
          </p:cNvPr>
          <p:cNvSpPr>
            <a:spLocks noGrp="1"/>
          </p:cNvSpPr>
          <p:nvPr>
            <p:ph sz="half" idx="18"/>
          </p:nvPr>
        </p:nvSpPr>
        <p:spPr>
          <a:xfrm>
            <a:off x="9390888"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D850CC4D-FE2B-C015-36F9-261C02E567B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5400052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LINICAL USE ONLY - 2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8"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8"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F852041F-2DE0-45AE-D2F1-D9DE03BDFAA3}"/>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0360860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INICAL USE ONLY - 2 column (1/3+2/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9" y="1643063"/>
            <a:ext cx="338137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8" y="2103438"/>
            <a:ext cx="338137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7262812"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7262812"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8D2409F6-3610-F52A-A85E-863F0CCB2556}"/>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280504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INICAL USE ONLY - 2 column (2/3+1/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289925" y="1643063"/>
            <a:ext cx="3368675"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8289924" y="2103438"/>
            <a:ext cx="3368675"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52A0AE32-278B-FC79-F3F5-AF9273CAED8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0940043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callou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35035-AE9D-D29D-A2EB-0F3C45FB3AC8}"/>
              </a:ext>
            </a:extLst>
          </p:cNvPr>
          <p:cNvSpPr/>
          <p:nvPr userDrawn="1"/>
        </p:nvSpPr>
        <p:spPr bwMode="white">
          <a:xfrm>
            <a:off x="6096000" y="0"/>
            <a:ext cx="6096000" cy="6308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endParaRPr lang="en-US" dirty="0"/>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6" name="Text Placeholder 15">
            <a:extLst>
              <a:ext uri="{FF2B5EF4-FFF2-40B4-BE49-F238E27FC236}">
                <a16:creationId xmlns:a16="http://schemas.microsoft.com/office/drawing/2014/main" id="{EC5BB3B8-F915-A948-801F-FA5A8918428D}"/>
              </a:ext>
            </a:extLst>
          </p:cNvPr>
          <p:cNvSpPr>
            <a:spLocks noGrp="1"/>
          </p:cNvSpPr>
          <p:nvPr>
            <p:ph type="body" sz="quarter" idx="17"/>
          </p:nvPr>
        </p:nvSpPr>
        <p:spPr>
          <a:xfrm>
            <a:off x="6457743" y="365125"/>
            <a:ext cx="5211969"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ea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2EAF84D4-5E3A-007B-4C47-1B96EB25FA0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857831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 callout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endParaRPr lang="en-US" dirty="0"/>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6" name="Text Placeholder 15">
            <a:extLst>
              <a:ext uri="{FF2B5EF4-FFF2-40B4-BE49-F238E27FC236}">
                <a16:creationId xmlns:a16="http://schemas.microsoft.com/office/drawing/2014/main" id="{EC5BB3B8-F915-A948-801F-FA5A8918428D}"/>
              </a:ext>
            </a:extLst>
          </p:cNvPr>
          <p:cNvSpPr>
            <a:spLocks noGrp="1"/>
          </p:cNvSpPr>
          <p:nvPr>
            <p:ph type="body" sz="quarter" idx="17"/>
          </p:nvPr>
        </p:nvSpPr>
        <p:spPr>
          <a:xfrm>
            <a:off x="6457743" y="365125"/>
            <a:ext cx="5211969"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C96D125A-56D7-8FBE-19FD-ADC2518E68F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37306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 callout (2/3+1/3) ">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D5E8EFA-2186-FF48-7363-5204A322B587}"/>
              </a:ext>
            </a:extLst>
          </p:cNvPr>
          <p:cNvSpPr/>
          <p:nvPr userDrawn="1"/>
        </p:nvSpPr>
        <p:spPr bwMode="white">
          <a:xfrm>
            <a:off x="8174416" y="0"/>
            <a:ext cx="4017585" cy="6308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726757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8536742" y="365125"/>
            <a:ext cx="3132970"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762A7A17-043E-E993-5A6D-A6347CB0557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89313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Imag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5334954" cy="2330451"/>
          </a:xfrm>
        </p:spPr>
        <p:txBody>
          <a:bodyPr anchor="b">
            <a:normAutofit/>
          </a:bodyPr>
          <a:lstStyle>
            <a:lvl1pPr algn="l">
              <a:defRPr sz="6000">
                <a:solidFill>
                  <a:schemeClr val="bg1"/>
                </a:solidFill>
              </a:defRPr>
            </a:lvl1pPr>
          </a:lstStyle>
          <a:p>
            <a:r>
              <a:rPr lang="en-US"/>
              <a:t>Click to edit Master title style</a:t>
            </a:r>
            <a:endParaRPr lang="en-US" dirty="0"/>
          </a:p>
        </p:txBody>
      </p:sp>
      <p:sp>
        <p:nvSpPr>
          <p:cNvPr id="6" name="Picture Placeholder 6">
            <a:extLst>
              <a:ext uri="{FF2B5EF4-FFF2-40B4-BE49-F238E27FC236}">
                <a16:creationId xmlns:a16="http://schemas.microsoft.com/office/drawing/2014/main" id="{17606C27-44B4-B9A8-08C7-0266865ADDA1}"/>
              </a:ext>
            </a:extLst>
          </p:cNvPr>
          <p:cNvSpPr>
            <a:spLocks noGrp="1"/>
          </p:cNvSpPr>
          <p:nvPr>
            <p:ph type="pic" sz="quarter" idx="15"/>
          </p:nvPr>
        </p:nvSpPr>
        <p:spPr>
          <a:xfrm>
            <a:off x="6343649" y="182880"/>
            <a:ext cx="5662613" cy="6490970"/>
          </a:xfrm>
          <a:prstGeom prst="roundRect">
            <a:avLst>
              <a:gd name="adj" fmla="val 3495"/>
            </a:avLst>
          </a:prstGeom>
        </p:spPr>
        <p:txBody>
          <a:bodyPr anchor="ctr">
            <a:noAutofit/>
          </a:bodyPr>
          <a:lstStyle>
            <a:lvl1pPr algn="ctr">
              <a:defRPr b="0">
                <a:solidFill>
                  <a:schemeClr val="bg1"/>
                </a:solidFill>
              </a:defRPr>
            </a:lvl1pPr>
          </a:lstStyle>
          <a:p>
            <a:r>
              <a:rPr lang="en-US"/>
              <a:t>Click icon to add picture</a:t>
            </a:r>
          </a:p>
        </p:txBody>
      </p:sp>
      <p:sp>
        <p:nvSpPr>
          <p:cNvPr id="8" name="TextBox 7">
            <a:extLst>
              <a:ext uri="{FF2B5EF4-FFF2-40B4-BE49-F238E27FC236}">
                <a16:creationId xmlns:a16="http://schemas.microsoft.com/office/drawing/2014/main" id="{956AD4D2-9D88-9C0E-FFD9-FA2DA7465600}"/>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solidFill>
                  <a:schemeClr val="bg1"/>
                </a:solidFill>
              </a:rPr>
              <a:t> © 2025 GE HealthCare. GE is a trademark of General Electric Company used under trademark license.</a:t>
            </a:r>
          </a:p>
        </p:txBody>
      </p:sp>
      <p:sp>
        <p:nvSpPr>
          <p:cNvPr id="7" name="Subtitle 2">
            <a:extLst>
              <a:ext uri="{FF2B5EF4-FFF2-40B4-BE49-F238E27FC236}">
                <a16:creationId xmlns:a16="http://schemas.microsoft.com/office/drawing/2014/main" id="{68BECE50-3163-E06A-29B5-A1C5E9352993}"/>
              </a:ext>
            </a:extLst>
          </p:cNvPr>
          <p:cNvSpPr>
            <a:spLocks noGrp="1"/>
          </p:cNvSpPr>
          <p:nvPr>
            <p:ph type="subTitle" idx="1"/>
          </p:nvPr>
        </p:nvSpPr>
        <p:spPr>
          <a:xfrm>
            <a:off x="518160" y="4132262"/>
            <a:ext cx="5334953" cy="914400"/>
          </a:xfrm>
        </p:spPr>
        <p:txBody>
          <a:bodyPr>
            <a:normAutofit/>
          </a:bodyPr>
          <a:lstStyle>
            <a:lvl1pPr marL="0" indent="0" algn="l">
              <a:buNone/>
              <a:defRPr sz="1600">
                <a:solidFill>
                  <a:schemeClr val="bg1"/>
                </a:solidFill>
                <a:latin typeface="Source Sans Pro Semibold" panose="020B0603030403020204" pitchFamily="34" charset="0"/>
              </a:defRPr>
            </a:lvl1pPr>
            <a:lvl2pPr marL="0" indent="0" algn="l">
              <a:buNone/>
              <a:defRPr sz="1600">
                <a:solidFill>
                  <a:schemeClr val="bg1"/>
                </a:solidFill>
                <a:latin typeface="Source Sans Pro Semibold" panose="020B0603030403020204" pitchFamily="34" charset="0"/>
              </a:defRPr>
            </a:lvl2pPr>
            <a:lvl3pPr marL="0" indent="0" algn="l">
              <a:buNone/>
              <a:defRPr sz="1600">
                <a:solidFill>
                  <a:schemeClr val="bg1"/>
                </a:solidFill>
                <a:latin typeface="Source Sans Pro Semibold" panose="020B0603030403020204" pitchFamily="34" charset="0"/>
              </a:defRPr>
            </a:lvl3pPr>
            <a:lvl4pPr marL="0" indent="0" algn="l">
              <a:buNone/>
              <a:defRPr sz="1600">
                <a:solidFill>
                  <a:schemeClr val="bg1"/>
                </a:solidFill>
                <a:latin typeface="Source Sans Pro Semibold" panose="020B0603030403020204" pitchFamily="34" charset="0"/>
              </a:defRPr>
            </a:lvl4pPr>
            <a:lvl5pPr marL="0" indent="0" algn="l">
              <a:buNone/>
              <a:defRPr sz="1600">
                <a:solidFill>
                  <a:schemeClr val="bg1"/>
                </a:solidFill>
                <a:latin typeface="Source Sans Pro Semibold" panose="020B0603030403020204" pitchFamily="34" charset="0"/>
              </a:defRPr>
            </a:lvl5pPr>
            <a:lvl6pPr marL="0" indent="0" algn="l">
              <a:buNone/>
              <a:defRPr sz="1600">
                <a:solidFill>
                  <a:schemeClr val="bg1"/>
                </a:solidFill>
                <a:latin typeface="Source Sans Pro Semibold" panose="020B0603030403020204" pitchFamily="34" charset="0"/>
              </a:defRPr>
            </a:lvl6pPr>
            <a:lvl7pPr marL="0" indent="0" algn="l">
              <a:buNone/>
              <a:defRPr sz="1600">
                <a:solidFill>
                  <a:schemeClr val="bg1"/>
                </a:solidFill>
                <a:latin typeface="Source Sans Pro Semibold" panose="020B0603030403020204" pitchFamily="34" charset="0"/>
              </a:defRPr>
            </a:lvl7pPr>
            <a:lvl8pPr marL="0" indent="0" algn="l">
              <a:buNone/>
              <a:defRPr sz="1600">
                <a:solidFill>
                  <a:schemeClr val="bg1"/>
                </a:solidFill>
                <a:latin typeface="Source Sans Pro Semibold" panose="020B0603030403020204" pitchFamily="34" charset="0"/>
              </a:defRPr>
            </a:lvl8pPr>
            <a:lvl9pPr marL="0" indent="0" algn="l">
              <a:buNone/>
              <a:defRPr sz="1600">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A2ABFFCE-FFA0-0254-ABFA-95563AACC2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234237" y="5197011"/>
            <a:ext cx="3784202" cy="1291353"/>
          </a:xfrm>
          <a:prstGeom prst="rect">
            <a:avLst/>
          </a:prstGeom>
        </p:spPr>
      </p:pic>
    </p:spTree>
    <p:extLst>
      <p:ext uri="{BB962C8B-B14F-4D97-AF65-F5344CB8AC3E}">
        <p14:creationId xmlns:p14="http://schemas.microsoft.com/office/powerpoint/2010/main" val="200461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callout (2/3+1/3)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726757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8536742" y="365125"/>
            <a:ext cx="3132970"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ea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66AD5810-C0C8-682C-CCDB-49E1727D56B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511173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 callout (1/3+2/3) ">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35035-AE9D-D29D-A2EB-0F3C45FB3AC8}"/>
              </a:ext>
            </a:extLst>
          </p:cNvPr>
          <p:cNvSpPr/>
          <p:nvPr userDrawn="1"/>
        </p:nvSpPr>
        <p:spPr bwMode="white">
          <a:xfrm>
            <a:off x="4406900" y="0"/>
            <a:ext cx="7785098" cy="6309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375"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375"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6" name="Text Placeholder 15">
            <a:extLst>
              <a:ext uri="{FF2B5EF4-FFF2-40B4-BE49-F238E27FC236}">
                <a16:creationId xmlns:a16="http://schemas.microsoft.com/office/drawing/2014/main" id="{2752D9BB-8F5F-CF62-A873-F5B27CED1202}"/>
              </a:ext>
            </a:extLst>
          </p:cNvPr>
          <p:cNvSpPr>
            <a:spLocks noGrp="1"/>
          </p:cNvSpPr>
          <p:nvPr>
            <p:ph type="body" sz="quarter" idx="17"/>
          </p:nvPr>
        </p:nvSpPr>
        <p:spPr>
          <a:xfrm>
            <a:off x="4791456" y="365125"/>
            <a:ext cx="6885432"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ABFC4234-CFE3-6448-3D57-52BFE43E7B0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6403105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 callout (1/3+2/3)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375"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375"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6" name="Text Placeholder 15">
            <a:extLst>
              <a:ext uri="{FF2B5EF4-FFF2-40B4-BE49-F238E27FC236}">
                <a16:creationId xmlns:a16="http://schemas.microsoft.com/office/drawing/2014/main" id="{2752D9BB-8F5F-CF62-A873-F5B27CED1202}"/>
              </a:ext>
            </a:extLst>
          </p:cNvPr>
          <p:cNvSpPr>
            <a:spLocks noGrp="1"/>
          </p:cNvSpPr>
          <p:nvPr>
            <p:ph type="body" sz="quarter" idx="17"/>
          </p:nvPr>
        </p:nvSpPr>
        <p:spPr>
          <a:xfrm>
            <a:off x="4791456" y="365125"/>
            <a:ext cx="6885432"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E57DE049-A14C-7EAE-9B4B-D59EEA967EA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4439739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llout + image - purple">
    <p:bg>
      <p:bgPr>
        <a:solidFill>
          <a:schemeClr val="accent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5" algn="l"/>
            <a:r>
              <a:rPr lang="en-US"/>
              <a:t>Presentation name | Month Year</a:t>
            </a:r>
            <a:endParaRPr lang="en-US" dirty="0"/>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fld id="{339C9110-F427-4586-9638-A5638F41FBCD}" type="slidenum">
              <a:rPr lang="en-US" smtClean="0"/>
              <a:pPr/>
              <a:t>‹#›</a:t>
            </a:fld>
            <a:endParaRPr lang="en-US" dirty="0"/>
          </a:p>
        </p:txBody>
      </p:sp>
      <p:sp>
        <p:nvSpPr>
          <p:cNvPr id="12" name="Picture Placeholder 6">
            <a:extLst>
              <a:ext uri="{FF2B5EF4-FFF2-40B4-BE49-F238E27FC236}">
                <a16:creationId xmlns:a16="http://schemas.microsoft.com/office/drawing/2014/main" id="{FD129438-6810-41AE-4B97-03F63E0C9184}"/>
              </a:ext>
            </a:extLst>
          </p:cNvPr>
          <p:cNvSpPr>
            <a:spLocks noGrp="1"/>
          </p:cNvSpPr>
          <p:nvPr>
            <p:ph type="pic" sz="quarter" idx="16"/>
          </p:nvPr>
        </p:nvSpPr>
        <p:spPr>
          <a:xfrm>
            <a:off x="6343650" y="188455"/>
            <a:ext cx="5664900" cy="6120270"/>
          </a:xfrm>
          <a:prstGeom prst="roundRect">
            <a:avLst>
              <a:gd name="adj" fmla="val 3495"/>
            </a:avLst>
          </a:prstGeom>
        </p:spPr>
        <p:txBody>
          <a:bodyPr anchor="ctr">
            <a:noAutofit/>
          </a:bodyPr>
          <a:lstStyle>
            <a:lvl1pPr algn="ctr">
              <a:defRPr>
                <a:solidFill>
                  <a:schemeClr val="bg1"/>
                </a:solidFill>
              </a:defRPr>
            </a:lvl1pPr>
          </a:lstStyle>
          <a:p>
            <a:r>
              <a:rPr lang="en-US"/>
              <a:t>Click icon to add picture</a:t>
            </a:r>
          </a:p>
        </p:txBody>
      </p:sp>
      <p:sp>
        <p:nvSpPr>
          <p:cNvPr id="16" name="Text Placeholder 15">
            <a:extLst>
              <a:ext uri="{FF2B5EF4-FFF2-40B4-BE49-F238E27FC236}">
                <a16:creationId xmlns:a16="http://schemas.microsoft.com/office/drawing/2014/main" id="{EE8BCADA-5B32-EE1D-4D6D-EDAFF30E086B}"/>
              </a:ext>
            </a:extLst>
          </p:cNvPr>
          <p:cNvSpPr>
            <a:spLocks noGrp="1"/>
          </p:cNvSpPr>
          <p:nvPr>
            <p:ph type="body" sz="quarter" idx="17"/>
          </p:nvPr>
        </p:nvSpPr>
        <p:spPr>
          <a:xfrm>
            <a:off x="522287" y="1643063"/>
            <a:ext cx="5330825" cy="4344987"/>
          </a:xfrm>
        </p:spPr>
        <p:txBody>
          <a:bodyPr anchor="t" anchorCtr="0">
            <a:normAutofit/>
          </a:bodyPr>
          <a:lstStyle>
            <a:lvl1pPr marL="0" indent="0">
              <a:spcBef>
                <a:spcPts val="600"/>
              </a:spcBef>
              <a:buFont typeface="Arial" panose="020B0604020202020204" pitchFamily="34" charset="0"/>
              <a:buNone/>
              <a:defRPr sz="1400">
                <a:solidFill>
                  <a:schemeClr val="bg1"/>
                </a:solidFill>
                <a:latin typeface="Source Sans Pro Light" panose="020B0403030403020204" pitchFamily="34" charset="0"/>
              </a:defRPr>
            </a:lvl1pPr>
            <a:lvl2pPr marL="0" indent="0">
              <a:buNone/>
              <a:defRPr sz="1400">
                <a:solidFill>
                  <a:schemeClr val="bg1"/>
                </a:solidFill>
                <a:latin typeface="Source Sans Pro Light" panose="020B0403030403020204" pitchFamily="34" charset="0"/>
              </a:defRPr>
            </a:lvl2pPr>
            <a:lvl3pPr marL="182880" indent="0">
              <a:buNone/>
              <a:defRPr sz="1400">
                <a:solidFill>
                  <a:schemeClr val="bg1"/>
                </a:solidFill>
                <a:latin typeface="Source Sans Pro Light" panose="020B0403030403020204" pitchFamily="34" charset="0"/>
              </a:defRPr>
            </a:lvl3pPr>
            <a:lvl4pPr marL="365760" indent="0">
              <a:buNone/>
              <a:defRPr sz="1400">
                <a:solidFill>
                  <a:schemeClr val="bg1"/>
                </a:solidFill>
                <a:latin typeface="Source Sans Pro Light" panose="020B0403030403020204" pitchFamily="34" charset="0"/>
              </a:defRPr>
            </a:lvl4pPr>
            <a:lvl5pPr marL="548640" indent="0">
              <a:buNone/>
              <a:defRPr sz="1400">
                <a:solidFill>
                  <a:schemeClr val="bg1"/>
                </a:solidFill>
                <a:latin typeface="Source Sans Pro Light" panose="020B0403030403020204" pitchFamily="34" charset="0"/>
              </a:defRPr>
            </a:lvl5pPr>
            <a:lvl6pPr>
              <a:defRPr sz="1600">
                <a:solidFill>
                  <a:schemeClr val="bg1"/>
                </a:solidFill>
              </a:defRPr>
            </a:lvl6pPr>
            <a:lvl7pPr>
              <a:defRPr sz="1600">
                <a:solidFill>
                  <a:schemeClr val="bg1"/>
                </a:solidFill>
              </a:defRPr>
            </a:lvl7pPr>
            <a:lvl8pPr>
              <a:defRPr sz="1600">
                <a:solidFill>
                  <a:schemeClr val="bg1"/>
                </a:solidFill>
              </a:defRPr>
            </a:lvl8pPr>
            <a:lvl9pPr>
              <a:defRPr sz="1600">
                <a:solidFill>
                  <a:schemeClr val="bg1"/>
                </a:solidFill>
              </a:defRPr>
            </a:lvl9pPr>
          </a:lstStyle>
          <a:p>
            <a:pPr lvl="0"/>
            <a:r>
              <a:rPr lang="en-US" dirty="0"/>
              <a:t>Click to edit Master text styles</a:t>
            </a:r>
          </a:p>
        </p:txBody>
      </p:sp>
      <p:sp>
        <p:nvSpPr>
          <p:cNvPr id="4" name="TextBox 3">
            <a:extLst>
              <a:ext uri="{FF2B5EF4-FFF2-40B4-BE49-F238E27FC236}">
                <a16:creationId xmlns:a16="http://schemas.microsoft.com/office/drawing/2014/main" id="{0E4CCF89-0083-90FF-383B-BE2B60B5330C}"/>
              </a:ext>
            </a:extLst>
          </p:cNvPr>
          <p:cNvSpPr txBox="1"/>
          <p:nvPr userDrawn="1"/>
        </p:nvSpPr>
        <p:spPr>
          <a:xfrm>
            <a:off x="5531005" y="6455664"/>
            <a:ext cx="5807555" cy="357229"/>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solidFill>
                  <a:schemeClr val="bg1"/>
                </a:solidFill>
              </a:rPr>
              <a:t> © 2025 GE HealthCare. GE is a trademark of General Electric Company used under trademark license.</a:t>
            </a:r>
          </a:p>
        </p:txBody>
      </p:sp>
    </p:spTree>
    <p:extLst>
      <p:ext uri="{BB962C8B-B14F-4D97-AF65-F5344CB8AC3E}">
        <p14:creationId xmlns:p14="http://schemas.microsoft.com/office/powerpoint/2010/main" val="13631121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allout + image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FD129438-6810-41AE-4B97-03F63E0C9184}"/>
              </a:ext>
            </a:extLst>
          </p:cNvPr>
          <p:cNvSpPr>
            <a:spLocks noGrp="1"/>
          </p:cNvSpPr>
          <p:nvPr>
            <p:ph type="pic" sz="quarter" idx="16"/>
          </p:nvPr>
        </p:nvSpPr>
        <p:spPr>
          <a:xfrm>
            <a:off x="6343650" y="188455"/>
            <a:ext cx="5664900" cy="6120904"/>
          </a:xfrm>
          <a:prstGeom prst="roundRect">
            <a:avLst>
              <a:gd name="adj" fmla="val 3495"/>
            </a:avLst>
          </a:prstGeom>
        </p:spPr>
        <p:txBody>
          <a:bodyPr anchor="ctr">
            <a:noAutofit/>
          </a:bodyPr>
          <a:lstStyle>
            <a:lvl1pPr algn="ctr">
              <a:defRPr>
                <a:solidFill>
                  <a:schemeClr val="tx1"/>
                </a:solidFill>
              </a:defRPr>
            </a:lvl1pPr>
          </a:lstStyle>
          <a:p>
            <a:r>
              <a:rPr lang="en-US"/>
              <a:t>Click icon to add picture</a:t>
            </a:r>
          </a:p>
        </p:txBody>
      </p:sp>
      <p:sp>
        <p:nvSpPr>
          <p:cNvPr id="16" name="Text Placeholder 15">
            <a:extLst>
              <a:ext uri="{FF2B5EF4-FFF2-40B4-BE49-F238E27FC236}">
                <a16:creationId xmlns:a16="http://schemas.microsoft.com/office/drawing/2014/main" id="{EE8BCADA-5B32-EE1D-4D6D-EDAFF30E086B}"/>
              </a:ext>
            </a:extLst>
          </p:cNvPr>
          <p:cNvSpPr>
            <a:spLocks noGrp="1"/>
          </p:cNvSpPr>
          <p:nvPr>
            <p:ph type="body" sz="quarter" idx="17"/>
          </p:nvPr>
        </p:nvSpPr>
        <p:spPr>
          <a:xfrm>
            <a:off x="518159" y="365125"/>
            <a:ext cx="5330192"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defRPr>
            </a:lvl6pPr>
            <a:lvl7pPr>
              <a:defRPr sz="1600">
                <a:solidFill>
                  <a:schemeClr val="accent1"/>
                </a:solidFill>
              </a:defRPr>
            </a:lvl7pPr>
            <a:lvl8pPr>
              <a:defRPr sz="1600">
                <a:solidFill>
                  <a:schemeClr val="accent1"/>
                </a:solidFill>
              </a:defRPr>
            </a:lvl8pPr>
            <a:lvl9pPr>
              <a:defRPr sz="1600">
                <a:solidFill>
                  <a:schemeClr val="accent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FFEEA5BF-FEF2-38C8-742E-128BB97D7B3B}"/>
              </a:ext>
            </a:extLst>
          </p:cNvPr>
          <p:cNvSpPr>
            <a:spLocks noGrp="1"/>
          </p:cNvSpPr>
          <p:nvPr>
            <p:ph type="sldNum" sz="quarter" idx="12"/>
          </p:nvPr>
        </p:nvSpPr>
        <p:spPr>
          <a:xfrm>
            <a:off x="11450472" y="6455664"/>
            <a:ext cx="226416" cy="256032"/>
          </a:xfrm>
        </p:spPr>
        <p:txBody>
          <a:bodyPr/>
          <a:lstStyle/>
          <a:p>
            <a:fld id="{339C9110-F427-4586-9638-A5638F41FBCD}" type="slidenum">
              <a:rPr lang="en-US" smtClean="0"/>
              <a:t>‹#›</a:t>
            </a:fld>
            <a:endParaRPr lang="en-US"/>
          </a:p>
        </p:txBody>
      </p:sp>
      <p:sp>
        <p:nvSpPr>
          <p:cNvPr id="6" name="Footer Placeholder 4">
            <a:extLst>
              <a:ext uri="{FF2B5EF4-FFF2-40B4-BE49-F238E27FC236}">
                <a16:creationId xmlns:a16="http://schemas.microsoft.com/office/drawing/2014/main" id="{B2368625-885B-556B-C3C9-AD3874128FDA}"/>
              </a:ext>
            </a:extLst>
          </p:cNvPr>
          <p:cNvSpPr>
            <a:spLocks noGrp="1"/>
          </p:cNvSpPr>
          <p:nvPr>
            <p:ph type="ftr" sz="quarter" idx="11"/>
          </p:nvPr>
        </p:nvSpPr>
        <p:spPr>
          <a:xfrm>
            <a:off x="2185415" y="6455664"/>
            <a:ext cx="3742309" cy="256032"/>
          </a:xfrm>
        </p:spPr>
        <p:txBody>
          <a:bodyPr/>
          <a:lstStyle/>
          <a:p>
            <a:r>
              <a:rPr lang="en-US"/>
              <a:t>Presentation name | Month Year</a:t>
            </a:r>
            <a:endParaRPr lang="en-US" dirty="0"/>
          </a:p>
        </p:txBody>
      </p:sp>
      <p:sp>
        <p:nvSpPr>
          <p:cNvPr id="2" name="TextBox 1">
            <a:extLst>
              <a:ext uri="{FF2B5EF4-FFF2-40B4-BE49-F238E27FC236}">
                <a16:creationId xmlns:a16="http://schemas.microsoft.com/office/drawing/2014/main" id="{EE028DAF-52D4-B1A7-F8CF-8C631333B5C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
        <p:nvSpPr>
          <p:cNvPr id="3" name="Rectangle 2">
            <a:extLst>
              <a:ext uri="{FF2B5EF4-FFF2-40B4-BE49-F238E27FC236}">
                <a16:creationId xmlns:a16="http://schemas.microsoft.com/office/drawing/2014/main" id="{B1406290-A685-B6F9-1FE9-7419B1457A19}"/>
              </a:ext>
            </a:extLst>
          </p:cNvPr>
          <p:cNvSpPr/>
          <p:nvPr userDrawn="1"/>
        </p:nvSpPr>
        <p:spPr>
          <a:xfrm>
            <a:off x="387458" y="6308725"/>
            <a:ext cx="1456840" cy="402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12846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3" name="Picture Placeholder 6">
            <a:extLst>
              <a:ext uri="{FF2B5EF4-FFF2-40B4-BE49-F238E27FC236}">
                <a16:creationId xmlns:a16="http://schemas.microsoft.com/office/drawing/2014/main" id="{CA712766-22E7-3C4D-D51A-ED954200F351}"/>
              </a:ext>
            </a:extLst>
          </p:cNvPr>
          <p:cNvSpPr>
            <a:spLocks noGrp="1"/>
          </p:cNvSpPr>
          <p:nvPr>
            <p:ph type="pic" sz="quarter" idx="16"/>
          </p:nvPr>
        </p:nvSpPr>
        <p:spPr>
          <a:xfrm>
            <a:off x="6343650" y="188455"/>
            <a:ext cx="5664900" cy="6120270"/>
          </a:xfrm>
          <a:prstGeom prst="roundRect">
            <a:avLst>
              <a:gd name="adj" fmla="val 3495"/>
            </a:avLst>
          </a:prstGeom>
        </p:spPr>
        <p:txBody>
          <a:bodyPr anchor="ctr">
            <a:noAutofit/>
          </a:bodyPr>
          <a:lstStyle>
            <a:lvl1pPr algn="ctr">
              <a:defRPr/>
            </a:lvl1pPr>
          </a:lstStyle>
          <a:p>
            <a:r>
              <a:rPr lang="en-US"/>
              <a:t>Click icon to add picture</a:t>
            </a:r>
          </a:p>
        </p:txBody>
      </p:sp>
      <p:sp>
        <p:nvSpPr>
          <p:cNvPr id="6" name="TextBox 5">
            <a:extLst>
              <a:ext uri="{FF2B5EF4-FFF2-40B4-BE49-F238E27FC236}">
                <a16:creationId xmlns:a16="http://schemas.microsoft.com/office/drawing/2014/main" id="{12B941E1-7375-1455-60A3-D92FCAF49288}"/>
              </a:ext>
            </a:extLst>
          </p:cNvPr>
          <p:cNvSpPr txBox="1"/>
          <p:nvPr userDrawn="1"/>
        </p:nvSpPr>
        <p:spPr>
          <a:xfrm>
            <a:off x="6343650" y="6455664"/>
            <a:ext cx="4994910" cy="213881"/>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5" name="Rectangle 4">
            <a:extLst>
              <a:ext uri="{FF2B5EF4-FFF2-40B4-BE49-F238E27FC236}">
                <a16:creationId xmlns:a16="http://schemas.microsoft.com/office/drawing/2014/main" id="{0BBF4B8D-DD3F-0BD8-C064-F33A4F95B318}"/>
              </a:ext>
            </a:extLst>
          </p:cNvPr>
          <p:cNvSpPr/>
          <p:nvPr userDrawn="1"/>
        </p:nvSpPr>
        <p:spPr>
          <a:xfrm>
            <a:off x="387458" y="6308725"/>
            <a:ext cx="1456840" cy="402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9515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 image (2/3+1/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72675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4940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4940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Picture Placeholder 6">
            <a:extLst>
              <a:ext uri="{FF2B5EF4-FFF2-40B4-BE49-F238E27FC236}">
                <a16:creationId xmlns:a16="http://schemas.microsoft.com/office/drawing/2014/main" id="{F2BE7156-1EB0-C68E-E152-C6BD72ECDC35}"/>
              </a:ext>
            </a:extLst>
          </p:cNvPr>
          <p:cNvSpPr>
            <a:spLocks noGrp="1"/>
          </p:cNvSpPr>
          <p:nvPr>
            <p:ph type="pic" sz="quarter" idx="15"/>
          </p:nvPr>
        </p:nvSpPr>
        <p:spPr>
          <a:xfrm>
            <a:off x="8289925" y="182563"/>
            <a:ext cx="3711574" cy="6126162"/>
          </a:xfrm>
          <a:prstGeom prst="roundRect">
            <a:avLst>
              <a:gd name="adj" fmla="val 5135"/>
            </a:avLst>
          </a:prstGeom>
        </p:spPr>
        <p:txBody>
          <a:bodyPr anchor="ctr">
            <a:noAutofit/>
          </a:bodyPr>
          <a:lstStyle>
            <a:lvl1pPr algn="ctr">
              <a:defRPr/>
            </a:lvl1pPr>
          </a:lstStyle>
          <a:p>
            <a:r>
              <a:rPr lang="en-US"/>
              <a:t>Click icon to add picture</a:t>
            </a:r>
          </a:p>
        </p:txBody>
      </p:sp>
      <p:sp>
        <p:nvSpPr>
          <p:cNvPr id="7" name="TextBox 6">
            <a:extLst>
              <a:ext uri="{FF2B5EF4-FFF2-40B4-BE49-F238E27FC236}">
                <a16:creationId xmlns:a16="http://schemas.microsoft.com/office/drawing/2014/main" id="{12BB28BA-29EB-FDE4-5114-89FED3BBE2DE}"/>
              </a:ext>
            </a:extLst>
          </p:cNvPr>
          <p:cNvSpPr txBox="1"/>
          <p:nvPr userDrawn="1"/>
        </p:nvSpPr>
        <p:spPr>
          <a:xfrm>
            <a:off x="6846849" y="6455664"/>
            <a:ext cx="4491711" cy="21977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6" name="Rectangle 5">
            <a:extLst>
              <a:ext uri="{FF2B5EF4-FFF2-40B4-BE49-F238E27FC236}">
                <a16:creationId xmlns:a16="http://schemas.microsoft.com/office/drawing/2014/main" id="{3D4E3471-7DFD-4A8E-C111-719E12870B95}"/>
              </a:ext>
            </a:extLst>
          </p:cNvPr>
          <p:cNvSpPr/>
          <p:nvPr userDrawn="1"/>
        </p:nvSpPr>
        <p:spPr>
          <a:xfrm>
            <a:off x="387458" y="6308725"/>
            <a:ext cx="1456840" cy="402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02435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 image (1/3+2/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43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437"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Picture Placeholder 6">
            <a:extLst>
              <a:ext uri="{FF2B5EF4-FFF2-40B4-BE49-F238E27FC236}">
                <a16:creationId xmlns:a16="http://schemas.microsoft.com/office/drawing/2014/main" id="{F2BE7156-1EB0-C68E-E152-C6BD72ECDC35}"/>
              </a:ext>
            </a:extLst>
          </p:cNvPr>
          <p:cNvSpPr>
            <a:spLocks noGrp="1"/>
          </p:cNvSpPr>
          <p:nvPr>
            <p:ph type="pic" sz="quarter" idx="15"/>
          </p:nvPr>
        </p:nvSpPr>
        <p:spPr>
          <a:xfrm>
            <a:off x="4406900" y="182563"/>
            <a:ext cx="7594599" cy="6126162"/>
          </a:xfrm>
          <a:prstGeom prst="roundRect">
            <a:avLst>
              <a:gd name="adj" fmla="val 5135"/>
            </a:avLst>
          </a:prstGeom>
        </p:spPr>
        <p:txBody>
          <a:bodyPr anchor="ctr">
            <a:noAutofit/>
          </a:bodyPr>
          <a:lstStyle>
            <a:lvl1pPr algn="ctr">
              <a:defRPr/>
            </a:lvl1pPr>
          </a:lstStyle>
          <a:p>
            <a:r>
              <a:rPr lang="en-US"/>
              <a:t>Click icon to add picture</a:t>
            </a:r>
          </a:p>
        </p:txBody>
      </p:sp>
      <p:sp>
        <p:nvSpPr>
          <p:cNvPr id="7" name="TextBox 6">
            <a:extLst>
              <a:ext uri="{FF2B5EF4-FFF2-40B4-BE49-F238E27FC236}">
                <a16:creationId xmlns:a16="http://schemas.microsoft.com/office/drawing/2014/main" id="{47A1EF11-0AE1-EB8E-6F0D-E2CC7240A02A}"/>
              </a:ext>
            </a:extLst>
          </p:cNvPr>
          <p:cNvSpPr txBox="1"/>
          <p:nvPr userDrawn="1"/>
        </p:nvSpPr>
        <p:spPr>
          <a:xfrm>
            <a:off x="7036420" y="6455664"/>
            <a:ext cx="4302140" cy="256032"/>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6" name="Rectangle 5">
            <a:extLst>
              <a:ext uri="{FF2B5EF4-FFF2-40B4-BE49-F238E27FC236}">
                <a16:creationId xmlns:a16="http://schemas.microsoft.com/office/drawing/2014/main" id="{A2460D90-00F9-B04F-BA60-BB1DF8E6DAAF}"/>
              </a:ext>
            </a:extLst>
          </p:cNvPr>
          <p:cNvSpPr/>
          <p:nvPr userDrawn="1"/>
        </p:nvSpPr>
        <p:spPr>
          <a:xfrm>
            <a:off x="387458" y="6308725"/>
            <a:ext cx="1456840" cy="402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8051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D5A9-567A-2A37-6CED-15B04F7F38C2}"/>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3" name="Picture Placeholder 6">
            <a:extLst>
              <a:ext uri="{FF2B5EF4-FFF2-40B4-BE49-F238E27FC236}">
                <a16:creationId xmlns:a16="http://schemas.microsoft.com/office/drawing/2014/main" id="{62BC8CA4-FDCA-461D-5AB3-35CBDBB39C0C}"/>
              </a:ext>
            </a:extLst>
          </p:cNvPr>
          <p:cNvSpPr>
            <a:spLocks noGrp="1"/>
          </p:cNvSpPr>
          <p:nvPr>
            <p:ph type="pic" sz="quarter" idx="17"/>
          </p:nvPr>
        </p:nvSpPr>
        <p:spPr>
          <a:xfrm>
            <a:off x="183450" y="1638300"/>
            <a:ext cx="11825100" cy="4648200"/>
          </a:xfrm>
          <a:prstGeom prst="roundRect">
            <a:avLst>
              <a:gd name="adj" fmla="val 4244"/>
            </a:avLst>
          </a:prstGeom>
        </p:spPr>
        <p:txBody>
          <a:bodyPr anchor="ctr">
            <a:noAutofit/>
          </a:bodyPr>
          <a:lstStyle>
            <a:lvl1pPr algn="ctr">
              <a:defRPr/>
            </a:lvl1pPr>
          </a:lstStyle>
          <a:p>
            <a:r>
              <a:rPr lang="en-US"/>
              <a:t>Click icon to add picture</a:t>
            </a:r>
          </a:p>
        </p:txBody>
      </p:sp>
      <p:sp>
        <p:nvSpPr>
          <p:cNvPr id="4" name="TextBox 3">
            <a:extLst>
              <a:ext uri="{FF2B5EF4-FFF2-40B4-BE49-F238E27FC236}">
                <a16:creationId xmlns:a16="http://schemas.microsoft.com/office/drawing/2014/main" id="{25E5C50E-583C-7BB0-15BD-36504A1EF4A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
        <p:nvSpPr>
          <p:cNvPr id="7" name="Rectangle 6">
            <a:extLst>
              <a:ext uri="{FF2B5EF4-FFF2-40B4-BE49-F238E27FC236}">
                <a16:creationId xmlns:a16="http://schemas.microsoft.com/office/drawing/2014/main" id="{5784E2CE-326E-1028-A9AB-09B366DFC903}"/>
              </a:ext>
            </a:extLst>
          </p:cNvPr>
          <p:cNvSpPr/>
          <p:nvPr userDrawn="1"/>
        </p:nvSpPr>
        <p:spPr>
          <a:xfrm>
            <a:off x="387458" y="6308725"/>
            <a:ext cx="1456840" cy="402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29134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full-blee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 name="TextBox 1">
            <a:extLst>
              <a:ext uri="{FF2B5EF4-FFF2-40B4-BE49-F238E27FC236}">
                <a16:creationId xmlns:a16="http://schemas.microsoft.com/office/drawing/2014/main" id="{159A10DE-3723-7D6D-0971-0E02CEB1E69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965716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Imag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8" y="1643063"/>
            <a:ext cx="5330825" cy="2330451"/>
          </a:xfrm>
        </p:spPr>
        <p:txBody>
          <a:bodyPr anchor="b">
            <a:normAutofit/>
          </a:bodyPr>
          <a:lstStyle>
            <a:lvl1pPr algn="l">
              <a:defRPr sz="6000">
                <a:solidFill>
                  <a:schemeClr val="tx1"/>
                </a:solidFill>
              </a:defRPr>
            </a:lvl1pPr>
          </a:lstStyle>
          <a:p>
            <a:r>
              <a:rPr lang="en-US"/>
              <a:t>Click to edit Master title style</a:t>
            </a:r>
            <a:endParaRPr lang="en-US" dirty="0"/>
          </a:p>
        </p:txBody>
      </p:sp>
      <p:sp>
        <p:nvSpPr>
          <p:cNvPr id="3" name="Picture Placeholder 6">
            <a:extLst>
              <a:ext uri="{FF2B5EF4-FFF2-40B4-BE49-F238E27FC236}">
                <a16:creationId xmlns:a16="http://schemas.microsoft.com/office/drawing/2014/main" id="{B45A6630-AB2A-0F52-795E-B12B8E6B0C0E}"/>
              </a:ext>
            </a:extLst>
          </p:cNvPr>
          <p:cNvSpPr>
            <a:spLocks noGrp="1"/>
          </p:cNvSpPr>
          <p:nvPr>
            <p:ph type="pic" sz="quarter" idx="15"/>
          </p:nvPr>
        </p:nvSpPr>
        <p:spPr>
          <a:xfrm>
            <a:off x="6343649" y="182880"/>
            <a:ext cx="5662613" cy="6490970"/>
          </a:xfrm>
          <a:prstGeom prst="roundRect">
            <a:avLst>
              <a:gd name="adj" fmla="val 3495"/>
            </a:avLst>
          </a:prstGeom>
        </p:spPr>
        <p:txBody>
          <a:bodyPr anchor="ctr">
            <a:noAutofit/>
          </a:bodyPr>
          <a:lstStyle>
            <a:lvl1pPr algn="ctr">
              <a:defRPr/>
            </a:lvl1pPr>
          </a:lstStyle>
          <a:p>
            <a:r>
              <a:rPr lang="en-US"/>
              <a:t>Click icon to add picture</a:t>
            </a:r>
          </a:p>
        </p:txBody>
      </p:sp>
      <p:sp>
        <p:nvSpPr>
          <p:cNvPr id="6" name="TextBox 5">
            <a:extLst>
              <a:ext uri="{FF2B5EF4-FFF2-40B4-BE49-F238E27FC236}">
                <a16:creationId xmlns:a16="http://schemas.microsoft.com/office/drawing/2014/main" id="{82DEF0CB-73F2-147D-7420-5EF3720BDE54}"/>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t> © 2025 GE HealthCare. GE is a trademark of General Electric Company used under trademark license.</a:t>
            </a:r>
          </a:p>
        </p:txBody>
      </p:sp>
      <p:sp>
        <p:nvSpPr>
          <p:cNvPr id="8" name="Subtitle 2">
            <a:extLst>
              <a:ext uri="{FF2B5EF4-FFF2-40B4-BE49-F238E27FC236}">
                <a16:creationId xmlns:a16="http://schemas.microsoft.com/office/drawing/2014/main" id="{0A8EC97A-B9AE-2116-69F2-D6855980B0C0}"/>
              </a:ext>
            </a:extLst>
          </p:cNvPr>
          <p:cNvSpPr>
            <a:spLocks noGrp="1"/>
          </p:cNvSpPr>
          <p:nvPr>
            <p:ph type="subTitle" idx="1"/>
          </p:nvPr>
        </p:nvSpPr>
        <p:spPr>
          <a:xfrm>
            <a:off x="518160" y="4132262"/>
            <a:ext cx="5330825" cy="914400"/>
          </a:xfrm>
        </p:spPr>
        <p:txBody>
          <a:bodyPr>
            <a:normAutofit/>
          </a:bodyPr>
          <a:lstStyle>
            <a:lvl1pPr marL="0" indent="0" algn="l">
              <a:buNone/>
              <a:defRPr sz="1600">
                <a:solidFill>
                  <a:schemeClr val="tx1"/>
                </a:solidFill>
                <a:latin typeface="Source Sans Pro Semibold" panose="020B0603030403020204" pitchFamily="34" charset="0"/>
              </a:defRPr>
            </a:lvl1pPr>
            <a:lvl2pPr marL="0" indent="0" algn="l">
              <a:buNone/>
              <a:defRPr sz="1600">
                <a:solidFill>
                  <a:schemeClr val="tx1"/>
                </a:solidFill>
                <a:latin typeface="Source Sans Pro Semibold" panose="020B0603030403020204" pitchFamily="34" charset="0"/>
              </a:defRPr>
            </a:lvl2pPr>
            <a:lvl3pPr marL="0" indent="0" algn="l">
              <a:buNone/>
              <a:defRPr sz="1600">
                <a:solidFill>
                  <a:schemeClr val="tx1"/>
                </a:solidFill>
                <a:latin typeface="Source Sans Pro Semibold" panose="020B0603030403020204" pitchFamily="34" charset="0"/>
              </a:defRPr>
            </a:lvl3pPr>
            <a:lvl4pPr marL="0" indent="0" algn="l">
              <a:buNone/>
              <a:defRPr sz="1600">
                <a:solidFill>
                  <a:schemeClr val="tx1"/>
                </a:solidFill>
                <a:latin typeface="Source Sans Pro Semibold" panose="020B0603030403020204" pitchFamily="34" charset="0"/>
              </a:defRPr>
            </a:lvl4pPr>
            <a:lvl5pPr marL="0" indent="0" algn="l">
              <a:buNone/>
              <a:defRPr sz="1600">
                <a:solidFill>
                  <a:schemeClr val="tx1"/>
                </a:solidFill>
                <a:latin typeface="Source Sans Pro Semibold" panose="020B0603030403020204" pitchFamily="34" charset="0"/>
              </a:defRPr>
            </a:lvl5pPr>
            <a:lvl6pPr marL="0" indent="0" algn="l">
              <a:buNone/>
              <a:defRPr sz="1600">
                <a:solidFill>
                  <a:schemeClr val="tx1"/>
                </a:solidFill>
                <a:latin typeface="Source Sans Pro Semibold" panose="020B0603030403020204" pitchFamily="34" charset="0"/>
              </a:defRPr>
            </a:lvl6pPr>
            <a:lvl7pPr marL="0" indent="0" algn="l">
              <a:buNone/>
              <a:defRPr sz="1600">
                <a:solidFill>
                  <a:schemeClr val="tx1"/>
                </a:solidFill>
                <a:latin typeface="Source Sans Pro Semibold" panose="020B0603030403020204" pitchFamily="34" charset="0"/>
              </a:defRPr>
            </a:lvl7pPr>
            <a:lvl8pPr marL="0" indent="0" algn="l">
              <a:buNone/>
              <a:defRPr sz="1600">
                <a:solidFill>
                  <a:schemeClr val="tx1"/>
                </a:solidFill>
                <a:latin typeface="Source Sans Pro Semibold" panose="020B0603030403020204" pitchFamily="34" charset="0"/>
              </a:defRPr>
            </a:lvl8pPr>
            <a:lvl9pPr marL="0" indent="0" algn="l">
              <a:buNone/>
              <a:defRPr sz="1600">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9" name="Picture 8">
            <a:extLst>
              <a:ext uri="{FF2B5EF4-FFF2-40B4-BE49-F238E27FC236}">
                <a16:creationId xmlns:a16="http://schemas.microsoft.com/office/drawing/2014/main" id="{24A7D80C-37B7-C2F5-7483-BDD929F7223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4238" y="5197190"/>
            <a:ext cx="3784199" cy="1290994"/>
          </a:xfrm>
          <a:prstGeom prst="rect">
            <a:avLst/>
          </a:prstGeom>
        </p:spPr>
      </p:pic>
    </p:spTree>
    <p:extLst>
      <p:ext uri="{BB962C8B-B14F-4D97-AF65-F5344CB8AC3E}">
        <p14:creationId xmlns:p14="http://schemas.microsoft.com/office/powerpoint/2010/main" val="534872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 pur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098550"/>
            <a:ext cx="11151553" cy="4114800"/>
          </a:xfrm>
          <a:noFill/>
        </p:spPr>
        <p:txBody>
          <a:bodyPr anchor="b">
            <a:normAutofit/>
          </a:bodyPr>
          <a:lstStyle>
            <a:lvl1pPr marL="571500" indent="-571500">
              <a:buSzPct val="200000"/>
              <a:buFont typeface="Source Sans Pro Light" panose="020B0403030403020204" pitchFamily="34" charset="0"/>
              <a:buChar char="“"/>
              <a:defRPr sz="36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 Placeholder 2">
            <a:extLst>
              <a:ext uri="{FF2B5EF4-FFF2-40B4-BE49-F238E27FC236}">
                <a16:creationId xmlns:a16="http://schemas.microsoft.com/office/drawing/2014/main" id="{81D81026-3EF7-0051-1B4F-76CED0F74459}"/>
              </a:ext>
            </a:extLst>
          </p:cNvPr>
          <p:cNvSpPr>
            <a:spLocks noGrp="1"/>
          </p:cNvSpPr>
          <p:nvPr>
            <p:ph type="body" idx="1"/>
          </p:nvPr>
        </p:nvSpPr>
        <p:spPr>
          <a:xfrm>
            <a:off x="1108072" y="5389749"/>
            <a:ext cx="2423160" cy="164592"/>
          </a:xfrm>
        </p:spPr>
        <p:txBody>
          <a:bodyPr anchor="t">
            <a:normAutofit/>
          </a:bodyPr>
          <a:lstStyle>
            <a:lvl1pPr marL="0" indent="0">
              <a:buNone/>
              <a:defRPr sz="1150" b="0">
                <a:solidFill>
                  <a:schemeClr val="bg1"/>
                </a:solidFill>
                <a:latin typeface="Source Sans Pro SemiBold" panose="020B0603030403020204" pitchFamily="34" charset="0"/>
              </a:defRPr>
            </a:lvl1pPr>
            <a:lvl2pPr marL="0" indent="0">
              <a:buNone/>
              <a:defRPr sz="1150" b="0">
                <a:solidFill>
                  <a:schemeClr val="bg1"/>
                </a:solidFill>
                <a:latin typeface="Source Sans Pro SemiBold" panose="020B0603030403020204" pitchFamily="34" charset="0"/>
              </a:defRPr>
            </a:lvl2pPr>
            <a:lvl3pPr marL="0" indent="0">
              <a:buNone/>
              <a:defRPr sz="1150" b="0">
                <a:solidFill>
                  <a:schemeClr val="bg1"/>
                </a:solidFill>
                <a:latin typeface="Source Sans Pro SemiBold" panose="020B0603030403020204" pitchFamily="34" charset="0"/>
              </a:defRPr>
            </a:lvl3pPr>
            <a:lvl4pPr marL="0" indent="0">
              <a:buNone/>
              <a:defRPr sz="1150" b="0">
                <a:solidFill>
                  <a:schemeClr val="bg1"/>
                </a:solidFill>
                <a:latin typeface="Source Sans Pro SemiBold" panose="020B0603030403020204" pitchFamily="34" charset="0"/>
              </a:defRPr>
            </a:lvl4pPr>
            <a:lvl5pPr marL="0" indent="0">
              <a:buNone/>
              <a:tabLst/>
              <a:defRPr sz="1150" b="0">
                <a:solidFill>
                  <a:schemeClr val="bg1"/>
                </a:solidFill>
                <a:latin typeface="Source Sans Pro SemiBold" panose="020B0603030403020204" pitchFamily="34" charset="0"/>
              </a:defRPr>
            </a:lvl5pPr>
            <a:lvl6pPr marL="0" indent="0">
              <a:buNone/>
              <a:defRPr sz="1150" b="0">
                <a:solidFill>
                  <a:schemeClr val="bg1"/>
                </a:solidFill>
                <a:latin typeface="Source Sans Pro SemiBold" panose="020B0603030403020204" pitchFamily="34" charset="0"/>
              </a:defRPr>
            </a:lvl6pPr>
            <a:lvl7pPr marL="0" indent="0">
              <a:buNone/>
              <a:defRPr sz="1150" b="0">
                <a:solidFill>
                  <a:schemeClr val="bg1"/>
                </a:solidFill>
                <a:latin typeface="Source Sans Pro SemiBold" panose="020B0603030403020204" pitchFamily="34" charset="0"/>
              </a:defRPr>
            </a:lvl7pPr>
            <a:lvl8pPr marL="0" indent="0">
              <a:buNone/>
              <a:defRPr sz="1150" b="0">
                <a:solidFill>
                  <a:schemeClr val="bg1"/>
                </a:solidFill>
                <a:latin typeface="Source Sans Pro SemiBold" panose="020B0603030403020204" pitchFamily="34" charset="0"/>
              </a:defRPr>
            </a:lvl8pPr>
            <a:lvl9pPr marL="0" indent="0">
              <a:buNone/>
              <a:defRPr sz="1150" b="0">
                <a:solidFill>
                  <a:schemeClr val="bg1"/>
                </a:solidFill>
                <a:latin typeface="Source Sans Pro SemiBold" panose="020B0603030403020204" pitchFamily="34" charset="0"/>
              </a:defRPr>
            </a:lvl9pPr>
          </a:lstStyle>
          <a:p>
            <a:pPr lvl="0"/>
            <a:r>
              <a:rPr lang="en-US"/>
              <a:t>Click to edit Master text styles</a:t>
            </a:r>
          </a:p>
        </p:txBody>
      </p:sp>
      <p:sp>
        <p:nvSpPr>
          <p:cNvPr id="11" name="Picture Placeholder 2">
            <a:extLst>
              <a:ext uri="{FF2B5EF4-FFF2-40B4-BE49-F238E27FC236}">
                <a16:creationId xmlns:a16="http://schemas.microsoft.com/office/drawing/2014/main" id="{8157CF2E-9ED9-8A8C-358A-220309F4BC1C}"/>
              </a:ext>
            </a:extLst>
          </p:cNvPr>
          <p:cNvSpPr>
            <a:spLocks noGrp="1"/>
          </p:cNvSpPr>
          <p:nvPr>
            <p:ph type="pic" sz="quarter" idx="18" hasCustomPrompt="1"/>
          </p:nvPr>
        </p:nvSpPr>
        <p:spPr>
          <a:xfrm>
            <a:off x="522288" y="5392606"/>
            <a:ext cx="503175" cy="595444"/>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2" name="Text Placeholder 2">
            <a:extLst>
              <a:ext uri="{FF2B5EF4-FFF2-40B4-BE49-F238E27FC236}">
                <a16:creationId xmlns:a16="http://schemas.microsoft.com/office/drawing/2014/main" id="{C7469241-FBB8-EAE7-7E4C-5DFE56D6BD34}"/>
              </a:ext>
            </a:extLst>
          </p:cNvPr>
          <p:cNvSpPr>
            <a:spLocks noGrp="1"/>
          </p:cNvSpPr>
          <p:nvPr>
            <p:ph type="body" idx="123"/>
          </p:nvPr>
        </p:nvSpPr>
        <p:spPr>
          <a:xfrm>
            <a:off x="1108072" y="5648638"/>
            <a:ext cx="2423160" cy="339412"/>
          </a:xfrm>
        </p:spPr>
        <p:txBody>
          <a:bodyPr anchor="t">
            <a:normAutofit/>
          </a:bodyPr>
          <a:lstStyle>
            <a:lvl1pPr marL="0" indent="0">
              <a:buNone/>
              <a:defRPr sz="1000" b="0">
                <a:solidFill>
                  <a:schemeClr val="bg1"/>
                </a:solidFill>
                <a:latin typeface="+mn-lt"/>
              </a:defRPr>
            </a:lvl1pPr>
            <a:lvl2pPr marL="0" indent="0">
              <a:buNone/>
              <a:defRPr sz="1000" b="0">
                <a:solidFill>
                  <a:schemeClr val="bg1"/>
                </a:solidFill>
                <a:latin typeface="+mn-lt"/>
              </a:defRPr>
            </a:lvl2pPr>
            <a:lvl3pPr marL="0" indent="0">
              <a:buNone/>
              <a:defRPr sz="1000" b="0">
                <a:solidFill>
                  <a:schemeClr val="bg1"/>
                </a:solidFill>
                <a:latin typeface="+mn-lt"/>
              </a:defRPr>
            </a:lvl3pPr>
            <a:lvl4pPr marL="0" indent="0">
              <a:buNone/>
              <a:defRPr sz="1000" b="0">
                <a:solidFill>
                  <a:schemeClr val="bg1"/>
                </a:solidFill>
                <a:latin typeface="+mn-lt"/>
              </a:defRPr>
            </a:lvl4pPr>
            <a:lvl5pPr marL="0" indent="0">
              <a:buNone/>
              <a:tabLst/>
              <a:defRPr sz="1000" b="0">
                <a:solidFill>
                  <a:schemeClr val="bg1"/>
                </a:solidFill>
                <a:latin typeface="+mn-lt"/>
              </a:defRPr>
            </a:lvl5pPr>
            <a:lvl6pPr marL="0" indent="0">
              <a:buNone/>
              <a:defRPr sz="1000" b="0">
                <a:solidFill>
                  <a:schemeClr val="bg1"/>
                </a:solidFill>
                <a:latin typeface="+mn-lt"/>
              </a:defRPr>
            </a:lvl6pPr>
            <a:lvl7pPr marL="0" indent="0">
              <a:buNone/>
              <a:defRPr sz="1000" b="0">
                <a:solidFill>
                  <a:schemeClr val="bg1"/>
                </a:solidFill>
                <a:latin typeface="+mn-lt"/>
              </a:defRPr>
            </a:lvl7pPr>
            <a:lvl8pPr marL="0" indent="0">
              <a:buNone/>
              <a:defRPr sz="1000" b="0">
                <a:solidFill>
                  <a:schemeClr val="bg1"/>
                </a:solidFill>
                <a:latin typeface="+mn-lt"/>
              </a:defRPr>
            </a:lvl8pPr>
            <a:lvl9pPr marL="0" indent="0">
              <a:buNone/>
              <a:defRPr sz="1000" b="0">
                <a:solidFill>
                  <a:schemeClr val="bg1"/>
                </a:solidFill>
                <a:latin typeface="+mn-lt"/>
              </a:defRPr>
            </a:lvl9pPr>
          </a:lstStyle>
          <a:p>
            <a:pPr lvl="0"/>
            <a:r>
              <a:rPr lang="en-US"/>
              <a:t>Click to edit Master text styles</a:t>
            </a:r>
          </a:p>
        </p:txBody>
      </p:sp>
      <p:sp>
        <p:nvSpPr>
          <p:cNvPr id="4" name="TextBox 3">
            <a:extLst>
              <a:ext uri="{FF2B5EF4-FFF2-40B4-BE49-F238E27FC236}">
                <a16:creationId xmlns:a16="http://schemas.microsoft.com/office/drawing/2014/main" id="{DF4E78B5-5362-3E3F-6201-A970FFAC99B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93300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098550"/>
            <a:ext cx="11151553" cy="4114800"/>
          </a:xfrm>
        </p:spPr>
        <p:txBody>
          <a:bodyPr anchor="b">
            <a:normAutofit/>
          </a:bodyPr>
          <a:lstStyle>
            <a:lvl1pPr marL="571500" indent="-571500">
              <a:buSzPct val="200000"/>
              <a:buFont typeface="Source Sans Pro Light" panose="020B0403030403020204" pitchFamily="34" charset="0"/>
              <a:buChar char="“"/>
              <a:defRPr sz="3600">
                <a:solidFill>
                  <a:schemeClr val="accent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 Placeholder 2">
            <a:extLst>
              <a:ext uri="{FF2B5EF4-FFF2-40B4-BE49-F238E27FC236}">
                <a16:creationId xmlns:a16="http://schemas.microsoft.com/office/drawing/2014/main" id="{81D81026-3EF7-0051-1B4F-76CED0F74459}"/>
              </a:ext>
            </a:extLst>
          </p:cNvPr>
          <p:cNvSpPr>
            <a:spLocks noGrp="1"/>
          </p:cNvSpPr>
          <p:nvPr>
            <p:ph type="body" idx="1"/>
          </p:nvPr>
        </p:nvSpPr>
        <p:spPr>
          <a:xfrm>
            <a:off x="1108072" y="5389749"/>
            <a:ext cx="2423160" cy="164592"/>
          </a:xfrm>
        </p:spPr>
        <p:txBody>
          <a:bodyPr anchor="t">
            <a:normAutofit/>
          </a:bodyPr>
          <a:lstStyle>
            <a:lvl1pPr marL="0" indent="0">
              <a:buNone/>
              <a:defRPr sz="1150" b="0">
                <a:solidFill>
                  <a:schemeClr val="tx1"/>
                </a:solidFill>
                <a:latin typeface="Source Sans Pro SemiBold" panose="020B0603030403020204" pitchFamily="34" charset="0"/>
              </a:defRPr>
            </a:lvl1pPr>
            <a:lvl2pPr marL="0" indent="0">
              <a:buNone/>
              <a:defRPr sz="1150" b="0">
                <a:solidFill>
                  <a:schemeClr val="tx1"/>
                </a:solidFill>
                <a:latin typeface="Source Sans Pro SemiBold" panose="020B0603030403020204" pitchFamily="34" charset="0"/>
              </a:defRPr>
            </a:lvl2pPr>
            <a:lvl3pPr marL="0" indent="0">
              <a:buNone/>
              <a:defRPr sz="1150" b="0">
                <a:solidFill>
                  <a:schemeClr val="tx1"/>
                </a:solidFill>
                <a:latin typeface="Source Sans Pro SemiBold" panose="020B0603030403020204" pitchFamily="34" charset="0"/>
              </a:defRPr>
            </a:lvl3pPr>
            <a:lvl4pPr marL="0" indent="0">
              <a:buNone/>
              <a:defRPr sz="1150" b="0">
                <a:solidFill>
                  <a:schemeClr val="tx1"/>
                </a:solidFill>
                <a:latin typeface="Source Sans Pro SemiBold" panose="020B0603030403020204" pitchFamily="34" charset="0"/>
              </a:defRPr>
            </a:lvl4pPr>
            <a:lvl5pPr marL="0" indent="0">
              <a:buNone/>
              <a:tabLst/>
              <a:defRPr sz="1150" b="0">
                <a:solidFill>
                  <a:schemeClr val="tx1"/>
                </a:solidFill>
                <a:latin typeface="Source Sans Pro SemiBold" panose="020B0603030403020204" pitchFamily="34" charset="0"/>
              </a:defRPr>
            </a:lvl5pPr>
            <a:lvl6pPr marL="0" indent="0">
              <a:buNone/>
              <a:defRPr sz="1150" b="0">
                <a:solidFill>
                  <a:schemeClr val="tx1"/>
                </a:solidFill>
                <a:latin typeface="Source Sans Pro SemiBold" panose="020B0603030403020204" pitchFamily="34" charset="0"/>
              </a:defRPr>
            </a:lvl6pPr>
            <a:lvl7pPr marL="0" indent="0">
              <a:buNone/>
              <a:defRPr sz="1150" b="0">
                <a:solidFill>
                  <a:schemeClr val="tx1"/>
                </a:solidFill>
                <a:latin typeface="Source Sans Pro SemiBold" panose="020B0603030403020204" pitchFamily="34" charset="0"/>
              </a:defRPr>
            </a:lvl7pPr>
            <a:lvl8pPr marL="0" indent="0">
              <a:buNone/>
              <a:defRPr sz="1150" b="0">
                <a:solidFill>
                  <a:schemeClr val="tx1"/>
                </a:solidFill>
                <a:latin typeface="Source Sans Pro SemiBold" panose="020B0603030403020204" pitchFamily="34" charset="0"/>
              </a:defRPr>
            </a:lvl8pPr>
            <a:lvl9pPr marL="0" indent="0">
              <a:buNone/>
              <a:defRPr sz="1150" b="0">
                <a:solidFill>
                  <a:schemeClr val="tx1"/>
                </a:solidFill>
                <a:latin typeface="Source Sans Pro SemiBold" panose="020B0603030403020204" pitchFamily="34" charset="0"/>
              </a:defRPr>
            </a:lvl9pPr>
          </a:lstStyle>
          <a:p>
            <a:pPr lvl="0"/>
            <a:r>
              <a:rPr lang="en-US"/>
              <a:t>Click to edit Master text styles</a:t>
            </a:r>
          </a:p>
        </p:txBody>
      </p:sp>
      <p:sp>
        <p:nvSpPr>
          <p:cNvPr id="11" name="Picture Placeholder 2">
            <a:extLst>
              <a:ext uri="{FF2B5EF4-FFF2-40B4-BE49-F238E27FC236}">
                <a16:creationId xmlns:a16="http://schemas.microsoft.com/office/drawing/2014/main" id="{8157CF2E-9ED9-8A8C-358A-220309F4BC1C}"/>
              </a:ext>
            </a:extLst>
          </p:cNvPr>
          <p:cNvSpPr>
            <a:spLocks noGrp="1"/>
          </p:cNvSpPr>
          <p:nvPr>
            <p:ph type="pic" sz="quarter" idx="18" hasCustomPrompt="1"/>
          </p:nvPr>
        </p:nvSpPr>
        <p:spPr>
          <a:xfrm>
            <a:off x="522288" y="5392606"/>
            <a:ext cx="503175" cy="595444"/>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2" name="Text Placeholder 2">
            <a:extLst>
              <a:ext uri="{FF2B5EF4-FFF2-40B4-BE49-F238E27FC236}">
                <a16:creationId xmlns:a16="http://schemas.microsoft.com/office/drawing/2014/main" id="{C7469241-FBB8-EAE7-7E4C-5DFE56D6BD34}"/>
              </a:ext>
            </a:extLst>
          </p:cNvPr>
          <p:cNvSpPr>
            <a:spLocks noGrp="1"/>
          </p:cNvSpPr>
          <p:nvPr>
            <p:ph type="body" idx="123"/>
          </p:nvPr>
        </p:nvSpPr>
        <p:spPr>
          <a:xfrm>
            <a:off x="1108072" y="5648638"/>
            <a:ext cx="2423160" cy="339412"/>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 name="TextBox 3">
            <a:extLst>
              <a:ext uri="{FF2B5EF4-FFF2-40B4-BE49-F238E27FC236}">
                <a16:creationId xmlns:a16="http://schemas.microsoft.com/office/drawing/2014/main" id="{AA956F37-1346-7012-CC4D-0C687AE32EC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1763282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atement - pur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2103438"/>
            <a:ext cx="7271704" cy="3884612"/>
          </a:xfrm>
          <a:noFill/>
        </p:spPr>
        <p:txBody>
          <a:bodyPr anchor="t" anchorCtr="0">
            <a:normAutofit/>
          </a:bodyPr>
          <a:lstStyle>
            <a:lvl1pPr marL="0" indent="0">
              <a:buSzPct val="200000"/>
              <a:buFont typeface="Source Sans Pro Light" panose="020B0403030403020204" pitchFamily="34" charset="0"/>
              <a:buNone/>
              <a:defRPr sz="60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425819EC-DD48-8DBC-7491-87D7FA889759}"/>
              </a:ext>
            </a:extLst>
          </p:cNvPr>
          <p:cNvSpPr txBox="1"/>
          <p:nvPr userDrawn="1"/>
        </p:nvSpPr>
        <p:spPr>
          <a:xfrm>
            <a:off x="6802245" y="6455664"/>
            <a:ext cx="4536316" cy="256032"/>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Tree>
    <p:extLst>
      <p:ext uri="{BB962C8B-B14F-4D97-AF65-F5344CB8AC3E}">
        <p14:creationId xmlns:p14="http://schemas.microsoft.com/office/powerpoint/2010/main" val="30967931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atement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221AD231-ED8E-FC3D-BB3C-54E8CDF566E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049870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tatement - te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0D17BD05-DE2B-9EE3-E425-395DA23521B3}"/>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9078588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atement - 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371B3D0E-EBA3-6054-C97C-5912AE18FDB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0431171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tement - yellow">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A358AC3F-0681-5144-DD75-7DAADE3ABB3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376399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 - oran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25F7614E-C684-5E5A-EFC4-B4186369C3D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3342773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 statistic - pur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8" y="1095057"/>
            <a:ext cx="5577843"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5"/>
            <a:ext cx="5577841" cy="2971800"/>
          </a:xfrm>
        </p:spPr>
        <p:txBody>
          <a:bodyPr anchor="b" anchorCtr="0">
            <a:noAutofit/>
          </a:bodyPr>
          <a:lstStyle>
            <a:lvl1pPr marL="0" indent="0">
              <a:buNone/>
              <a:defRPr sz="6600" b="0">
                <a:solidFill>
                  <a:schemeClr val="bg1"/>
                </a:solidFill>
                <a:latin typeface="+mn-lt"/>
              </a:defRPr>
            </a:lvl1pPr>
            <a:lvl2pPr marL="0" indent="0">
              <a:buNone/>
              <a:defRPr sz="17200" b="0">
                <a:solidFill>
                  <a:schemeClr val="bg1"/>
                </a:solidFill>
                <a:latin typeface="+mn-lt"/>
              </a:defRPr>
            </a:lvl2pPr>
            <a:lvl3pPr marL="0" indent="0">
              <a:buNone/>
              <a:defRPr sz="14400" b="0">
                <a:solidFill>
                  <a:schemeClr val="bg1"/>
                </a:solidFill>
                <a:latin typeface="+mn-lt"/>
              </a:defRPr>
            </a:lvl3pPr>
            <a:lvl4pPr marL="0" indent="0">
              <a:buNone/>
              <a:defRPr sz="14400" b="0">
                <a:solidFill>
                  <a:schemeClr val="bg1"/>
                </a:solidFill>
                <a:latin typeface="+mn-lt"/>
              </a:defRPr>
            </a:lvl4pPr>
            <a:lvl5pPr marL="0" indent="0">
              <a:buNone/>
              <a:tabLst/>
              <a:defRPr sz="14400" b="0">
                <a:solidFill>
                  <a:schemeClr val="bg1"/>
                </a:solidFill>
                <a:latin typeface="+mn-lt"/>
              </a:defRPr>
            </a:lvl5pPr>
            <a:lvl6pPr marL="0" indent="0">
              <a:buNone/>
              <a:defRPr sz="14400" b="0">
                <a:solidFill>
                  <a:schemeClr val="bg1"/>
                </a:solidFill>
                <a:latin typeface="+mn-lt"/>
              </a:defRPr>
            </a:lvl6pPr>
            <a:lvl7pPr marL="0" indent="0">
              <a:buNone/>
              <a:defRPr sz="14400" b="0">
                <a:solidFill>
                  <a:schemeClr val="bg1"/>
                </a:solidFill>
                <a:latin typeface="+mn-lt"/>
              </a:defRPr>
            </a:lvl7pPr>
            <a:lvl8pPr marL="0" indent="0">
              <a:buNone/>
              <a:defRPr sz="14400" b="0">
                <a:solidFill>
                  <a:schemeClr val="bg1"/>
                </a:solidFill>
                <a:latin typeface="+mn-lt"/>
              </a:defRPr>
            </a:lvl8pPr>
            <a:lvl9pPr marL="0" indent="0">
              <a:buNone/>
              <a:defRPr sz="14400" b="0">
                <a:solidFill>
                  <a:schemeClr val="bg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5257801"/>
            <a:ext cx="5578860" cy="7302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cxnSp>
        <p:nvCxnSpPr>
          <p:cNvPr id="4" name="Straight Connector 3">
            <a:extLst>
              <a:ext uri="{FF2B5EF4-FFF2-40B4-BE49-F238E27FC236}">
                <a16:creationId xmlns:a16="http://schemas.microsoft.com/office/drawing/2014/main" id="{C1CC07B9-9505-0B30-D600-32D4DE9E17F0}"/>
              </a:ext>
            </a:extLst>
          </p:cNvPr>
          <p:cNvCxnSpPr/>
          <p:nvPr userDrawn="1"/>
        </p:nvCxnSpPr>
        <p:spPr>
          <a:xfrm>
            <a:off x="517525" y="5075765"/>
            <a:ext cx="557847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37C0512-2488-EC06-C759-E992D09A44A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427797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statistic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8" y="1095057"/>
            <a:ext cx="5577843"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5"/>
            <a:ext cx="5577841" cy="2971800"/>
          </a:xfrm>
        </p:spPr>
        <p:txBody>
          <a:bodyPr anchor="b" anchorCtr="0">
            <a:noAutofit/>
          </a:bodyPr>
          <a:lstStyle>
            <a:lvl1pPr marL="0" indent="0">
              <a:buNone/>
              <a:defRPr sz="6600" b="0">
                <a:solidFill>
                  <a:schemeClr val="accent1"/>
                </a:solidFill>
                <a:latin typeface="+mn-lt"/>
              </a:defRPr>
            </a:lvl1pPr>
            <a:lvl2pPr marL="0" indent="0">
              <a:buNone/>
              <a:defRPr sz="17200" b="0">
                <a:solidFill>
                  <a:schemeClr val="accent1"/>
                </a:solidFill>
                <a:latin typeface="+mn-lt"/>
              </a:defRPr>
            </a:lvl2pPr>
            <a:lvl3pPr marL="0" indent="0">
              <a:buNone/>
              <a:defRPr sz="14400" b="0">
                <a:solidFill>
                  <a:schemeClr val="accent1"/>
                </a:solidFill>
                <a:latin typeface="+mn-lt"/>
              </a:defRPr>
            </a:lvl3pPr>
            <a:lvl4pPr marL="0" indent="0">
              <a:buNone/>
              <a:defRPr sz="14400" b="0">
                <a:solidFill>
                  <a:schemeClr val="accent1"/>
                </a:solidFill>
                <a:latin typeface="+mn-lt"/>
              </a:defRPr>
            </a:lvl4pPr>
            <a:lvl5pPr marL="0" indent="0">
              <a:buNone/>
              <a:tabLst/>
              <a:defRPr sz="14400" b="0">
                <a:solidFill>
                  <a:schemeClr val="accent1"/>
                </a:solidFill>
                <a:latin typeface="+mn-lt"/>
              </a:defRPr>
            </a:lvl5pPr>
            <a:lvl6pPr marL="0" indent="0">
              <a:buNone/>
              <a:defRPr sz="14400" b="0">
                <a:solidFill>
                  <a:schemeClr val="accent1"/>
                </a:solidFill>
                <a:latin typeface="+mn-lt"/>
              </a:defRPr>
            </a:lvl6pPr>
            <a:lvl7pPr marL="0" indent="0">
              <a:buNone/>
              <a:defRPr sz="14400" b="0">
                <a:solidFill>
                  <a:schemeClr val="accent1"/>
                </a:solidFill>
                <a:latin typeface="+mn-lt"/>
              </a:defRPr>
            </a:lvl7pPr>
            <a:lvl8pPr marL="0" indent="0">
              <a:buNone/>
              <a:defRPr sz="14400" b="0">
                <a:solidFill>
                  <a:schemeClr val="accent1"/>
                </a:solidFill>
                <a:latin typeface="+mn-lt"/>
              </a:defRPr>
            </a:lvl8pPr>
            <a:lvl9pPr marL="0" indent="0">
              <a:buNone/>
              <a:defRPr sz="14400" b="0">
                <a:solidFill>
                  <a:schemeClr val="accent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5257801"/>
            <a:ext cx="5578860" cy="7302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p:txBody>
      </p:sp>
      <p:cxnSp>
        <p:nvCxnSpPr>
          <p:cNvPr id="2" name="Straight Connector 1">
            <a:extLst>
              <a:ext uri="{FF2B5EF4-FFF2-40B4-BE49-F238E27FC236}">
                <a16:creationId xmlns:a16="http://schemas.microsoft.com/office/drawing/2014/main" id="{504CBD6F-D5CB-FE13-6008-6F16DEF3CEEA}"/>
              </a:ext>
            </a:extLst>
          </p:cNvPr>
          <p:cNvCxnSpPr/>
          <p:nvPr userDrawn="1"/>
        </p:nvCxnSpPr>
        <p:spPr>
          <a:xfrm>
            <a:off x="517525" y="5075765"/>
            <a:ext cx="557847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0044CB4-FC3B-692D-2D79-0E9110263F1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0239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 pur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userDrawn="1">
            <p:ph type="title"/>
          </p:nvPr>
        </p:nvSpPr>
        <p:spPr>
          <a:xfrm>
            <a:off x="518159" y="1874837"/>
            <a:ext cx="11151553" cy="4114800"/>
          </a:xfrm>
        </p:spPr>
        <p:txBody>
          <a:bodyPr anchor="b">
            <a:normAutofit/>
          </a:bodyPr>
          <a:lstStyle>
            <a:lvl1pPr>
              <a:defRPr sz="115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userDrawn="1">
            <p:ph type="body" idx="1"/>
          </p:nvPr>
        </p:nvSpPr>
        <p:spPr>
          <a:xfrm>
            <a:off x="518159" y="1098550"/>
            <a:ext cx="11151553" cy="544513"/>
          </a:xfrm>
        </p:spPr>
        <p:txBody>
          <a:bodyPr anchor="b">
            <a:normAutofit/>
          </a:bodyPr>
          <a:lstStyle>
            <a:lvl1pPr marL="0" indent="0">
              <a:buNone/>
              <a:defRPr sz="1600">
                <a:solidFill>
                  <a:schemeClr val="bg1"/>
                </a:solidFill>
                <a:latin typeface="Source Sans Pro SemiBold" panose="020B0603030403020204" pitchFamily="34" charset="0"/>
              </a:defRPr>
            </a:lvl1pPr>
            <a:lvl2pPr marL="0" indent="0">
              <a:buNone/>
              <a:defRPr sz="1600">
                <a:solidFill>
                  <a:schemeClr val="bg1"/>
                </a:solidFill>
                <a:latin typeface="Source Sans Pro SemiBold" panose="020B0603030403020204" pitchFamily="34" charset="0"/>
              </a:defRPr>
            </a:lvl2pPr>
            <a:lvl3pPr marL="0" indent="0">
              <a:buNone/>
              <a:defRPr sz="1600">
                <a:solidFill>
                  <a:schemeClr val="bg1"/>
                </a:solidFill>
                <a:latin typeface="Source Sans Pro SemiBold" panose="020B0603030403020204" pitchFamily="34" charset="0"/>
              </a:defRPr>
            </a:lvl3pPr>
            <a:lvl4pPr marL="0" indent="0">
              <a:buNone/>
              <a:defRPr sz="1600">
                <a:solidFill>
                  <a:schemeClr val="bg1"/>
                </a:solidFill>
                <a:latin typeface="Source Sans Pro SemiBold" panose="020B0603030403020204" pitchFamily="34" charset="0"/>
              </a:defRPr>
            </a:lvl4pPr>
            <a:lvl5pPr marL="0" indent="0">
              <a:buNone/>
              <a:defRPr sz="1600">
                <a:solidFill>
                  <a:schemeClr val="bg1"/>
                </a:solidFill>
                <a:latin typeface="Source Sans Pro SemiBold" panose="020B0603030403020204" pitchFamily="34" charset="0"/>
              </a:defRPr>
            </a:lvl5pPr>
            <a:lvl6pPr marL="0" indent="0">
              <a:buNone/>
              <a:defRPr sz="1600">
                <a:solidFill>
                  <a:schemeClr val="bg1"/>
                </a:solidFill>
                <a:latin typeface="Source Sans Pro SemiBold" panose="020B0603030403020204" pitchFamily="34" charset="0"/>
              </a:defRPr>
            </a:lvl6pPr>
            <a:lvl7pPr marL="0" indent="0">
              <a:buNone/>
              <a:defRPr sz="1600">
                <a:solidFill>
                  <a:schemeClr val="bg1"/>
                </a:solidFill>
                <a:latin typeface="Source Sans Pro SemiBold" panose="020B0603030403020204" pitchFamily="34" charset="0"/>
              </a:defRPr>
            </a:lvl7pPr>
            <a:lvl8pPr marL="0" indent="0">
              <a:buNone/>
              <a:defRPr sz="1600">
                <a:solidFill>
                  <a:schemeClr val="bg1"/>
                </a:solidFill>
                <a:latin typeface="Source Sans Pro SemiBold" panose="020B0603030403020204" pitchFamily="34" charset="0"/>
              </a:defRPr>
            </a:lvl8pPr>
            <a:lvl9pPr marL="0" indent="0">
              <a:buNone/>
              <a:defRPr sz="1600">
                <a:solidFill>
                  <a:schemeClr val="bg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userDrawn="1">
            <p:ph type="ftr" sz="quarter" idx="11"/>
          </p:nvPr>
        </p:nvSpPr>
        <p:spPr/>
        <p:txBody>
          <a:bodyPr/>
          <a:lstStyle/>
          <a:p>
            <a:r>
              <a:rPr lang="en-US"/>
              <a:t>Presentation name | Month Year</a:t>
            </a:r>
            <a:endParaRPr lang="en-US" dirty="0"/>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userDrawn="1">
            <p:ph type="sldNum" sz="quarter" idx="12"/>
          </p:nvPr>
        </p:nvSpPr>
        <p:spPr/>
        <p:txBody>
          <a:bodyPr/>
          <a:lstStyle/>
          <a:p>
            <a:fld id="{339C9110-F427-4586-9638-A5638F41FBCD}" type="slidenum">
              <a:rPr lang="en-US" smtClean="0"/>
              <a:t>‹#›</a:t>
            </a:fld>
            <a:endParaRPr lang="en-US"/>
          </a:p>
        </p:txBody>
      </p:sp>
      <p:sp>
        <p:nvSpPr>
          <p:cNvPr id="9" name="TextBox 8">
            <a:extLst>
              <a:ext uri="{FF2B5EF4-FFF2-40B4-BE49-F238E27FC236}">
                <a16:creationId xmlns:a16="http://schemas.microsoft.com/office/drawing/2014/main" id="{369341AF-51C1-CE90-7BDA-18592F03CC68}"/>
              </a:ext>
            </a:extLst>
          </p:cNvPr>
          <p:cNvSpPr txBox="1"/>
          <p:nvPr userDrawn="1"/>
        </p:nvSpPr>
        <p:spPr>
          <a:xfrm>
            <a:off x="6333893" y="6455664"/>
            <a:ext cx="5004667" cy="256032"/>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General Electric Company used under trademark license.</a:t>
            </a:r>
          </a:p>
        </p:txBody>
      </p:sp>
      <p:sp>
        <p:nvSpPr>
          <p:cNvPr id="4" name="Rectangle 3">
            <a:extLst>
              <a:ext uri="{FF2B5EF4-FFF2-40B4-BE49-F238E27FC236}">
                <a16:creationId xmlns:a16="http://schemas.microsoft.com/office/drawing/2014/main" id="{989047E1-2593-783D-583C-9AFFE940870B}"/>
              </a:ext>
            </a:extLst>
          </p:cNvPr>
          <p:cNvSpPr/>
          <p:nvPr userDrawn="1"/>
        </p:nvSpPr>
        <p:spPr>
          <a:xfrm>
            <a:off x="518159" y="6454775"/>
            <a:ext cx="1264146" cy="2569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72193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statistics - pur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9" y="1095057"/>
            <a:ext cx="3385504"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6"/>
            <a:ext cx="3385504" cy="1827953"/>
          </a:xfrm>
        </p:spPr>
        <p:txBody>
          <a:bodyPr anchor="b" anchorCtr="0">
            <a:no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6" y="4140962"/>
            <a:ext cx="3390094"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2" name="Text Placeholder 2">
            <a:extLst>
              <a:ext uri="{FF2B5EF4-FFF2-40B4-BE49-F238E27FC236}">
                <a16:creationId xmlns:a16="http://schemas.microsoft.com/office/drawing/2014/main" id="{B7790BB3-2662-0DCB-8F70-6B7C3CC70C46}"/>
              </a:ext>
            </a:extLst>
          </p:cNvPr>
          <p:cNvSpPr>
            <a:spLocks noGrp="1"/>
          </p:cNvSpPr>
          <p:nvPr>
            <p:ph type="body" idx="125"/>
          </p:nvPr>
        </p:nvSpPr>
        <p:spPr>
          <a:xfrm>
            <a:off x="4414463" y="1095057"/>
            <a:ext cx="3383280"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Text Placeholder 2">
            <a:extLst>
              <a:ext uri="{FF2B5EF4-FFF2-40B4-BE49-F238E27FC236}">
                <a16:creationId xmlns:a16="http://schemas.microsoft.com/office/drawing/2014/main" id="{CB42AE3F-722F-64D4-B233-1B0427B8D407}"/>
              </a:ext>
            </a:extLst>
          </p:cNvPr>
          <p:cNvSpPr>
            <a:spLocks noGrp="1"/>
          </p:cNvSpPr>
          <p:nvPr>
            <p:ph type="body" idx="126"/>
          </p:nvPr>
        </p:nvSpPr>
        <p:spPr>
          <a:xfrm>
            <a:off x="4414463" y="2103966"/>
            <a:ext cx="3383280" cy="1827953"/>
          </a:xfrm>
        </p:spPr>
        <p:txBody>
          <a:bodyPr anchor="b" anchorCtr="0">
            <a:norm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6" name="Text Placeholder 4">
            <a:extLst>
              <a:ext uri="{FF2B5EF4-FFF2-40B4-BE49-F238E27FC236}">
                <a16:creationId xmlns:a16="http://schemas.microsoft.com/office/drawing/2014/main" id="{47CBE01C-CFC3-4CE4-FF05-0A15F13822D0}"/>
              </a:ext>
            </a:extLst>
          </p:cNvPr>
          <p:cNvSpPr>
            <a:spLocks noGrp="1"/>
          </p:cNvSpPr>
          <p:nvPr>
            <p:ph type="body" sz="quarter" idx="127"/>
          </p:nvPr>
        </p:nvSpPr>
        <p:spPr>
          <a:xfrm>
            <a:off x="4413829" y="4140962"/>
            <a:ext cx="3383280"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13" name="Text Placeholder 2">
            <a:extLst>
              <a:ext uri="{FF2B5EF4-FFF2-40B4-BE49-F238E27FC236}">
                <a16:creationId xmlns:a16="http://schemas.microsoft.com/office/drawing/2014/main" id="{C7EB732F-3B04-133A-4BC0-7A07922A6A3B}"/>
              </a:ext>
            </a:extLst>
          </p:cNvPr>
          <p:cNvSpPr>
            <a:spLocks noGrp="1"/>
          </p:cNvSpPr>
          <p:nvPr>
            <p:ph type="body" idx="128"/>
          </p:nvPr>
        </p:nvSpPr>
        <p:spPr>
          <a:xfrm>
            <a:off x="8291831" y="1095057"/>
            <a:ext cx="3383280"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14" name="Text Placeholder 2">
            <a:extLst>
              <a:ext uri="{FF2B5EF4-FFF2-40B4-BE49-F238E27FC236}">
                <a16:creationId xmlns:a16="http://schemas.microsoft.com/office/drawing/2014/main" id="{3DB3299F-9EE4-DD8F-3A6F-192431EEB3C4}"/>
              </a:ext>
            </a:extLst>
          </p:cNvPr>
          <p:cNvSpPr>
            <a:spLocks noGrp="1"/>
          </p:cNvSpPr>
          <p:nvPr>
            <p:ph type="body" idx="129"/>
          </p:nvPr>
        </p:nvSpPr>
        <p:spPr>
          <a:xfrm>
            <a:off x="8291831" y="2103966"/>
            <a:ext cx="3383280" cy="1827953"/>
          </a:xfrm>
        </p:spPr>
        <p:txBody>
          <a:bodyPr anchor="b" anchorCtr="0">
            <a:norm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15" name="Text Placeholder 4">
            <a:extLst>
              <a:ext uri="{FF2B5EF4-FFF2-40B4-BE49-F238E27FC236}">
                <a16:creationId xmlns:a16="http://schemas.microsoft.com/office/drawing/2014/main" id="{0E400AC6-A32D-02A3-FD00-29A43AC85E12}"/>
              </a:ext>
            </a:extLst>
          </p:cNvPr>
          <p:cNvSpPr>
            <a:spLocks noGrp="1"/>
          </p:cNvSpPr>
          <p:nvPr>
            <p:ph type="body" sz="quarter" idx="130"/>
          </p:nvPr>
        </p:nvSpPr>
        <p:spPr>
          <a:xfrm>
            <a:off x="8291197" y="4140962"/>
            <a:ext cx="3383280"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cxnSp>
        <p:nvCxnSpPr>
          <p:cNvPr id="16" name="Straight Connector 15">
            <a:extLst>
              <a:ext uri="{FF2B5EF4-FFF2-40B4-BE49-F238E27FC236}">
                <a16:creationId xmlns:a16="http://schemas.microsoft.com/office/drawing/2014/main" id="{BDBBAAC5-CC10-A1F2-D4CF-91F1C8B82770}"/>
              </a:ext>
            </a:extLst>
          </p:cNvPr>
          <p:cNvCxnSpPr>
            <a:cxnSpLocks/>
          </p:cNvCxnSpPr>
          <p:nvPr userDrawn="1"/>
        </p:nvCxnSpPr>
        <p:spPr>
          <a:xfrm>
            <a:off x="517525"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7FC8504-5367-9653-14DC-739620BFFB82}"/>
              </a:ext>
            </a:extLst>
          </p:cNvPr>
          <p:cNvCxnSpPr>
            <a:cxnSpLocks/>
          </p:cNvCxnSpPr>
          <p:nvPr userDrawn="1"/>
        </p:nvCxnSpPr>
        <p:spPr>
          <a:xfrm>
            <a:off x="4418528"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B0B6333-AFDB-50A7-593F-122F0797D172}"/>
              </a:ext>
            </a:extLst>
          </p:cNvPr>
          <p:cNvCxnSpPr>
            <a:cxnSpLocks/>
          </p:cNvCxnSpPr>
          <p:nvPr userDrawn="1"/>
        </p:nvCxnSpPr>
        <p:spPr>
          <a:xfrm>
            <a:off x="8291197"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4A1B2B5-E529-C183-4B77-057A29FC197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1547719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statistics - 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9"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4140962"/>
            <a:ext cx="3383280" cy="1847088"/>
          </a:xfrm>
        </p:spPr>
        <p:txBody>
          <a:bodyPr/>
          <a:lstStyle/>
          <a:p>
            <a:pPr lvl="0"/>
            <a:r>
              <a:rPr lang="en-US"/>
              <a:t>Click to edit Master text styles</a:t>
            </a:r>
          </a:p>
          <a:p>
            <a:pPr lvl="1"/>
            <a:r>
              <a:rPr lang="en-US"/>
              <a:t>Second level</a:t>
            </a:r>
          </a:p>
        </p:txBody>
      </p:sp>
      <p:sp>
        <p:nvSpPr>
          <p:cNvPr id="21" name="Text Placeholder 2">
            <a:extLst>
              <a:ext uri="{FF2B5EF4-FFF2-40B4-BE49-F238E27FC236}">
                <a16:creationId xmlns:a16="http://schemas.microsoft.com/office/drawing/2014/main" id="{22829B64-B9E3-6F87-6E3A-902347095395}"/>
              </a:ext>
            </a:extLst>
          </p:cNvPr>
          <p:cNvSpPr>
            <a:spLocks noGrp="1"/>
          </p:cNvSpPr>
          <p:nvPr>
            <p:ph type="body" idx="125"/>
          </p:nvPr>
        </p:nvSpPr>
        <p:spPr>
          <a:xfrm>
            <a:off x="4413828"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22" name="Text Placeholder 2">
            <a:extLst>
              <a:ext uri="{FF2B5EF4-FFF2-40B4-BE49-F238E27FC236}">
                <a16:creationId xmlns:a16="http://schemas.microsoft.com/office/drawing/2014/main" id="{11B07066-EEE2-B4DF-0D1C-E6DA89E162E0}"/>
              </a:ext>
            </a:extLst>
          </p:cNvPr>
          <p:cNvSpPr>
            <a:spLocks noGrp="1"/>
          </p:cNvSpPr>
          <p:nvPr>
            <p:ph type="body" idx="126"/>
          </p:nvPr>
        </p:nvSpPr>
        <p:spPr>
          <a:xfrm>
            <a:off x="4413829"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23" name="Text Placeholder 4">
            <a:extLst>
              <a:ext uri="{FF2B5EF4-FFF2-40B4-BE49-F238E27FC236}">
                <a16:creationId xmlns:a16="http://schemas.microsoft.com/office/drawing/2014/main" id="{C0B0B95A-9E07-BCF7-E71F-6784D74F94C1}"/>
              </a:ext>
            </a:extLst>
          </p:cNvPr>
          <p:cNvSpPr>
            <a:spLocks noGrp="1"/>
          </p:cNvSpPr>
          <p:nvPr>
            <p:ph type="body" sz="quarter" idx="127"/>
          </p:nvPr>
        </p:nvSpPr>
        <p:spPr>
          <a:xfrm>
            <a:off x="4413195" y="4140962"/>
            <a:ext cx="3383280" cy="1847088"/>
          </a:xfrm>
        </p:spPr>
        <p:txBody>
          <a:bodyPr/>
          <a:lstStyle/>
          <a:p>
            <a:pPr lvl="0"/>
            <a:r>
              <a:rPr lang="en-US"/>
              <a:t>Click to edit Master text styles</a:t>
            </a:r>
          </a:p>
          <a:p>
            <a:pPr lvl="1"/>
            <a:r>
              <a:rPr lang="en-US"/>
              <a:t>Second level</a:t>
            </a:r>
          </a:p>
        </p:txBody>
      </p:sp>
      <p:sp>
        <p:nvSpPr>
          <p:cNvPr id="24" name="Text Placeholder 2">
            <a:extLst>
              <a:ext uri="{FF2B5EF4-FFF2-40B4-BE49-F238E27FC236}">
                <a16:creationId xmlns:a16="http://schemas.microsoft.com/office/drawing/2014/main" id="{DD0DAC92-4ECE-1DA0-72FF-4ABA73034978}"/>
              </a:ext>
            </a:extLst>
          </p:cNvPr>
          <p:cNvSpPr>
            <a:spLocks noGrp="1"/>
          </p:cNvSpPr>
          <p:nvPr>
            <p:ph type="body" idx="128"/>
          </p:nvPr>
        </p:nvSpPr>
        <p:spPr>
          <a:xfrm>
            <a:off x="8286433"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57" name="Text Placeholder 2">
            <a:extLst>
              <a:ext uri="{FF2B5EF4-FFF2-40B4-BE49-F238E27FC236}">
                <a16:creationId xmlns:a16="http://schemas.microsoft.com/office/drawing/2014/main" id="{E9563463-F59E-5CB5-BB28-23C1351BDC76}"/>
              </a:ext>
            </a:extLst>
          </p:cNvPr>
          <p:cNvSpPr>
            <a:spLocks noGrp="1"/>
          </p:cNvSpPr>
          <p:nvPr>
            <p:ph type="body" idx="129"/>
          </p:nvPr>
        </p:nvSpPr>
        <p:spPr>
          <a:xfrm>
            <a:off x="8286433"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58" name="Text Placeholder 4">
            <a:extLst>
              <a:ext uri="{FF2B5EF4-FFF2-40B4-BE49-F238E27FC236}">
                <a16:creationId xmlns:a16="http://schemas.microsoft.com/office/drawing/2014/main" id="{4F8193EB-878A-FD88-E58A-23BC14A976EF}"/>
              </a:ext>
            </a:extLst>
          </p:cNvPr>
          <p:cNvSpPr>
            <a:spLocks noGrp="1"/>
          </p:cNvSpPr>
          <p:nvPr>
            <p:ph type="body" sz="quarter" idx="130"/>
          </p:nvPr>
        </p:nvSpPr>
        <p:spPr>
          <a:xfrm>
            <a:off x="8285799" y="4140962"/>
            <a:ext cx="3383280" cy="1847088"/>
          </a:xfrm>
        </p:spPr>
        <p:txBody>
          <a:bodyPr/>
          <a:lstStyle/>
          <a:p>
            <a:pPr lvl="0"/>
            <a:r>
              <a:rPr lang="en-US"/>
              <a:t>Click to edit Master text styles</a:t>
            </a:r>
          </a:p>
          <a:p>
            <a:pPr lvl="1"/>
            <a:r>
              <a:rPr lang="en-US"/>
              <a:t>Second level</a:t>
            </a:r>
          </a:p>
        </p:txBody>
      </p:sp>
      <p:cxnSp>
        <p:nvCxnSpPr>
          <p:cNvPr id="2" name="Straight Connector 1">
            <a:extLst>
              <a:ext uri="{FF2B5EF4-FFF2-40B4-BE49-F238E27FC236}">
                <a16:creationId xmlns:a16="http://schemas.microsoft.com/office/drawing/2014/main" id="{382A48C9-13C5-409E-FABF-01BEF27D686F}"/>
              </a:ext>
            </a:extLst>
          </p:cNvPr>
          <p:cNvCxnSpPr>
            <a:cxnSpLocks/>
          </p:cNvCxnSpPr>
          <p:nvPr userDrawn="1"/>
        </p:nvCxnSpPr>
        <p:spPr>
          <a:xfrm>
            <a:off x="517525"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DD77F2C-D8AA-3869-B7E5-9C6AB3635707}"/>
              </a:ext>
            </a:extLst>
          </p:cNvPr>
          <p:cNvCxnSpPr>
            <a:cxnSpLocks/>
          </p:cNvCxnSpPr>
          <p:nvPr userDrawn="1"/>
        </p:nvCxnSpPr>
        <p:spPr>
          <a:xfrm>
            <a:off x="4422656"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29DF8D0-8F0E-2785-83D6-17FDC2B8C45C}"/>
              </a:ext>
            </a:extLst>
          </p:cNvPr>
          <p:cNvCxnSpPr>
            <a:cxnSpLocks/>
          </p:cNvCxnSpPr>
          <p:nvPr userDrawn="1"/>
        </p:nvCxnSpPr>
        <p:spPr>
          <a:xfrm>
            <a:off x="8279449"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83869C7-5412-AF86-9D5F-A5FF6A4CD43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1593337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  box content - pur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B76869-11CE-12D7-DCF8-9EE6FD3A5439}"/>
              </a:ext>
            </a:extLst>
          </p:cNvPr>
          <p:cNvSpPr/>
          <p:nvPr userDrawn="1"/>
        </p:nvSpPr>
        <p:spPr bwMode="white">
          <a:xfrm>
            <a:off x="8289924" y="1490963"/>
            <a:ext cx="3379787" cy="4636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439053" y="1643063"/>
            <a:ext cx="3081528"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16" name="Text Placeholder 4">
            <a:extLst>
              <a:ext uri="{FF2B5EF4-FFF2-40B4-BE49-F238E27FC236}">
                <a16:creationId xmlns:a16="http://schemas.microsoft.com/office/drawing/2014/main" id="{A6ACE12B-FDBC-275A-1992-AC03E26AB1CC}"/>
              </a:ext>
            </a:extLst>
          </p:cNvPr>
          <p:cNvSpPr>
            <a:spLocks noGrp="1"/>
          </p:cNvSpPr>
          <p:nvPr>
            <p:ph type="body" sz="quarter" idx="130"/>
          </p:nvPr>
        </p:nvSpPr>
        <p:spPr>
          <a:xfrm>
            <a:off x="8439053" y="2103438"/>
            <a:ext cx="3081528"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6" name="TextBox 5">
            <a:extLst>
              <a:ext uri="{FF2B5EF4-FFF2-40B4-BE49-F238E27FC236}">
                <a16:creationId xmlns:a16="http://schemas.microsoft.com/office/drawing/2014/main" id="{A6D8A92E-599B-3D68-386E-1A5CCF500DE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1152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 box content - gra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B76869-11CE-12D7-DCF8-9EE6FD3A5439}"/>
              </a:ext>
            </a:extLst>
          </p:cNvPr>
          <p:cNvSpPr/>
          <p:nvPr userDrawn="1"/>
        </p:nvSpPr>
        <p:spPr>
          <a:xfrm>
            <a:off x="8289924" y="1490963"/>
            <a:ext cx="3379787"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4" name="Text Placeholder 4">
            <a:extLst>
              <a:ext uri="{FF2B5EF4-FFF2-40B4-BE49-F238E27FC236}">
                <a16:creationId xmlns:a16="http://schemas.microsoft.com/office/drawing/2014/main" id="{A229D827-7BAC-242D-A2AE-5EAD64617C3B}"/>
              </a:ext>
            </a:extLst>
          </p:cNvPr>
          <p:cNvSpPr>
            <a:spLocks noGrp="1"/>
          </p:cNvSpPr>
          <p:nvPr>
            <p:ph type="body" sz="quarter" idx="130"/>
          </p:nvPr>
        </p:nvSpPr>
        <p:spPr>
          <a:xfrm>
            <a:off x="8439053" y="2103438"/>
            <a:ext cx="3081528" cy="388461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p:txBody>
      </p:sp>
      <p:sp>
        <p:nvSpPr>
          <p:cNvPr id="15" name="Text Placeholder 2">
            <a:extLst>
              <a:ext uri="{FF2B5EF4-FFF2-40B4-BE49-F238E27FC236}">
                <a16:creationId xmlns:a16="http://schemas.microsoft.com/office/drawing/2014/main" id="{972D85C8-8D61-FFB4-73AA-5A889D42D902}"/>
              </a:ext>
            </a:extLst>
          </p:cNvPr>
          <p:cNvSpPr>
            <a:spLocks noGrp="1"/>
          </p:cNvSpPr>
          <p:nvPr>
            <p:ph type="body" idx="13"/>
          </p:nvPr>
        </p:nvSpPr>
        <p:spPr>
          <a:xfrm>
            <a:off x="8439053" y="1643063"/>
            <a:ext cx="308152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tx1"/>
                </a:solidFill>
                <a:latin typeface="Source Sans Pro SemiBold" panose="020B0603030403020204" pitchFamily="34" charset="0"/>
              </a:defRPr>
            </a:lvl2pPr>
            <a:lvl3pPr marL="0" indent="0">
              <a:buNone/>
              <a:defRPr sz="1600" b="0">
                <a:solidFill>
                  <a:schemeClr val="tx1"/>
                </a:solidFill>
                <a:latin typeface="Source Sans Pro SemiBold" panose="020B0603030403020204" pitchFamily="34" charset="0"/>
              </a:defRPr>
            </a:lvl3pPr>
            <a:lvl4pPr marL="0" indent="0">
              <a:buNone/>
              <a:defRPr sz="1600" b="0">
                <a:solidFill>
                  <a:schemeClr val="tx1"/>
                </a:solidFill>
                <a:latin typeface="Source Sans Pro SemiBold" panose="020B0603030403020204" pitchFamily="34" charset="0"/>
              </a:defRPr>
            </a:lvl4pPr>
            <a:lvl5pPr marL="0" indent="0">
              <a:buNone/>
              <a:tabLst/>
              <a:defRPr sz="1600" b="0">
                <a:solidFill>
                  <a:schemeClr val="tx1"/>
                </a:solidFill>
                <a:latin typeface="Source Sans Pro SemiBold" panose="020B0603030403020204" pitchFamily="34" charset="0"/>
              </a:defRPr>
            </a:lvl5pPr>
            <a:lvl6pPr marL="0" indent="0">
              <a:buNone/>
              <a:defRPr sz="1600" b="0">
                <a:solidFill>
                  <a:schemeClr val="tx1"/>
                </a:solidFill>
                <a:latin typeface="Source Sans Pro SemiBold" panose="020B0603030403020204" pitchFamily="34" charset="0"/>
              </a:defRPr>
            </a:lvl6pPr>
            <a:lvl7pPr marL="0" indent="0">
              <a:buNone/>
              <a:defRPr sz="1600" b="0">
                <a:solidFill>
                  <a:schemeClr val="tx1"/>
                </a:solidFill>
                <a:latin typeface="Source Sans Pro SemiBold" panose="020B0603030403020204" pitchFamily="34" charset="0"/>
              </a:defRPr>
            </a:lvl7pPr>
            <a:lvl8pPr marL="0" indent="0">
              <a:buNone/>
              <a:defRPr sz="1600" b="0">
                <a:solidFill>
                  <a:schemeClr val="tx1"/>
                </a:solidFill>
                <a:latin typeface="Source Sans Pro SemiBold" panose="020B0603030403020204" pitchFamily="34" charset="0"/>
              </a:defRPr>
            </a:lvl8pPr>
            <a:lvl9pPr marL="0" indent="0">
              <a:buNone/>
              <a:defRPr sz="1600" b="0">
                <a:solidFill>
                  <a:schemeClr val="tx1"/>
                </a:solidFill>
                <a:latin typeface="Source Sans Pro SemiBold" panose="020B0603030403020204" pitchFamily="34" charset="0"/>
              </a:defRPr>
            </a:lvl9pPr>
          </a:lstStyle>
          <a:p>
            <a:pPr lvl="0"/>
            <a:r>
              <a:rPr lang="en-US"/>
              <a:t>Click to edit Master text styles</a:t>
            </a:r>
          </a:p>
        </p:txBody>
      </p:sp>
      <p:sp>
        <p:nvSpPr>
          <p:cNvPr id="5" name="TextBox 4">
            <a:extLst>
              <a:ext uri="{FF2B5EF4-FFF2-40B4-BE49-F238E27FC236}">
                <a16:creationId xmlns:a16="http://schemas.microsoft.com/office/drawing/2014/main" id="{24C4686A-46EE-346A-AFAA-250A0C62E6D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234176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 column content + takeawa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1115460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7"/>
            <a:ext cx="11154600"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6" name="Text Placeholder 2">
            <a:extLst>
              <a:ext uri="{FF2B5EF4-FFF2-40B4-BE49-F238E27FC236}">
                <a16:creationId xmlns:a16="http://schemas.microsoft.com/office/drawing/2014/main" id="{4666323C-FD55-507A-64A8-EFDF8D55B1BC}"/>
              </a:ext>
            </a:extLst>
          </p:cNvPr>
          <p:cNvSpPr>
            <a:spLocks noGrp="1"/>
          </p:cNvSpPr>
          <p:nvPr>
            <p:ph type="body" idx="13"/>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5" name="TextBox 4">
            <a:extLst>
              <a:ext uri="{FF2B5EF4-FFF2-40B4-BE49-F238E27FC236}">
                <a16:creationId xmlns:a16="http://schemas.microsoft.com/office/drawing/2014/main" id="{FD8508BB-76C6-0A78-8518-1F7789F3218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3552299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column content + takeawa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8"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7C7099F5-60C3-8A6F-7821-033CA3BF14D8}"/>
              </a:ext>
            </a:extLst>
          </p:cNvPr>
          <p:cNvSpPr>
            <a:spLocks noGrp="1"/>
          </p:cNvSpPr>
          <p:nvPr>
            <p:ph type="body" idx="15"/>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7" name="TextBox 6">
            <a:extLst>
              <a:ext uri="{FF2B5EF4-FFF2-40B4-BE49-F238E27FC236}">
                <a16:creationId xmlns:a16="http://schemas.microsoft.com/office/drawing/2014/main" id="{1459967E-0B92-DE98-BFE2-C9C9CCECA9C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8580484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 content + takeawa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9" y="1643063"/>
            <a:ext cx="33813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8" y="2103438"/>
            <a:ext cx="338137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2" y="1643063"/>
            <a:ext cx="33813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1" y="2103438"/>
            <a:ext cx="338137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277222" y="1643063"/>
            <a:ext cx="338137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277221" y="2103438"/>
            <a:ext cx="3381377"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74489847-6420-2FF3-4757-E02C39DDC713}"/>
              </a:ext>
            </a:extLst>
          </p:cNvPr>
          <p:cNvSpPr>
            <a:spLocks noGrp="1"/>
          </p:cNvSpPr>
          <p:nvPr>
            <p:ph type="body" idx="17"/>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7" name="TextBox 6">
            <a:extLst>
              <a:ext uri="{FF2B5EF4-FFF2-40B4-BE49-F238E27FC236}">
                <a16:creationId xmlns:a16="http://schemas.microsoft.com/office/drawing/2014/main" id="{D9878A6D-4FD2-C83A-255C-77CE832E5C2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8980223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Logo">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2895600" y="2335470"/>
            <a:ext cx="6400800" cy="2184262"/>
          </a:xfrm>
          <a:prstGeom prst="rect">
            <a:avLst/>
          </a:prstGeom>
        </p:spPr>
      </p:pic>
    </p:spTree>
    <p:extLst>
      <p:ext uri="{BB962C8B-B14F-4D97-AF65-F5344CB8AC3E}">
        <p14:creationId xmlns:p14="http://schemas.microsoft.com/office/powerpoint/2010/main" val="4465310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Logo - whit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black">
          <a:xfrm>
            <a:off x="2895600" y="2335771"/>
            <a:ext cx="6400800" cy="2183659"/>
          </a:xfrm>
          <a:prstGeom prst="rect">
            <a:avLst/>
          </a:prstGeom>
        </p:spPr>
      </p:pic>
    </p:spTree>
    <p:extLst>
      <p:ext uri="{BB962C8B-B14F-4D97-AF65-F5344CB8AC3E}">
        <p14:creationId xmlns:p14="http://schemas.microsoft.com/office/powerpoint/2010/main" val="15661768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Logo - larg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22288" y="1520218"/>
            <a:ext cx="11147425" cy="3804038"/>
          </a:xfrm>
          <a:prstGeom prst="rect">
            <a:avLst/>
          </a:prstGeom>
        </p:spPr>
      </p:pic>
    </p:spTree>
    <p:extLst>
      <p:ext uri="{BB962C8B-B14F-4D97-AF65-F5344CB8AC3E}">
        <p14:creationId xmlns:p14="http://schemas.microsoft.com/office/powerpoint/2010/main" val="109109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 te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7911767E-3087-A3FA-79A8-328FF5584B1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5935872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Logo - large - whit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black">
          <a:xfrm>
            <a:off x="522288" y="1520742"/>
            <a:ext cx="11147425" cy="3802989"/>
          </a:xfrm>
          <a:prstGeom prst="rect">
            <a:avLst/>
          </a:prstGeom>
        </p:spPr>
      </p:pic>
    </p:spTree>
    <p:extLst>
      <p:ext uri="{BB962C8B-B14F-4D97-AF65-F5344CB8AC3E}">
        <p14:creationId xmlns:p14="http://schemas.microsoft.com/office/powerpoint/2010/main" val="1604743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 gree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BFEFFA59-507E-EC71-5F4A-520C4FFACEB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990251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 yellow">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35797"/>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F3EA8F01-D199-F183-AECD-BAFDB32FA45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341763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 oran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4B3F4834-CBBA-9687-D875-60FA5A8D50D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6669132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9B58E-B29F-0AAE-7866-3B7CDF1B990E}"/>
              </a:ext>
            </a:extLst>
          </p:cNvPr>
          <p:cNvSpPr>
            <a:spLocks noGrp="1"/>
          </p:cNvSpPr>
          <p:nvPr>
            <p:ph type="title"/>
          </p:nvPr>
        </p:nvSpPr>
        <p:spPr>
          <a:xfrm>
            <a:off x="522287" y="365125"/>
            <a:ext cx="11147426" cy="73152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48C5F1-3810-0081-7A36-3D0B4A8D79BC}"/>
              </a:ext>
            </a:extLst>
          </p:cNvPr>
          <p:cNvSpPr>
            <a:spLocks noGrp="1"/>
          </p:cNvSpPr>
          <p:nvPr>
            <p:ph type="body" idx="1"/>
          </p:nvPr>
        </p:nvSpPr>
        <p:spPr>
          <a:xfrm>
            <a:off x="522288" y="1643062"/>
            <a:ext cx="11147425" cy="43433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D52F63F-7EAE-448F-A72B-928AE60B27CA}"/>
              </a:ext>
            </a:extLst>
          </p:cNvPr>
          <p:cNvSpPr>
            <a:spLocks noGrp="1"/>
          </p:cNvSpPr>
          <p:nvPr>
            <p:ph type="ftr" sz="quarter" idx="3"/>
          </p:nvPr>
        </p:nvSpPr>
        <p:spPr>
          <a:xfrm>
            <a:off x="2185416" y="6455664"/>
            <a:ext cx="1502002" cy="256032"/>
          </a:xfrm>
          <a:prstGeom prst="rect">
            <a:avLst/>
          </a:prstGeom>
        </p:spPr>
        <p:txBody>
          <a:bodyPr vert="horz" lIns="0" tIns="0" rIns="0" bIns="0" rtlCol="0" anchor="ctr">
            <a:normAutofit/>
          </a:bodyPr>
          <a:lstStyle>
            <a:lvl1pPr algn="l">
              <a:defRPr lang="en-US" sz="800" smtClean="0"/>
            </a:lvl1pPr>
            <a:lvl2pPr marL="0" indent="0" algn="r">
              <a:defRPr sz="800">
                <a:solidFill>
                  <a:schemeClr val="tx1"/>
                </a:solidFill>
              </a:defRPr>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a:lnSpc>
                <a:spcPct val="90000"/>
              </a:lnSpc>
            </a:pPr>
            <a:r>
              <a:rPr lang="en-US" dirty="0"/>
              <a:t>Presentation name | Month Year</a:t>
            </a:r>
          </a:p>
        </p:txBody>
      </p:sp>
      <p:sp>
        <p:nvSpPr>
          <p:cNvPr id="6" name="Slide Number Placeholder 5">
            <a:extLst>
              <a:ext uri="{FF2B5EF4-FFF2-40B4-BE49-F238E27FC236}">
                <a16:creationId xmlns:a16="http://schemas.microsoft.com/office/drawing/2014/main" id="{B3C92EA8-759B-AF79-093E-BDDDB0786B6F}"/>
              </a:ext>
            </a:extLst>
          </p:cNvPr>
          <p:cNvSpPr>
            <a:spLocks noGrp="1"/>
          </p:cNvSpPr>
          <p:nvPr>
            <p:ph type="sldNum" sz="quarter" idx="4"/>
          </p:nvPr>
        </p:nvSpPr>
        <p:spPr>
          <a:xfrm>
            <a:off x="11450472" y="6455664"/>
            <a:ext cx="226416" cy="256032"/>
          </a:xfrm>
          <a:prstGeom prst="rect">
            <a:avLst/>
          </a:prstGeom>
        </p:spPr>
        <p:txBody>
          <a:bodyPr vert="horz" lIns="0" tIns="0" rIns="0" bIns="0" rtlCol="0" anchor="ctr">
            <a:normAutofit/>
          </a:bodyPr>
          <a:lstStyle>
            <a:lvl1pPr indent="0" algn="r">
              <a:defRPr lang="en-US" sz="800" smtClean="0"/>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US" smtClean="0"/>
              <a:pPr>
                <a:lnSpc>
                  <a:spcPct val="90000"/>
                </a:lnSpc>
                <a:spcBef>
                  <a:spcPts val="1000"/>
                </a:spcBef>
              </a:pPr>
              <a:t>‹#›</a:t>
            </a:fld>
            <a:endParaRPr lang="en-US" dirty="0"/>
          </a:p>
        </p:txBody>
      </p:sp>
    </p:spTree>
    <p:extLst>
      <p:ext uri="{BB962C8B-B14F-4D97-AF65-F5344CB8AC3E}">
        <p14:creationId xmlns:p14="http://schemas.microsoft.com/office/powerpoint/2010/main" val="481049058"/>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2" r:id="rId3"/>
    <p:sldLayoutId id="2147483660" r:id="rId4"/>
    <p:sldLayoutId id="2147483651" r:id="rId5"/>
    <p:sldLayoutId id="2147483664" r:id="rId6"/>
    <p:sldLayoutId id="2147483665" r:id="rId7"/>
    <p:sldLayoutId id="2147483666" r:id="rId8"/>
    <p:sldLayoutId id="2147483667" r:id="rId9"/>
    <p:sldLayoutId id="2147483693" r:id="rId10"/>
    <p:sldLayoutId id="2147483694" r:id="rId11"/>
    <p:sldLayoutId id="2147483731" r:id="rId12"/>
    <p:sldLayoutId id="2147483653" r:id="rId13"/>
    <p:sldLayoutId id="2147483675" r:id="rId14"/>
    <p:sldLayoutId id="2147483669" r:id="rId15"/>
    <p:sldLayoutId id="2147483677" r:id="rId16"/>
    <p:sldLayoutId id="2147483679" r:id="rId17"/>
    <p:sldLayoutId id="2147483671" r:id="rId18"/>
    <p:sldLayoutId id="2147483673" r:id="rId19"/>
    <p:sldLayoutId id="2147483676" r:id="rId20"/>
    <p:sldLayoutId id="2147483698" r:id="rId21"/>
    <p:sldLayoutId id="2147483699" r:id="rId22"/>
    <p:sldLayoutId id="2147483700" r:id="rId23"/>
    <p:sldLayoutId id="2147483726" r:id="rId24"/>
    <p:sldLayoutId id="2147483727" r:id="rId25"/>
    <p:sldLayoutId id="2147483728" r:id="rId26"/>
    <p:sldLayoutId id="2147483691" r:id="rId27"/>
    <p:sldLayoutId id="2147483732" r:id="rId28"/>
    <p:sldLayoutId id="2147483696" r:id="rId29"/>
    <p:sldLayoutId id="2147483733" r:id="rId30"/>
    <p:sldLayoutId id="2147483681" r:id="rId31"/>
    <p:sldLayoutId id="2147483734" r:id="rId32"/>
    <p:sldLayoutId id="2147483683" r:id="rId33"/>
    <p:sldLayoutId id="2147483701" r:id="rId34"/>
    <p:sldLayoutId id="2147483684" r:id="rId35"/>
    <p:sldLayoutId id="2147483686" r:id="rId36"/>
    <p:sldLayoutId id="2147483717" r:id="rId37"/>
    <p:sldLayoutId id="2147483688" r:id="rId38"/>
    <p:sldLayoutId id="2147483695" r:id="rId39"/>
    <p:sldLayoutId id="2147483704" r:id="rId40"/>
    <p:sldLayoutId id="2147483703" r:id="rId41"/>
    <p:sldLayoutId id="2147483705" r:id="rId42"/>
    <p:sldLayoutId id="2147483706" r:id="rId43"/>
    <p:sldLayoutId id="2147483721" r:id="rId44"/>
    <p:sldLayoutId id="2147483722" r:id="rId45"/>
    <p:sldLayoutId id="2147483723" r:id="rId46"/>
    <p:sldLayoutId id="2147483724" r:id="rId47"/>
    <p:sldLayoutId id="2147483709" r:id="rId48"/>
    <p:sldLayoutId id="2147483714" r:id="rId49"/>
    <p:sldLayoutId id="2147483711" r:id="rId50"/>
    <p:sldLayoutId id="2147483710" r:id="rId51"/>
    <p:sldLayoutId id="2147483713" r:id="rId52"/>
    <p:sldLayoutId id="2147483712" r:id="rId53"/>
    <p:sldLayoutId id="2147483718" r:id="rId54"/>
    <p:sldLayoutId id="2147483719" r:id="rId55"/>
    <p:sldLayoutId id="2147483720" r:id="rId56"/>
    <p:sldLayoutId id="2147483655" r:id="rId57"/>
    <p:sldLayoutId id="2147483729" r:id="rId58"/>
    <p:sldLayoutId id="2147483725" r:id="rId59"/>
    <p:sldLayoutId id="2147483730" r:id="rId60"/>
  </p:sldLayoutIdLst>
  <p:hf hdr="0" dt="0"/>
  <p:txStyles>
    <p:titleStyle>
      <a:lvl1pPr algn="l" defTabSz="914400" rtl="0" eaLnBrk="1" latinLnBrk="0" hangingPunct="1">
        <a:lnSpc>
          <a:spcPct val="90000"/>
        </a:lnSpc>
        <a:spcBef>
          <a:spcPct val="0"/>
        </a:spcBef>
        <a:buNone/>
        <a:defRPr sz="2800" kern="1200">
          <a:solidFill>
            <a:schemeClr val="accent1"/>
          </a:solidFill>
          <a:latin typeface="Source Sans Pro Semibold" panose="020B0603030403020204" pitchFamily="34" charset="0"/>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 userDrawn="1">
          <p15:clr>
            <a:srgbClr val="F26B43"/>
          </p15:clr>
        </p15:guide>
        <p15:guide id="2" pos="329" userDrawn="1">
          <p15:clr>
            <a:srgbClr val="F26B43"/>
          </p15:clr>
        </p15:guide>
        <p15:guide id="3" pos="7351" userDrawn="1">
          <p15:clr>
            <a:srgbClr val="F26B43"/>
          </p15:clr>
        </p15:guide>
        <p15:guide id="4" orient="horz" pos="1035" userDrawn="1">
          <p15:clr>
            <a:srgbClr val="F26B43"/>
          </p15:clr>
        </p15:guide>
        <p15:guide id="5" orient="horz" pos="3772" userDrawn="1">
          <p15:clr>
            <a:srgbClr val="F26B43"/>
          </p15:clr>
        </p15:guide>
        <p15:guide id="6" orient="horz" pos="3974" userDrawn="1">
          <p15:clr>
            <a:srgbClr val="F26B43"/>
          </p15:clr>
        </p15:guide>
        <p15:guide id="7" orient="horz" pos="230" userDrawn="1">
          <p15:clr>
            <a:srgbClr val="F26B43"/>
          </p15:clr>
        </p15:guide>
        <p15:guide id="8" orient="horz" pos="692" userDrawn="1">
          <p15:clr>
            <a:srgbClr val="F26B43"/>
          </p15:clr>
        </p15:guide>
        <p15:guide id="9" orient="horz" pos="4204" userDrawn="1">
          <p15:clr>
            <a:srgbClr val="F26B43"/>
          </p15:clr>
        </p15:guide>
        <p15:guide id="11" pos="7563" userDrawn="1">
          <p15:clr>
            <a:srgbClr val="F26B43"/>
          </p15:clr>
        </p15:guide>
        <p15:guide id="12" pos="117" userDrawn="1">
          <p15:clr>
            <a:srgbClr val="F26B43"/>
          </p15:clr>
        </p15:guide>
        <p15:guide id="13" orient="horz" pos="4066" userDrawn="1">
          <p15:clr>
            <a:srgbClr val="F26B43"/>
          </p15:clr>
        </p15:guide>
        <p15:guide id="14" orient="horz" pos="4226" userDrawn="1">
          <p15:clr>
            <a:srgbClr val="F26B43"/>
          </p15:clr>
        </p15:guide>
        <p15:guide id="15" orient="horz" pos="1325" userDrawn="1">
          <p15:clr>
            <a:srgbClr val="F26B43"/>
          </p15:clr>
        </p15:guide>
        <p15:guide id="16" pos="3840" userDrawn="1">
          <p15:clr>
            <a:srgbClr val="F26B43"/>
          </p15:clr>
        </p15:guide>
        <p15:guide id="17" pos="2776" userDrawn="1">
          <p15:clr>
            <a:srgbClr val="F26B43"/>
          </p15:clr>
        </p15:guide>
        <p15:guide id="19" pos="3996" userDrawn="1">
          <p15:clr>
            <a:srgbClr val="F26B43"/>
          </p15:clr>
        </p15:guide>
        <p15:guide id="20" pos="3687" userDrawn="1">
          <p15:clr>
            <a:srgbClr val="F26B43"/>
          </p15:clr>
        </p15:guide>
        <p15:guide id="21" pos="2459" userDrawn="1">
          <p15:clr>
            <a:srgbClr val="F26B43"/>
          </p15:clr>
        </p15:guide>
        <p15:guide id="22" pos="4907" userDrawn="1">
          <p15:clr>
            <a:srgbClr val="F26B43"/>
          </p15:clr>
        </p15:guide>
        <p15:guide id="23" pos="522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5.xml"/><Relationship Id="rId5" Type="http://schemas.openxmlformats.org/officeDocument/2006/relationships/image" Target="../media/image20.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hyperlink" Target="https://thebeat.gehealthcare.com/content/news/article/65c50c9b8835d21be79b0be9" TargetMode="External"/><Relationship Id="rId2" Type="http://schemas.openxmlformats.org/officeDocument/2006/relationships/hyperlink" Target="https://gehealthcare.widencollective.com/dam/dashboard" TargetMode="External"/><Relationship Id="rId1" Type="http://schemas.openxmlformats.org/officeDocument/2006/relationships/slideLayout" Target="../slideLayouts/slideLayout1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ngpwvb.collections.welcomesoftware.com/api/library-collection/b3b588e8932f11ed9902deb2874fea4c"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thebeat.gehealthcare.com/content/page/63a372ebe6907e299d840f8d" TargetMode="External"/><Relationship Id="rId2" Type="http://schemas.openxmlformats.org/officeDocument/2006/relationships/hyperlink" Target="https://thebeat.gehealthcare.com/content/news/article/65ca69b81bc42a3de94dbdd7" TargetMode="External"/><Relationship Id="rId1" Type="http://schemas.openxmlformats.org/officeDocument/2006/relationships/slideLayout" Target="../slideLayouts/slideLayout15.xml"/><Relationship Id="rId5" Type="http://schemas.openxmlformats.org/officeDocument/2006/relationships/image" Target="../media/image23.jpg"/><Relationship Id="rId4" Type="http://schemas.openxmlformats.org/officeDocument/2006/relationships/hyperlink" Target="https://ngpwvb.collections.welcomesoftware.com/api/library-collection/b3b588e8932f11ed9902deb2874fea4c"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media" Target="../media/media2.mp4"/><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7.xml"/><Relationship Id="rId5" Type="http://schemas.openxmlformats.org/officeDocument/2006/relationships/slideLayout" Target="../slideLayouts/slideLayout15.xml"/><Relationship Id="rId10" Type="http://schemas.openxmlformats.org/officeDocument/2006/relationships/hyperlink" Target="https://ngpwvb.collections.welcomesoftware.com/api/library-collection/b3b588e8932f11ed9902deb2874fea4c" TargetMode="External"/><Relationship Id="rId4" Type="http://schemas.openxmlformats.org/officeDocument/2006/relationships/video" Target="../media/media2.mp4"/><Relationship Id="rId9" Type="http://schemas.openxmlformats.org/officeDocument/2006/relationships/hyperlink" Target="https://thebeat.gehealthcare.com/content/news/article/65c50c9b8835d21be79b0be9" TargetMode="External"/></Relationships>
</file>

<file path=ppt/slides/_rels/slide14.xml.rels><?xml version="1.0" encoding="UTF-8" standalone="yes"?>
<Relationships xmlns="http://schemas.openxmlformats.org/package/2006/relationships"><Relationship Id="rId8" Type="http://schemas.openxmlformats.org/officeDocument/2006/relationships/video" Target="../media/media6.mp4"/><Relationship Id="rId13" Type="http://schemas.openxmlformats.org/officeDocument/2006/relationships/image" Target="../media/image26.png"/><Relationship Id="rId3" Type="http://schemas.microsoft.com/office/2007/relationships/media" Target="../media/media4.mp4"/><Relationship Id="rId7" Type="http://schemas.microsoft.com/office/2007/relationships/media" Target="../media/media6.mp4"/><Relationship Id="rId12" Type="http://schemas.openxmlformats.org/officeDocument/2006/relationships/hyperlink" Target="https://ngpwvb.collections.welcomesoftware.com/api/library-collection/b3b588e8932f11ed9902deb2874fea4c" TargetMode="External"/><Relationship Id="rId2" Type="http://schemas.openxmlformats.org/officeDocument/2006/relationships/video" Target="../media/media3.mp4"/><Relationship Id="rId16" Type="http://schemas.openxmlformats.org/officeDocument/2006/relationships/image" Target="../media/image29.png"/><Relationship Id="rId1" Type="http://schemas.microsoft.com/office/2007/relationships/media" Target="../media/media3.mp4"/><Relationship Id="rId6" Type="http://schemas.openxmlformats.org/officeDocument/2006/relationships/video" Target="../media/media5.mp4"/><Relationship Id="rId11" Type="http://schemas.openxmlformats.org/officeDocument/2006/relationships/hyperlink" Target="https://thebeat.gehealthcare.com/content/news/article/65c50c9b8835d21be79b0be9" TargetMode="External"/><Relationship Id="rId5" Type="http://schemas.microsoft.com/office/2007/relationships/media" Target="../media/media5.mp4"/><Relationship Id="rId15" Type="http://schemas.openxmlformats.org/officeDocument/2006/relationships/image" Target="../media/image28.png"/><Relationship Id="rId10" Type="http://schemas.openxmlformats.org/officeDocument/2006/relationships/notesSlide" Target="../notesSlides/notesSlide8.xml"/><Relationship Id="rId4" Type="http://schemas.openxmlformats.org/officeDocument/2006/relationships/video" Target="../media/media4.mp4"/><Relationship Id="rId9" Type="http://schemas.openxmlformats.org/officeDocument/2006/relationships/slideLayout" Target="../slideLayouts/slideLayout18.xml"/><Relationship Id="rId1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8.mp4"/><Relationship Id="rId7" Type="http://schemas.openxmlformats.org/officeDocument/2006/relationships/slideLayout" Target="../slideLayouts/slideLayout18.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video" Target="../media/media9.mp4"/><Relationship Id="rId5" Type="http://schemas.microsoft.com/office/2007/relationships/media" Target="../media/media9.mp4"/><Relationship Id="rId10" Type="http://schemas.openxmlformats.org/officeDocument/2006/relationships/image" Target="../media/image32.png"/><Relationship Id="rId4" Type="http://schemas.openxmlformats.org/officeDocument/2006/relationships/video" Target="../media/media8.mp4"/><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hyperlink" Target="https://thebeat.gehealthcare.com/content/news/article/65c50c9b8835d21be79b0be9" TargetMode="External"/><Relationship Id="rId2" Type="http://schemas.openxmlformats.org/officeDocument/2006/relationships/image" Target="../media/image33.png"/><Relationship Id="rId1" Type="http://schemas.openxmlformats.org/officeDocument/2006/relationships/slideLayout" Target="../slideLayouts/slideLayout1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ngpwvb.collections.welcomesoftware.com/api/library-collection/b3b588e8932f11ed9902deb2874fea4c"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thebeat.gehealthcare.com/content/news/article/65c50c9b8835d21be79b0be9" TargetMode="External"/><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hyperlink" Target="https://ngpwvb.collections.welcomesoftware.com/api/library-collection/b3b588e8932f11ed9902deb2874fea4c"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ngpwvb.collections.welcomesoftware.com/api/library-collection/b3b588e8932f11ed9902deb2874fea4c" TargetMode="External"/><Relationship Id="rId2" Type="http://schemas.openxmlformats.org/officeDocument/2006/relationships/hyperlink" Target="https://thebeat.gehealthcare.com/content/news/article/65c50c9b8835d21be79b0be9" TargetMode="External"/><Relationship Id="rId1" Type="http://schemas.openxmlformats.org/officeDocument/2006/relationships/slideLayout" Target="../slideLayouts/slideLayout18.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hyperlink" Target="https://thebeat.gehealthcare.com/content/news/article/65c50c9b8835d21be79b0be9" TargetMode="External"/><Relationship Id="rId2" Type="http://schemas.openxmlformats.org/officeDocument/2006/relationships/hyperlink" Target="https://thebeat.gehealthcare.com/content/news/article/65ca4e6b4bdf28273e7cfa70" TargetMode="External"/><Relationship Id="rId1" Type="http://schemas.openxmlformats.org/officeDocument/2006/relationships/slideLayout" Target="../slideLayouts/slideLayout18.xml"/><Relationship Id="rId6" Type="http://schemas.openxmlformats.org/officeDocument/2006/relationships/image" Target="../media/image37.png"/><Relationship Id="rId5" Type="http://schemas.openxmlformats.org/officeDocument/2006/relationships/hyperlink" Target="https://ngpwvb.collections.welcomesoftware.com/api/library-collection/b3b588e8932f11ed9902deb2874fea4c" TargetMode="External"/><Relationship Id="rId4" Type="http://schemas.openxmlformats.org/officeDocument/2006/relationships/hyperlink" Target="https://thebeat.gehealthcare.com/content/page/63a372ebe6907e299d840f8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hyperlink" Target="https://2025mvgtemp.s3.amazonaws.com/GE%20HealthCare%20-%20Video%20Brand%20Guidelines%202025%20Sample%20Clips/SLIDE%2021%2042%20AuroraFinalREDO13025World.mp4" TargetMode="External"/><Relationship Id="rId2" Type="http://schemas.openxmlformats.org/officeDocument/2006/relationships/hyperlink" Target="https://thebeat.gehealthcare.com/content/news/article/670fd8d26ba40c762db8d259" TargetMode="Externa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thebeat.gehealthcare.com/content/news/article/65c50c9b8835d21be79b0be9" TargetMode="External"/><Relationship Id="rId7"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hyperlink" Target="https://ngpwvb.collections.welcomesoftware.com/api/library-collection/b3b588e8932f11ed9902deb2874fea4c" TargetMode="External"/><Relationship Id="rId4" Type="http://schemas.openxmlformats.org/officeDocument/2006/relationships/hyperlink" Target="https://thebeat.gehealthcare.com/content/page/63a372ebe6907e299d840f8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hyperlink" Target="https://thebeat.gehealthcare.com/content/page/63a372ebe6907e299d840f8d" TargetMode="External"/><Relationship Id="rId7" Type="http://schemas.openxmlformats.org/officeDocument/2006/relationships/image" Target="../media/image49.jpeg"/><Relationship Id="rId2" Type="http://schemas.openxmlformats.org/officeDocument/2006/relationships/hyperlink" Target="https://thebeat.gehealthcare.com/content/news/article/65c50c9b8835d21be79b0be9" TargetMode="Externa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https://ngpwvb.collections.welcomesoftware.com/api/library-collection/b3b588e8932f11ed9902deb2874fea4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gehealthcare.box.com/s/q5ynazuqj3dild1fji5adicimk0ai0wa" TargetMode="External"/><Relationship Id="rId1" Type="http://schemas.openxmlformats.org/officeDocument/2006/relationships/slideLayout" Target="../slideLayouts/slideLayout15.xml"/><Relationship Id="rId5" Type="http://schemas.openxmlformats.org/officeDocument/2006/relationships/hyperlink" Target="https://gehealthcare.box.com/s/8ww2tetbyfgl5rtp8j1ob0agmnxhbhmh" TargetMode="External"/><Relationship Id="rId4" Type="http://schemas.openxmlformats.org/officeDocument/2006/relationships/image" Target="../media/image5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5.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hyperlink" Target="https://compliance.gehealthcare.com/en/"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hyperlink" Target="https://thebeat.gehealthcare.com/content/page/636579d1f6afe52ad1e2feaf"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1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hyperlink" Target="https://thebeat.gehealthcare.com/content/news/article/65c50c9b8835d21be79b0be9" TargetMode="External"/><Relationship Id="rId7"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hyperlink" Target="https://2025mvgtemp.s3.amazonaws.com/GE%20HealthCare%20-%20Video%20Brand%20Guidelines%202025%20Sample%20Clips/SLIDE%2036%20SHORT%20CLIP%2071%20GE%20-%20Apex%20Platform%20Product%20Unveil%20Video%20JB18330XX.mp4" TargetMode="External"/><Relationship Id="rId5" Type="http://schemas.openxmlformats.org/officeDocument/2006/relationships/hyperlink" Target="https://ngpwvb.collections.welcomesoftware.com/api/library-collection/b3b588e8932f11ed9902deb2874fea4c" TargetMode="External"/><Relationship Id="rId4" Type="http://schemas.openxmlformats.org/officeDocument/2006/relationships/hyperlink" Target="https://thebeat.gehealthcare.com/content/page/63a372ebe6907e299d840f8d"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2025mvgtemp.s3.amazonaws.com/GE%20HealthCare%20-%20Video%20Brand%20Guidelines%202025%20Sample%20Clips/8%20GE_Cares_FINAL_JB26122XX_Full%20Video.mp4"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hyperlink" Target="https://2025mvgtemp.s3.amazonaws.com/GE%20HealthCare%20-%20Video%20Brand%20Guidelines%202025%20Sample%20Clips/SLIDE%2039_GEHC_Ersame_overview_02-05-25_GLOBAL_SAMPLE_REV.mp4" TargetMode="External"/><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3" Type="http://schemas.openxmlformats.org/officeDocument/2006/relationships/hyperlink" Target="https://2025mvgtemp.s3.amazonaws.com/GE%20HealthCare%20-%20Video%20Brand%20Guidelines%202025%20Sample%20Clips/SLIDE%2039%20223%20video-starguide-BAMF-new-hope-for-patients-nuclear-medicine.mp4" TargetMode="External"/><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69.png"/></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2025mvgtemp.s3.amazonaws.com/GE%20HealthCare%20-%20Video%20Brand%20Guidelines%202025%20Sample%20Clips/SLIDE%2040%20demo-video-clip-1-table-precision-crf-1080p-JB24708XX.mp4" TargetMode="Externa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hyperlink" Target="https://thebeat.gehealthcare.com/content/news/article/65c50c9b8835d21be79b0be9" TargetMode="External"/><Relationship Id="rId7"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hyperlink" Target="https://2025mvgtemp.s3.amazonaws.com/GE%20HealthCare%20-%20Video%20Brand%20Guidelines%202025%20Sample%20Clips/Slide%2042%20CareIntellect%20for%20Perinatal%20evergreen%20video.mp4" TargetMode="External"/><Relationship Id="rId5" Type="http://schemas.openxmlformats.org/officeDocument/2006/relationships/hyperlink" Target="https://ngpwvb.collections.welcomesoftware.com/api/library-collection/b3b588e8932f11ed9902deb2874fea4c" TargetMode="External"/><Relationship Id="rId4" Type="http://schemas.openxmlformats.org/officeDocument/2006/relationships/hyperlink" Target="https://thebeat.gehealthcare.com/content/page/63a372ebe6907e299d840f8d"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thebeat.gehealthcare.com/content/news/article/65c50c9b8835d21be79b0be9" TargetMode="External"/><Relationship Id="rId7"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hyperlink" Target="https://2025mvgtemp.s3.amazonaws.com/GE%20HealthCare%20-%20Video%20Brand%20Guidelines%202025%20Sample%20Clips/SLIDE%2041%2043-GEHC%20Clarify%20DL%20Aurora%20Update_1080H264_020325_R1.mp4" TargetMode="External"/><Relationship Id="rId5" Type="http://schemas.openxmlformats.org/officeDocument/2006/relationships/hyperlink" Target="https://ngpwvb.collections.welcomesoftware.com/api/library-collection/b3b588e8932f11ed9902deb2874fea4c" TargetMode="External"/><Relationship Id="rId4" Type="http://schemas.openxmlformats.org/officeDocument/2006/relationships/hyperlink" Target="https://thebeat.gehealthcare.com/content/page/63a372ebe6907e299d840f8d"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gehealthcare.box.com/s/pwtwl7yi1zyy78na6yfsysey8z7u5b5s" TargetMode="External"/><Relationship Id="rId7" Type="http://schemas.openxmlformats.org/officeDocument/2006/relationships/image" Target="../media/image73.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hyperlink" Target="https://2025mvgtemp.s3.amazonaws.com/GE%20HealthCare%20-%20Video%20Brand%20Guidelines%202025%20Sample%20Clips/SLIDE%2042%201%2001%20%20GE%20Healthcare_Manifesto%20Video%20Final.mp4" TargetMode="External"/><Relationship Id="rId5" Type="http://schemas.openxmlformats.org/officeDocument/2006/relationships/hyperlink" Target="https://thebeat.gehealthcare.com/content/page/63a372ebe6907e299d840f8d" TargetMode="External"/><Relationship Id="rId4" Type="http://schemas.openxmlformats.org/officeDocument/2006/relationships/hyperlink" Target="https://thebeat.gehealthcare.com/content/news/article/65cb8118a9496332dd6e9434"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thebeat.gehealthcare.com/content/news/article/6363d67a55824b408ee68730" TargetMode="External"/><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74.png"/><Relationship Id="rId4" Type="http://schemas.openxmlformats.org/officeDocument/2006/relationships/hyperlink" Target="https://2025mvgtemp.s3.amazonaws.com/GE%20HealthCare%20-%20Video%20Brand%20Guidelines%202025%20Sample%20Clips/SLIDE%2043%20BROLL%20selects%20V4.mp4"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79.jfif"/><Relationship Id="rId3" Type="http://schemas.openxmlformats.org/officeDocument/2006/relationships/hyperlink" Target="https://thebeat.gehealthcare.com/content/news/article/6618194a252be43bee277ac0" TargetMode="External"/><Relationship Id="rId7" Type="http://schemas.openxmlformats.org/officeDocument/2006/relationships/hyperlink" Target="https://www.linkedin.com/posts/gehealthcare_medicalimaging-switzerland-healthcaretechnology-activity-7353430015281111040-TDZ5?utm_medium=ios_app&amp;rcm=ACoAAAxvhoMBiw-aABwJP1IUjgqU2MTQb782wlE&amp;utm_source=social_share_send&amp;utm_campaign=copy_link" TargetMode="External"/><Relationship Id="rId12" Type="http://schemas.openxmlformats.org/officeDocument/2006/relationships/image" Target="../media/image78.jfif"/><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75.jpeg"/><Relationship Id="rId11" Type="http://schemas.openxmlformats.org/officeDocument/2006/relationships/hyperlink" Target="https://www.instagram.com/reel/DC2RB3HqoYI/?utm_source=ig_web_copy_link&amp;igsh=MzRlODBiNWFlZA==" TargetMode="External"/><Relationship Id="rId5" Type="http://schemas.openxmlformats.org/officeDocument/2006/relationships/hyperlink" Target="https://www.instagram.com/reel/DH4CzMcSs07/?igsh=MWFscWltMmg4YmNicg==" TargetMode="External"/><Relationship Id="rId10" Type="http://schemas.openxmlformats.org/officeDocument/2006/relationships/image" Target="../media/image77.jfif"/><Relationship Id="rId4" Type="http://schemas.openxmlformats.org/officeDocument/2006/relationships/hyperlink" Target="https://thebeat.gehealthcare.com/content/page/63a372ebe6907e299d840f8d" TargetMode="External"/><Relationship Id="rId9" Type="http://schemas.openxmlformats.org/officeDocument/2006/relationships/hyperlink" Target="https://www.instagram.com/reel/DHv9CqwubNx/?utm_source=ig_web_copy_link&amp;igsh=MzRlODBiNWFlZA==" TargetMode="External"/><Relationship Id="rId14" Type="http://schemas.openxmlformats.org/officeDocument/2006/relationships/image" Target="../media/image80.png"/></Relationships>
</file>

<file path=ppt/slides/_rels/slide47.xml.rels><?xml version="1.0" encoding="UTF-8" standalone="yes"?>
<Relationships xmlns="http://schemas.openxmlformats.org/package/2006/relationships"><Relationship Id="rId3" Type="http://schemas.openxmlformats.org/officeDocument/2006/relationships/hyperlink" Target="https://thebeat.gehealthcare.com/content/news/article/65c50c9b8835d21be79b0be9" TargetMode="External"/><Relationship Id="rId2" Type="http://schemas.openxmlformats.org/officeDocument/2006/relationships/hyperlink" Target="https://thebeat.gehealthcare.com/content/news/article/65cdfc8b30beb02fc735e2db" TargetMode="External"/><Relationship Id="rId1" Type="http://schemas.openxmlformats.org/officeDocument/2006/relationships/slideLayout" Target="../slideLayouts/slideLayout18.xml"/><Relationship Id="rId6" Type="http://schemas.openxmlformats.org/officeDocument/2006/relationships/image" Target="../media/image81.png"/><Relationship Id="rId5" Type="http://schemas.openxmlformats.org/officeDocument/2006/relationships/hyperlink" Target="https://2025mvgtemp.s3.amazonaws.com/GEHC%20GLM%202025%20Sizzle%20060325.mp4" TargetMode="External"/><Relationship Id="rId4" Type="http://schemas.openxmlformats.org/officeDocument/2006/relationships/hyperlink" Target="https://thebeat.gehealthcare.com/content/page/63a372ebe6907e299d840f8d"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thebeat.gehealthcare.com/content/page/63a372ebe6907e299d840f8d" TargetMode="External"/><Relationship Id="rId2" Type="http://schemas.openxmlformats.org/officeDocument/2006/relationships/hyperlink" Target="mailto:brand.health@gehealthcare.com?subject=Motion%20Graphic%20Guideline%20enquiry" TargetMode="External"/><Relationship Id="rId1" Type="http://schemas.openxmlformats.org/officeDocument/2006/relationships/slideLayout" Target="../slideLayouts/slideLayout5.xml"/><Relationship Id="rId5" Type="http://schemas.openxmlformats.org/officeDocument/2006/relationships/hyperlink" Target="https://thebeat.gehealthcare.com/content/news/article/65c50c9b8835d21be79b0be9" TargetMode="External"/><Relationship Id="rId4" Type="http://schemas.openxmlformats.org/officeDocument/2006/relationships/hyperlink" Target="https://ngpwvb.collections.welcomesoftware.com/api/library-collection/b3b588e8932f11ed9902deb2874fea4c"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F45585-66BE-C6F5-95A5-90FED0FEA4F5}"/>
              </a:ext>
            </a:extLst>
          </p:cNvPr>
          <p:cNvSpPr>
            <a:spLocks noGrp="1"/>
          </p:cNvSpPr>
          <p:nvPr>
            <p:ph type="ctrTitle"/>
          </p:nvPr>
        </p:nvSpPr>
        <p:spPr/>
        <p:txBody>
          <a:bodyPr/>
          <a:lstStyle/>
          <a:p>
            <a:pPr defTabSz="914126">
              <a:lnSpc>
                <a:spcPct val="80000"/>
              </a:lnSpc>
              <a:defRPr/>
            </a:pPr>
            <a:r>
              <a:rPr lang="en-US" sz="7200" b="1" spc="-150" dirty="0">
                <a:solidFill>
                  <a:schemeClr val="bg1"/>
                </a:solidFill>
                <a:latin typeface="Source Sans Pro SemiBold" panose="020B0503030403020204" pitchFamily="34" charset="0"/>
                <a:ea typeface="Source Sans Pro SemiBold" panose="020B0503030403020204" pitchFamily="34" charset="0"/>
                <a:cs typeface="Arial"/>
              </a:rPr>
              <a:t>Video Guidelines</a:t>
            </a:r>
          </a:p>
        </p:txBody>
      </p:sp>
      <p:sp>
        <p:nvSpPr>
          <p:cNvPr id="5" name="Subtitle 4">
            <a:extLst>
              <a:ext uri="{FF2B5EF4-FFF2-40B4-BE49-F238E27FC236}">
                <a16:creationId xmlns:a16="http://schemas.microsoft.com/office/drawing/2014/main" id="{CC4BEC90-13E9-2044-3A98-9C57AE41EBA9}"/>
              </a:ext>
            </a:extLst>
          </p:cNvPr>
          <p:cNvSpPr>
            <a:spLocks noGrp="1"/>
          </p:cNvSpPr>
          <p:nvPr>
            <p:ph type="subTitle" idx="1"/>
          </p:nvPr>
        </p:nvSpPr>
        <p:spPr/>
        <p:txBody>
          <a:bodyPr/>
          <a:lstStyle/>
          <a:p>
            <a:r>
              <a:rPr lang="en-US" dirty="0"/>
              <a:t>September 2025</a:t>
            </a:r>
          </a:p>
        </p:txBody>
      </p:sp>
    </p:spTree>
    <p:extLst>
      <p:ext uri="{BB962C8B-B14F-4D97-AF65-F5344CB8AC3E}">
        <p14:creationId xmlns:p14="http://schemas.microsoft.com/office/powerpoint/2010/main" val="2696040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243FC-EC5C-B33A-0AE8-BEF052FECE60}"/>
              </a:ext>
            </a:extLst>
          </p:cNvPr>
          <p:cNvSpPr>
            <a:spLocks noGrp="1"/>
          </p:cNvSpPr>
          <p:nvPr>
            <p:ph type="title"/>
          </p:nvPr>
        </p:nvSpPr>
        <p:spPr/>
        <p:txBody>
          <a:bodyPr/>
          <a:lstStyle/>
          <a:p>
            <a:r>
              <a:rPr lang="en-US" dirty="0"/>
              <a:t>Lighting and tone</a:t>
            </a:r>
          </a:p>
        </p:txBody>
      </p:sp>
      <p:sp>
        <p:nvSpPr>
          <p:cNvPr id="4" name="Content Placeholder 3">
            <a:extLst>
              <a:ext uri="{FF2B5EF4-FFF2-40B4-BE49-F238E27FC236}">
                <a16:creationId xmlns:a16="http://schemas.microsoft.com/office/drawing/2014/main" id="{534C7463-C775-8343-7D31-1568AE3453DF}"/>
              </a:ext>
            </a:extLst>
          </p:cNvPr>
          <p:cNvSpPr>
            <a:spLocks noGrp="1"/>
          </p:cNvSpPr>
          <p:nvPr>
            <p:ph sz="half" idx="2"/>
          </p:nvPr>
        </p:nvSpPr>
        <p:spPr>
          <a:xfrm>
            <a:off x="522287" y="1643063"/>
            <a:ext cx="3702241" cy="4344987"/>
          </a:xfrm>
        </p:spPr>
        <p:txBody>
          <a:bodyPr>
            <a:noAutofit/>
          </a:bodyPr>
          <a:lstStyle/>
          <a:p>
            <a:pPr marL="0" indent="0">
              <a:spcBef>
                <a:spcPts val="600"/>
              </a:spcBef>
              <a:spcAft>
                <a:spcPts val="600"/>
              </a:spcAft>
              <a:buFont typeface="Arial" panose="020B0604020202020204" pitchFamily="34" charset="0"/>
              <a:buNone/>
            </a:pPr>
            <a:r>
              <a:rPr lang="en-US" sz="1100" dirty="0">
                <a:solidFill>
                  <a:srgbClr val="221E1F"/>
                </a:solidFill>
                <a:ea typeface="Times New Roman" panose="02020603050405020304" pitchFamily="18" charset="0"/>
                <a:cs typeface="Source Sans Pro" panose="020B0503030403020204" pitchFamily="34" charset="0"/>
              </a:rPr>
              <a:t>The use of light should always be realistic and natural. Aim for a well-rounded balance between light and shadow to create contrast throughout the scene. Rooms with no natural light should simulate the lighting conditions of a real-world environment, not a studio.</a:t>
            </a:r>
            <a:endParaRPr lang="en-US" sz="1100" dirty="0">
              <a:ea typeface="Times New Roman" panose="02020603050405020304" pitchFamily="18" charset="0"/>
              <a:cs typeface="Times New Roman" panose="02020603050405020304" pitchFamily="18" charset="0"/>
            </a:endParaRPr>
          </a:p>
          <a:p>
            <a:pPr marL="0" indent="0">
              <a:spcBef>
                <a:spcPts val="600"/>
              </a:spcBef>
              <a:buFont typeface="Arial" panose="020B0604020202020204" pitchFamily="34" charset="0"/>
              <a:buNone/>
            </a:pPr>
            <a:r>
              <a:rPr lang="en-US" sz="1100" dirty="0">
                <a:solidFill>
                  <a:srgbClr val="211D1E"/>
                </a:solidFill>
                <a:ea typeface="Calibri" panose="020F0502020204030204" pitchFamily="34" charset="0"/>
                <a:cs typeface="Source Sans Pro" panose="020B0503030403020204" pitchFamily="34" charset="0"/>
              </a:rPr>
              <a:t>Our “human-first” brand personality informs the tonality of all our shots. We embrace a warm and slightly desaturated look in our videos. Warmth is how we show people we care, and it can evoke a sense of comfort and encouragement. While warm tones give our frames a natural and inviting look, slightly desaturating them gives them authenticity. Our videos are never highly stylized. Instead, they are raw, almost untreated, moments in time that always feel authentic.</a:t>
            </a:r>
            <a:endParaRPr lang="en-US" sz="1100" dirty="0">
              <a:solidFill>
                <a:srgbClr val="000000"/>
              </a:solidFill>
              <a:ea typeface="Calibri" panose="020F0502020204030204" pitchFamily="34" charset="0"/>
              <a:cs typeface="Source Sans Pro" panose="020B0503030403020204" pitchFamily="34" charset="0"/>
            </a:endParaRPr>
          </a:p>
        </p:txBody>
      </p:sp>
      <p:sp>
        <p:nvSpPr>
          <p:cNvPr id="6" name="Slide Number Placeholder 5">
            <a:extLst>
              <a:ext uri="{FF2B5EF4-FFF2-40B4-BE49-F238E27FC236}">
                <a16:creationId xmlns:a16="http://schemas.microsoft.com/office/drawing/2014/main" id="{4AFB25C0-1535-C627-5411-49F5D1D9E5EA}"/>
              </a:ext>
            </a:extLst>
          </p:cNvPr>
          <p:cNvSpPr>
            <a:spLocks noGrp="1"/>
          </p:cNvSpPr>
          <p:nvPr>
            <p:ph type="sldNum" sz="quarter" idx="12"/>
          </p:nvPr>
        </p:nvSpPr>
        <p:spPr/>
        <p:txBody>
          <a:bodyPr/>
          <a:lstStyle/>
          <a:p>
            <a:fld id="{339C9110-F427-4586-9638-A5638F41FBCD}" type="slidenum">
              <a:rPr lang="en-US" smtClean="0"/>
              <a:t>10</a:t>
            </a:fld>
            <a:endParaRPr lang="en-US"/>
          </a:p>
        </p:txBody>
      </p:sp>
      <p:pic>
        <p:nvPicPr>
          <p:cNvPr id="11" name="Picture 10">
            <a:extLst>
              <a:ext uri="{FF2B5EF4-FFF2-40B4-BE49-F238E27FC236}">
                <a16:creationId xmlns:a16="http://schemas.microsoft.com/office/drawing/2014/main" id="{032618F9-B1E1-9E1C-E459-4261777FBF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27714" y="1649944"/>
            <a:ext cx="3300720" cy="1853873"/>
          </a:xfrm>
          <a:prstGeom prst="rect">
            <a:avLst/>
          </a:prstGeom>
        </p:spPr>
      </p:pic>
      <p:pic>
        <p:nvPicPr>
          <p:cNvPr id="13" name="Picture 12">
            <a:extLst>
              <a:ext uri="{FF2B5EF4-FFF2-40B4-BE49-F238E27FC236}">
                <a16:creationId xmlns:a16="http://schemas.microsoft.com/office/drawing/2014/main" id="{3CE586FA-1863-75C9-DDDE-9D5C509A3E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7714" y="3814505"/>
            <a:ext cx="3300720" cy="1851961"/>
          </a:xfrm>
          <a:prstGeom prst="rect">
            <a:avLst/>
          </a:prstGeom>
        </p:spPr>
      </p:pic>
      <p:pic>
        <p:nvPicPr>
          <p:cNvPr id="15" name="Picture 14">
            <a:extLst>
              <a:ext uri="{FF2B5EF4-FFF2-40B4-BE49-F238E27FC236}">
                <a16:creationId xmlns:a16="http://schemas.microsoft.com/office/drawing/2014/main" id="{97BADEDA-4569-C3A8-AEF7-7D02408F3D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47392" y="3814725"/>
            <a:ext cx="3300719" cy="1860718"/>
          </a:xfrm>
          <a:prstGeom prst="rect">
            <a:avLst/>
          </a:prstGeom>
        </p:spPr>
      </p:pic>
      <p:pic>
        <p:nvPicPr>
          <p:cNvPr id="17" name="Picture 16">
            <a:extLst>
              <a:ext uri="{FF2B5EF4-FFF2-40B4-BE49-F238E27FC236}">
                <a16:creationId xmlns:a16="http://schemas.microsoft.com/office/drawing/2014/main" id="{44BC0408-265D-5ED9-4E24-8EC303859502}"/>
              </a:ext>
            </a:extLst>
          </p:cNvPr>
          <p:cNvPicPr>
            <a:picLocks noChangeAspect="1"/>
          </p:cNvPicPr>
          <p:nvPr/>
        </p:nvPicPr>
        <p:blipFill>
          <a:blip r:embed="rId5"/>
          <a:srcRect l="1688" r="1330" b="369"/>
          <a:stretch/>
        </p:blipFill>
        <p:spPr>
          <a:xfrm>
            <a:off x="8347392" y="1641941"/>
            <a:ext cx="3300720" cy="1853872"/>
          </a:xfrm>
          <a:prstGeom prst="rect">
            <a:avLst/>
          </a:prstGeom>
        </p:spPr>
      </p:pic>
      <p:sp>
        <p:nvSpPr>
          <p:cNvPr id="5" name="Rectangle 4">
            <a:extLst>
              <a:ext uri="{FF2B5EF4-FFF2-40B4-BE49-F238E27FC236}">
                <a16:creationId xmlns:a16="http://schemas.microsoft.com/office/drawing/2014/main" id="{040F5E51-67CE-15E5-25B3-5E78D248DD8A}"/>
              </a:ext>
            </a:extLst>
          </p:cNvPr>
          <p:cNvSpPr/>
          <p:nvPr/>
        </p:nvSpPr>
        <p:spPr>
          <a:xfrm>
            <a:off x="8347392" y="1632672"/>
            <a:ext cx="3300719" cy="341601"/>
          </a:xfrm>
          <a:prstGeom prst="rect">
            <a:avLst/>
          </a:prstGeom>
          <a:gradFill>
            <a:gsLst>
              <a:gs pos="0">
                <a:schemeClr val="accent1">
                  <a:lumMod val="5000"/>
                  <a:lumOff val="95000"/>
                  <a:alpha val="52618"/>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1">
            <a:extLst>
              <a:ext uri="{FF2B5EF4-FFF2-40B4-BE49-F238E27FC236}">
                <a16:creationId xmlns:a16="http://schemas.microsoft.com/office/drawing/2014/main" id="{6CAA502D-B76F-2543-43BC-DF0935587F10}"/>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791767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C6B7F2-7E3E-0B29-ADB7-911175BF3179}"/>
              </a:ext>
            </a:extLst>
          </p:cNvPr>
          <p:cNvSpPr>
            <a:spLocks noGrp="1"/>
          </p:cNvSpPr>
          <p:nvPr>
            <p:ph type="body" idx="1"/>
          </p:nvPr>
        </p:nvSpPr>
        <p:spPr>
          <a:xfrm>
            <a:off x="522288" y="1058134"/>
            <a:ext cx="3376613" cy="393022"/>
          </a:xfrm>
        </p:spPr>
        <p:txBody>
          <a:bodyPr anchor="t"/>
          <a:lstStyle/>
          <a:p>
            <a:r>
              <a:rPr lang="en-US" dirty="0"/>
              <a:t>Stock libraries</a:t>
            </a:r>
          </a:p>
        </p:txBody>
      </p:sp>
      <p:sp>
        <p:nvSpPr>
          <p:cNvPr id="4" name="Content Placeholder 3">
            <a:extLst>
              <a:ext uri="{FF2B5EF4-FFF2-40B4-BE49-F238E27FC236}">
                <a16:creationId xmlns:a16="http://schemas.microsoft.com/office/drawing/2014/main" id="{0A72EE21-8EA4-4FC7-2E33-6247E78EFF7D}"/>
              </a:ext>
            </a:extLst>
          </p:cNvPr>
          <p:cNvSpPr>
            <a:spLocks noGrp="1"/>
          </p:cNvSpPr>
          <p:nvPr>
            <p:ph sz="half" idx="2"/>
          </p:nvPr>
        </p:nvSpPr>
        <p:spPr>
          <a:xfrm>
            <a:off x="522287" y="1643063"/>
            <a:ext cx="3693097" cy="4344987"/>
          </a:xfrm>
        </p:spPr>
        <p:txBody>
          <a:bodyPr>
            <a:noAutofit/>
          </a:bodyPr>
          <a:lstStyle/>
          <a:p>
            <a:pPr marL="0" indent="0">
              <a:spcBef>
                <a:spcPts val="600"/>
              </a:spcBef>
              <a:buFont typeface="Arial" panose="020B0604020202020204" pitchFamily="34" charset="0"/>
              <a:buNone/>
            </a:pPr>
            <a:r>
              <a:rPr lang="en-US" sz="1100" dirty="0">
                <a:ea typeface="Times New Roman" panose="02020603050405020304" pitchFamily="18" charset="0"/>
                <a:cs typeface="Source Sans Pro" panose="020B0503030403020204" pitchFamily="34" charset="0"/>
              </a:rPr>
              <a:t>Using high-quality stock video footage is permissible and often advantageous to supplement your content. </a:t>
            </a:r>
            <a:endParaRPr lang="en-US" sz="1100" dirty="0">
              <a:ea typeface="Times New Roman" panose="02020603050405020304" pitchFamily="18" charset="0"/>
              <a:cs typeface="Times New Roman" panose="02020603050405020304" pitchFamily="18" charset="0"/>
            </a:endParaRPr>
          </a:p>
          <a:p>
            <a:pPr marL="0" indent="0">
              <a:spcBef>
                <a:spcPts val="600"/>
              </a:spcBef>
              <a:buFont typeface="Arial" panose="020B0604020202020204" pitchFamily="34" charset="0"/>
              <a:buNone/>
            </a:pPr>
            <a:r>
              <a:rPr lang="en-US" sz="1100" dirty="0">
                <a:ea typeface="Times New Roman" panose="02020603050405020304" pitchFamily="18" charset="0"/>
                <a:cs typeface="Source Sans Pro" panose="020B0503030403020204" pitchFamily="34" charset="0"/>
              </a:rPr>
              <a:t>When licensing new stock footage, ensure that you get the necessary permissions and licensing rights from the platform and/or copyright owner to cover the intended usage, distribution and duration of the selected asset(s). All stock footage should be royalty-free and allow for usage and sharing (to include external agencies) across all channels and international regions in perpetuity.</a:t>
            </a:r>
            <a:endParaRPr lang="en-US" sz="1100" dirty="0">
              <a:ea typeface="Times New Roman" panose="02020603050405020304" pitchFamily="18" charset="0"/>
              <a:cs typeface="Times New Roman" panose="02020603050405020304" pitchFamily="18" charset="0"/>
            </a:endParaRPr>
          </a:p>
          <a:p>
            <a:pPr marL="0" indent="0">
              <a:spcBef>
                <a:spcPts val="600"/>
              </a:spcBef>
              <a:buFont typeface="Arial" panose="020B0604020202020204" pitchFamily="34" charset="0"/>
              <a:buNone/>
            </a:pPr>
            <a:r>
              <a:rPr lang="en-US" sz="1100" dirty="0">
                <a:ea typeface="Times New Roman" panose="02020603050405020304" pitchFamily="18" charset="0"/>
                <a:cs typeface="Source Sans Pro" panose="020B0503030403020204" pitchFamily="34" charset="0"/>
              </a:rPr>
              <a:t>Licensed stock video, including the licensing documentation, should be shared with the brand team to be uploaded onto our DAM (Digital Asset Management). Please contact the brand team at: </a:t>
            </a:r>
            <a:r>
              <a:rPr lang="en-US" sz="1100" u="sng" dirty="0" err="1">
                <a:solidFill>
                  <a:schemeClr val="accent1"/>
                </a:solidFill>
                <a:ea typeface="Times New Roman" panose="02020603050405020304" pitchFamily="18" charset="0"/>
                <a:cs typeface="Source Sans Pro" panose="020B0503030403020204" pitchFamily="34" charset="0"/>
              </a:rPr>
              <a:t>brand.health@gehealthcare.com</a:t>
            </a:r>
            <a:r>
              <a:rPr lang="en-US" sz="1100" u="sng" dirty="0">
                <a:ea typeface="Times New Roman" panose="02020603050405020304" pitchFamily="18" charset="0"/>
                <a:cs typeface="Source Sans Pro" panose="020B0503030403020204" pitchFamily="34" charset="0"/>
              </a:rPr>
              <a:t>.</a:t>
            </a:r>
            <a:endParaRPr lang="en-US" sz="1100" dirty="0">
              <a:ea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0DA7D26E-FF98-88D8-AD92-7F7BFBB05674}"/>
              </a:ext>
            </a:extLst>
          </p:cNvPr>
          <p:cNvSpPr>
            <a:spLocks noGrp="1"/>
          </p:cNvSpPr>
          <p:nvPr>
            <p:ph type="sldNum" sz="quarter" idx="12"/>
          </p:nvPr>
        </p:nvSpPr>
        <p:spPr/>
        <p:txBody>
          <a:bodyPr/>
          <a:lstStyle/>
          <a:p>
            <a:fld id="{339C9110-F427-4586-9638-A5638F41FBCD}" type="slidenum">
              <a:rPr lang="en-US" smtClean="0"/>
              <a:t>11</a:t>
            </a:fld>
            <a:endParaRPr lang="en-US"/>
          </a:p>
        </p:txBody>
      </p:sp>
      <p:sp>
        <p:nvSpPr>
          <p:cNvPr id="7" name="Text Placeholder 6">
            <a:extLst>
              <a:ext uri="{FF2B5EF4-FFF2-40B4-BE49-F238E27FC236}">
                <a16:creationId xmlns:a16="http://schemas.microsoft.com/office/drawing/2014/main" id="{59407C18-C732-A640-8EF4-915B90798E4A}"/>
              </a:ext>
            </a:extLst>
          </p:cNvPr>
          <p:cNvSpPr>
            <a:spLocks noGrp="1"/>
          </p:cNvSpPr>
          <p:nvPr>
            <p:ph type="body" idx="13"/>
          </p:nvPr>
        </p:nvSpPr>
        <p:spPr>
          <a:xfrm>
            <a:off x="4406900" y="1058135"/>
            <a:ext cx="3382963" cy="393022"/>
          </a:xfrm>
        </p:spPr>
        <p:txBody>
          <a:bodyPr anchor="t">
            <a:noAutofit/>
          </a:bodyPr>
          <a:lstStyle/>
          <a:p>
            <a:pPr lvl="1">
              <a:spcBef>
                <a:spcPts val="0"/>
              </a:spcBef>
            </a:pPr>
            <a:r>
              <a:rPr lang="en-US" dirty="0">
                <a:solidFill>
                  <a:srgbClr val="6022A6"/>
                </a:solidFill>
              </a:rPr>
              <a:t>Photography and other still </a:t>
            </a:r>
            <a:br>
              <a:rPr lang="en-US" dirty="0">
                <a:solidFill>
                  <a:srgbClr val="6022A6"/>
                </a:solidFill>
              </a:rPr>
            </a:br>
            <a:r>
              <a:rPr lang="en-US" dirty="0">
                <a:solidFill>
                  <a:srgbClr val="6022A6"/>
                </a:solidFill>
              </a:rPr>
              <a:t>imagery usage</a:t>
            </a:r>
          </a:p>
        </p:txBody>
      </p:sp>
      <p:sp>
        <p:nvSpPr>
          <p:cNvPr id="8" name="Content Placeholder 7">
            <a:extLst>
              <a:ext uri="{FF2B5EF4-FFF2-40B4-BE49-F238E27FC236}">
                <a16:creationId xmlns:a16="http://schemas.microsoft.com/office/drawing/2014/main" id="{4E990399-E7BD-3456-D478-0E0A4558C77D}"/>
              </a:ext>
            </a:extLst>
          </p:cNvPr>
          <p:cNvSpPr>
            <a:spLocks noGrp="1"/>
          </p:cNvSpPr>
          <p:nvPr>
            <p:ph sz="half" idx="14"/>
          </p:nvPr>
        </p:nvSpPr>
        <p:spPr>
          <a:xfrm>
            <a:off x="4406900" y="1643063"/>
            <a:ext cx="3382963" cy="4344987"/>
          </a:xfrm>
        </p:spPr>
        <p:txBody>
          <a:bodyPr>
            <a:noAutofit/>
          </a:bodyPr>
          <a:lstStyle/>
          <a:p>
            <a:pPr marL="0" indent="0">
              <a:spcBef>
                <a:spcPts val="600"/>
              </a:spcBef>
              <a:spcAft>
                <a:spcPts val="600"/>
              </a:spcAft>
              <a:buNone/>
            </a:pPr>
            <a:r>
              <a:rPr lang="en-US" sz="1100" dirty="0">
                <a:ea typeface="Calibri" panose="020F0502020204030204" pitchFamily="34" charset="0"/>
                <a:cs typeface="Source Sans Pro" panose="020B0503030403020204" pitchFamily="34" charset="0"/>
              </a:rPr>
              <a:t>We strive to show real people in real environments. Our approach to photography therefore focuses on a more intimate and realistic representation of products, the people behind our innovation and the professionals and patients that use them. Visit our image DAM, </a:t>
            </a:r>
            <a:r>
              <a:rPr lang="en-US" sz="1100" dirty="0">
                <a:solidFill>
                  <a:srgbClr val="6022A6"/>
                </a:solidFill>
                <a:ea typeface="Calibri" panose="020F0502020204030204" pitchFamily="34" charset="0"/>
                <a:cs typeface="Source Sans Pro" panose="020B0503030403020204" pitchFamily="34" charset="0"/>
                <a:hlinkClick r:id="rId2">
                  <a:extLst>
                    <a:ext uri="{A12FA001-AC4F-418D-AE19-62706E023703}">
                      <ahyp:hlinkClr xmlns:ahyp="http://schemas.microsoft.com/office/drawing/2018/hyperlinkcolor" val="tx"/>
                    </a:ext>
                  </a:extLst>
                </a:hlinkClick>
              </a:rPr>
              <a:t>Widen</a:t>
            </a:r>
            <a:r>
              <a:rPr lang="en-US" sz="1100" dirty="0">
                <a:ea typeface="Calibri" panose="020F0502020204030204" pitchFamily="34" charset="0"/>
                <a:cs typeface="Source Sans Pro" panose="020B0503030403020204" pitchFamily="34" charset="0"/>
              </a:rPr>
              <a:t>, and explore all available photography.</a:t>
            </a:r>
          </a:p>
          <a:p>
            <a:pPr marL="0" indent="0">
              <a:spcBef>
                <a:spcPts val="600"/>
              </a:spcBef>
              <a:spcAft>
                <a:spcPts val="600"/>
              </a:spcAft>
              <a:buFont typeface="Arial" panose="020B0604020202020204" pitchFamily="34" charset="0"/>
              <a:buNone/>
            </a:pPr>
            <a:r>
              <a:rPr lang="en-US" sz="1100" dirty="0">
                <a:ea typeface="Calibri" panose="020F0502020204030204" pitchFamily="34" charset="0"/>
                <a:cs typeface="Source Sans Pro" panose="020B0503030403020204" pitchFamily="34" charset="0"/>
              </a:rPr>
              <a:t>When depicting our technology, avoid using over-produced multi-layered visual effects. </a:t>
            </a:r>
          </a:p>
          <a:p>
            <a:pPr marL="0" indent="0">
              <a:spcBef>
                <a:spcPts val="600"/>
              </a:spcBef>
              <a:spcAft>
                <a:spcPts val="600"/>
              </a:spcAft>
              <a:buFont typeface="Arial" panose="020B0604020202020204" pitchFamily="34" charset="0"/>
              <a:buNone/>
            </a:pPr>
            <a:r>
              <a:rPr lang="en-US" sz="1100" dirty="0">
                <a:ea typeface="Times New Roman" panose="02020603050405020304" pitchFamily="18" charset="0"/>
                <a:cs typeface="Source Sans Pro" panose="020B0503030403020204" pitchFamily="34" charset="0"/>
              </a:rPr>
              <a:t>Our digital solutions are just as important as our physical ones. Screenshots of user interfaces on screens and devices must be high-quality and crisp.</a:t>
            </a:r>
            <a:endParaRPr lang="en-US" sz="1100" dirty="0">
              <a:ea typeface="Calibri" panose="020F0502020204030204" pitchFamily="34" charset="0"/>
              <a:cs typeface="Source Sans Pro" panose="020B0503030403020204" pitchFamily="34" charset="0"/>
            </a:endParaRPr>
          </a:p>
          <a:p>
            <a:pPr>
              <a:spcBef>
                <a:spcPts val="600"/>
              </a:spcBef>
            </a:pPr>
            <a:r>
              <a:rPr lang="en-US" sz="1100" dirty="0">
                <a:latin typeface="Source Sans Pro" panose="020B0503030403020204" pitchFamily="34" charset="0"/>
              </a:rPr>
              <a:t>Refer to the Photography Guidelines in </a:t>
            </a:r>
            <a:r>
              <a:rPr lang="en-US" sz="1100" dirty="0">
                <a:solidFill>
                  <a:srgbClr val="6022A6"/>
                </a:solidFill>
                <a:latin typeface="Source Sans Pro" panose="020B0503030403020204" pitchFamily="34" charset="0"/>
                <a:hlinkClick r:id="rId3">
                  <a:extLst>
                    <a:ext uri="{A12FA001-AC4F-418D-AE19-62706E023703}">
                      <ahyp:hlinkClr xmlns:ahyp="http://schemas.microsoft.com/office/drawing/2018/hyperlinkcolor" val="tx"/>
                    </a:ext>
                  </a:extLst>
                </a:hlinkClick>
              </a:rPr>
              <a:t>this article on </a:t>
            </a:r>
            <a:r>
              <a:rPr lang="en-US" sz="1100" u="sng" dirty="0">
                <a:solidFill>
                  <a:srgbClr val="6022A6"/>
                </a:solidFill>
                <a:latin typeface="Source Sans Pro" panose="020B0503030403020204" pitchFamily="34" charset="0"/>
                <a:hlinkClick r:id="rId3">
                  <a:extLst>
                    <a:ext uri="{A12FA001-AC4F-418D-AE19-62706E023703}">
                      <ahyp:hlinkClr xmlns:ahyp="http://schemas.microsoft.com/office/drawing/2018/hyperlinkcolor" val="tx"/>
                    </a:ext>
                  </a:extLst>
                </a:hlinkClick>
              </a:rPr>
              <a:t>The Beat </a:t>
            </a:r>
            <a:r>
              <a:rPr lang="en-US" sz="1100" dirty="0">
                <a:solidFill>
                  <a:schemeClr val="tx1"/>
                </a:solidFill>
                <a:latin typeface="Source Sans Pro" panose="020B0503030403020204" pitchFamily="34" charset="0"/>
              </a:rPr>
              <a:t>or the externally accessible </a:t>
            </a:r>
            <a:r>
              <a:rPr lang="en-US" sz="1100" u="sng" dirty="0">
                <a:solidFill>
                  <a:srgbClr val="6022A6"/>
                </a:solidFill>
                <a:latin typeface="Source Sans Pro" panose="020B0503030403020204" pitchFamily="34" charset="0"/>
                <a:hlinkClick r:id="rId4">
                  <a:extLst>
                    <a:ext uri="{A12FA001-AC4F-418D-AE19-62706E023703}">
                      <ahyp:hlinkClr xmlns:ahyp="http://schemas.microsoft.com/office/drawing/2018/hyperlinkcolor" val="tx"/>
                    </a:ext>
                  </a:extLst>
                </a:hlinkClick>
              </a:rPr>
              <a:t>Agency Brand Portal</a:t>
            </a:r>
            <a:r>
              <a:rPr lang="en-US" sz="1100" u="sng" dirty="0">
                <a:solidFill>
                  <a:srgbClr val="6022A6"/>
                </a:solidFill>
                <a:latin typeface="Source Sans Pro" panose="020B0503030403020204" pitchFamily="34" charset="0"/>
              </a:rPr>
              <a:t> </a:t>
            </a:r>
            <a:r>
              <a:rPr lang="en-US" sz="1100" dirty="0">
                <a:ea typeface="Calibri" panose="020F0502020204030204" pitchFamily="34" charset="0"/>
                <a:cs typeface="Source Sans Pro" panose="020B0503030403020204" pitchFamily="34" charset="0"/>
              </a:rPr>
              <a:t>for more information on photography styles.</a:t>
            </a:r>
            <a:endParaRPr lang="en-US" sz="1100" dirty="0">
              <a:solidFill>
                <a:schemeClr val="tx1"/>
              </a:solidFill>
              <a:latin typeface="Source Sans Pro" panose="020B0503030403020204" pitchFamily="34" charset="0"/>
            </a:endParaRPr>
          </a:p>
          <a:p>
            <a:pPr marL="0" indent="0">
              <a:spcBef>
                <a:spcPts val="600"/>
              </a:spcBef>
              <a:buFont typeface="Arial" panose="020B0604020202020204" pitchFamily="34" charset="0"/>
              <a:buNone/>
            </a:pPr>
            <a:endParaRPr lang="en-US" sz="1100" dirty="0">
              <a:ea typeface="Calibri" panose="020F0502020204030204" pitchFamily="34" charset="0"/>
              <a:cs typeface="Source Sans Pro" panose="020B0503030403020204" pitchFamily="34" charset="0"/>
            </a:endParaRPr>
          </a:p>
        </p:txBody>
      </p:sp>
      <p:pic>
        <p:nvPicPr>
          <p:cNvPr id="12" name="Picture 11">
            <a:extLst>
              <a:ext uri="{FF2B5EF4-FFF2-40B4-BE49-F238E27FC236}">
                <a16:creationId xmlns:a16="http://schemas.microsoft.com/office/drawing/2014/main" id="{BED00993-47CF-F5BE-72CB-756FB5EDAE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89925" y="1643063"/>
            <a:ext cx="3382963" cy="1785937"/>
          </a:xfrm>
          <a:prstGeom prst="rect">
            <a:avLst/>
          </a:prstGeom>
        </p:spPr>
      </p:pic>
      <p:pic>
        <p:nvPicPr>
          <p:cNvPr id="13" name="Picture 12">
            <a:extLst>
              <a:ext uri="{FF2B5EF4-FFF2-40B4-BE49-F238E27FC236}">
                <a16:creationId xmlns:a16="http://schemas.microsoft.com/office/drawing/2014/main" id="{FA90785F-ECC9-C60E-3170-E36F067CB24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9925" y="3765930"/>
            <a:ext cx="3422650" cy="1785937"/>
          </a:xfrm>
          <a:prstGeom prst="rect">
            <a:avLst/>
          </a:prstGeom>
        </p:spPr>
      </p:pic>
      <p:sp>
        <p:nvSpPr>
          <p:cNvPr id="10" name="Content Placeholder 3">
            <a:extLst>
              <a:ext uri="{FF2B5EF4-FFF2-40B4-BE49-F238E27FC236}">
                <a16:creationId xmlns:a16="http://schemas.microsoft.com/office/drawing/2014/main" id="{C95B49E1-8A24-11D6-78A2-55D66C31E05A}"/>
              </a:ext>
            </a:extLst>
          </p:cNvPr>
          <p:cNvSpPr txBox="1">
            <a:spLocks/>
          </p:cNvSpPr>
          <p:nvPr/>
        </p:nvSpPr>
        <p:spPr>
          <a:xfrm>
            <a:off x="8297864" y="3458737"/>
            <a:ext cx="3371850" cy="256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marR="0" indent="0">
              <a:spcAft>
                <a:spcPts val="600"/>
              </a:spcAft>
              <a:buNone/>
            </a:pPr>
            <a:r>
              <a:rPr lang="en-US" sz="1000" dirty="0">
                <a:solidFill>
                  <a:srgbClr val="211D1E"/>
                </a:solidFill>
                <a:effectLst/>
                <a:latin typeface="Source Sans Pro" panose="020B0503030403020204" pitchFamily="34" charset="0"/>
                <a:ea typeface="Times New Roman" panose="02020603050405020304" pitchFamily="18" charset="0"/>
                <a:cs typeface="Source Sans Pro" panose="020B0503030403020204" pitchFamily="34" charset="0"/>
              </a:rPr>
              <a:t>Don’t use constructed or blended photos. </a:t>
            </a:r>
            <a:endParaRPr lang="en-US" sz="1000" dirty="0">
              <a:effectLst/>
              <a:latin typeface="Source Sans Pro" panose="020B0503030403020204" pitchFamily="34" charset="0"/>
              <a:ea typeface="Times New Roman" panose="02020603050405020304" pitchFamily="18" charset="0"/>
              <a:cs typeface="Times New Roman" panose="02020603050405020304" pitchFamily="18" charset="0"/>
            </a:endParaRPr>
          </a:p>
        </p:txBody>
      </p:sp>
      <p:sp>
        <p:nvSpPr>
          <p:cNvPr id="18" name="Content Placeholder 3">
            <a:extLst>
              <a:ext uri="{FF2B5EF4-FFF2-40B4-BE49-F238E27FC236}">
                <a16:creationId xmlns:a16="http://schemas.microsoft.com/office/drawing/2014/main" id="{A6512E11-AEC8-258A-A1C6-AAB656CBD131}"/>
              </a:ext>
            </a:extLst>
          </p:cNvPr>
          <p:cNvSpPr txBox="1">
            <a:spLocks/>
          </p:cNvSpPr>
          <p:nvPr/>
        </p:nvSpPr>
        <p:spPr>
          <a:xfrm>
            <a:off x="8297863" y="5581604"/>
            <a:ext cx="3371850" cy="256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marR="0" indent="0">
              <a:spcAft>
                <a:spcPts val="600"/>
              </a:spcAft>
              <a:buNone/>
            </a:pPr>
            <a:r>
              <a:rPr lang="en-US" sz="1000" dirty="0">
                <a:solidFill>
                  <a:srgbClr val="211D1E"/>
                </a:solidFill>
                <a:effectLst/>
                <a:latin typeface="Source Sans Pro" panose="020B0503030403020204" pitchFamily="34" charset="0"/>
                <a:ea typeface="Times New Roman" panose="02020603050405020304" pitchFamily="18" charset="0"/>
                <a:cs typeface="Source Sans Pro" panose="020B0503030403020204" pitchFamily="34" charset="0"/>
              </a:rPr>
              <a:t>Don’t use poor or low image resolution. </a:t>
            </a:r>
            <a:endParaRPr lang="en-US" sz="1000" dirty="0">
              <a:effectLst/>
              <a:latin typeface="Source Sans Pro" panose="020B0503030403020204" pitchFamily="34" charset="0"/>
              <a:ea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E4128C32-ED07-132D-3E17-1B55F21ACD91}"/>
              </a:ext>
            </a:extLst>
          </p:cNvPr>
          <p:cNvSpPr>
            <a:spLocks noGrp="1"/>
          </p:cNvSpPr>
          <p:nvPr>
            <p:ph type="title"/>
          </p:nvPr>
        </p:nvSpPr>
        <p:spPr>
          <a:xfrm>
            <a:off x="522288" y="365125"/>
            <a:ext cx="5330826" cy="733425"/>
          </a:xfrm>
        </p:spPr>
        <p:txBody>
          <a:bodyPr/>
          <a:lstStyle/>
          <a:p>
            <a:r>
              <a:rPr lang="en-US" dirty="0"/>
              <a:t>Imagery</a:t>
            </a:r>
          </a:p>
        </p:txBody>
      </p:sp>
      <p:sp>
        <p:nvSpPr>
          <p:cNvPr id="9" name="Footer Placeholder 1">
            <a:extLst>
              <a:ext uri="{FF2B5EF4-FFF2-40B4-BE49-F238E27FC236}">
                <a16:creationId xmlns:a16="http://schemas.microsoft.com/office/drawing/2014/main" id="{91AA22F4-BAFB-965C-6299-D97E0B555389}"/>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378707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98E56F-CF0F-A38D-1D9F-661B65C9005C}"/>
              </a:ext>
            </a:extLst>
          </p:cNvPr>
          <p:cNvSpPr>
            <a:spLocks noGrp="1"/>
          </p:cNvSpPr>
          <p:nvPr>
            <p:ph sz="half" idx="2"/>
          </p:nvPr>
        </p:nvSpPr>
        <p:spPr>
          <a:xfrm>
            <a:off x="522287" y="1643063"/>
            <a:ext cx="3412997" cy="3800474"/>
          </a:xfrm>
        </p:spPr>
        <p:txBody>
          <a:bodyPr>
            <a:normAutofit/>
          </a:bodyPr>
          <a:lstStyle/>
          <a:p>
            <a:pPr marL="0" indent="0">
              <a:spcBef>
                <a:spcPts val="600"/>
              </a:spcBef>
              <a:spcAft>
                <a:spcPts val="600"/>
              </a:spcAft>
              <a:buFont typeface="Arial" panose="020B0604020202020204" pitchFamily="34" charset="0"/>
              <a:buNone/>
            </a:pPr>
            <a:r>
              <a:rPr lang="en-US" sz="1100" dirty="0">
                <a:ea typeface="Calibri" panose="020F0502020204030204" pitchFamily="34" charset="0"/>
                <a:cs typeface="Source Sans Pro" panose="020B0503030403020204" pitchFamily="34" charset="0"/>
              </a:rPr>
              <a:t>Music is one of the most powerful and evocative tools to drive attention, and it works hard in the background to evoke an emotional response. </a:t>
            </a:r>
          </a:p>
          <a:p>
            <a:pPr marL="0" indent="0">
              <a:spcBef>
                <a:spcPts val="600"/>
              </a:spcBef>
              <a:spcAft>
                <a:spcPts val="600"/>
              </a:spcAft>
              <a:buFont typeface="Arial" panose="020B0604020202020204" pitchFamily="34" charset="0"/>
              <a:buNone/>
            </a:pPr>
            <a:r>
              <a:rPr lang="en-US" sz="1100" dirty="0">
                <a:ea typeface="Calibri" panose="020F0502020204030204" pitchFamily="34" charset="0"/>
                <a:cs typeface="Source Sans Pro" panose="020B0503030403020204" pitchFamily="34" charset="0"/>
              </a:rPr>
              <a:t>Music can add energy and pace, drama and urgency, as well as poignancy and emotion. It should reflect the emotion you wish to elicit in your audience, enhance your creative execution and fit our brand personality.</a:t>
            </a:r>
          </a:p>
          <a:p>
            <a:pPr marL="0" indent="0">
              <a:spcBef>
                <a:spcPts val="600"/>
              </a:spcBef>
              <a:spcAft>
                <a:spcPts val="600"/>
              </a:spcAft>
              <a:buFont typeface="Arial" panose="020B0604020202020204" pitchFamily="34" charset="0"/>
              <a:buNone/>
            </a:pPr>
            <a:r>
              <a:rPr lang="en-US" sz="1100" dirty="0">
                <a:ea typeface="Calibri" panose="020F0502020204030204" pitchFamily="34" charset="0"/>
                <a:cs typeface="Source Sans Pro" panose="020B0503030403020204" pitchFamily="34" charset="0"/>
              </a:rPr>
              <a:t>When choosing music from stock libraries, there is typically a choice of licensed or royalty-free music tracks. </a:t>
            </a:r>
          </a:p>
          <a:p>
            <a:pPr>
              <a:spcBef>
                <a:spcPts val="600"/>
              </a:spcBef>
              <a:spcAft>
                <a:spcPts val="600"/>
              </a:spcAft>
            </a:pPr>
            <a:r>
              <a:rPr lang="en-US" sz="1100" dirty="0">
                <a:ea typeface="Calibri" panose="020F0502020204030204" pitchFamily="34" charset="0"/>
                <a:cs typeface="Source Sans Pro" panose="020B0503030403020204" pitchFamily="34" charset="0"/>
              </a:rPr>
              <a:t>When choosing music library search terms, a good place to start is </a:t>
            </a:r>
            <a:r>
              <a:rPr lang="en-US" sz="1100" dirty="0">
                <a:solidFill>
                  <a:schemeClr val="accent1"/>
                </a:solidFill>
                <a:ea typeface="Calibri" panose="020F0502020204030204" pitchFamily="34" charset="0"/>
                <a:cs typeface="Source Sans Pro" panose="020B0503030403020204" pitchFamily="34" charset="0"/>
              </a:rPr>
              <a:t>the </a:t>
            </a:r>
            <a:r>
              <a:rPr lang="en-US" sz="1100" dirty="0">
                <a:solidFill>
                  <a:schemeClr val="accent1"/>
                </a:solidFill>
                <a:ea typeface="Calibri" panose="020F0502020204030204" pitchFamily="34" charset="0"/>
                <a:cs typeface="Source Sans Pro" panose="020B0503030403020204" pitchFamily="34" charset="0"/>
                <a:hlinkClick r:id="rId2">
                  <a:extLst>
                    <a:ext uri="{A12FA001-AC4F-418D-AE19-62706E023703}">
                      <ahyp:hlinkClr xmlns:ahyp="http://schemas.microsoft.com/office/drawing/2018/hyperlinkcolor" val="tx"/>
                    </a:ext>
                  </a:extLst>
                </a:hlinkClick>
              </a:rPr>
              <a:t>2024 Marketing and Messaging Resources document </a:t>
            </a:r>
            <a:r>
              <a:rPr lang="en-US" sz="1100" dirty="0">
                <a:ea typeface="Calibri" panose="020F0502020204030204" pitchFamily="34" charset="0"/>
                <a:cs typeface="Source Sans Pro" panose="020B0503030403020204" pitchFamily="34" charset="0"/>
              </a:rPr>
              <a:t>, which links from </a:t>
            </a:r>
            <a:r>
              <a:rPr lang="en-US" sz="1100" dirty="0">
                <a:solidFill>
                  <a:srgbClr val="6022A6"/>
                </a:solidFill>
                <a:ea typeface="Calibri" panose="020F0502020204030204" pitchFamily="34" charset="0"/>
                <a:cs typeface="Source Sans Pro" panose="020B0503030403020204" pitchFamily="34" charset="0"/>
              </a:rPr>
              <a:t>the </a:t>
            </a:r>
            <a:r>
              <a:rPr lang="en-US" sz="1100" dirty="0">
                <a:solidFill>
                  <a:srgbClr val="6022A6"/>
                </a:solidFill>
                <a:ea typeface="Calibri" panose="020F0502020204030204" pitchFamily="34" charset="0"/>
                <a:cs typeface="Source Sans Pro" panose="020B0503030403020204" pitchFamily="34" charset="0"/>
                <a:hlinkClick r:id="rId3">
                  <a:extLst>
                    <a:ext uri="{A12FA001-AC4F-418D-AE19-62706E023703}">
                      <ahyp:hlinkClr xmlns:ahyp="http://schemas.microsoft.com/office/drawing/2018/hyperlinkcolor" val="tx"/>
                    </a:ext>
                  </a:extLst>
                </a:hlinkClick>
              </a:rPr>
              <a:t>Brand page of </a:t>
            </a:r>
            <a:r>
              <a:rPr lang="en-US" sz="1100" u="sng" dirty="0">
                <a:solidFill>
                  <a:srgbClr val="6022A6"/>
                </a:solidFill>
                <a:latin typeface="Source Sans Pro" panose="020B0503030403020204" pitchFamily="34" charset="0"/>
                <a:hlinkClick r:id="rId3">
                  <a:extLst>
                    <a:ext uri="{A12FA001-AC4F-418D-AE19-62706E023703}">
                      <ahyp:hlinkClr xmlns:ahyp="http://schemas.microsoft.com/office/drawing/2018/hyperlinkcolor" val="tx"/>
                    </a:ext>
                  </a:extLst>
                </a:hlinkClick>
              </a:rPr>
              <a:t>The </a:t>
            </a:r>
            <a:r>
              <a:rPr lang="en-US" sz="1100" u="sng" dirty="0">
                <a:solidFill>
                  <a:schemeClr val="accent1"/>
                </a:solidFill>
                <a:latin typeface="Source Sans Pro" panose="020B0503030403020204" pitchFamily="34" charset="0"/>
                <a:hlinkClick r:id="rId3">
                  <a:extLst>
                    <a:ext uri="{A12FA001-AC4F-418D-AE19-62706E023703}">
                      <ahyp:hlinkClr xmlns:ahyp="http://schemas.microsoft.com/office/drawing/2018/hyperlinkcolor" val="tx"/>
                    </a:ext>
                  </a:extLst>
                </a:hlinkClick>
              </a:rPr>
              <a:t>Beat </a:t>
            </a:r>
            <a:r>
              <a:rPr lang="en-US" sz="1100" dirty="0">
                <a:solidFill>
                  <a:schemeClr val="tx1"/>
                </a:solidFill>
                <a:latin typeface="Source Sans Pro" panose="020B0503030403020204" pitchFamily="34" charset="0"/>
              </a:rPr>
              <a:t>or the externally accessible </a:t>
            </a:r>
            <a:r>
              <a:rPr lang="en-US" sz="1100" u="sng" dirty="0">
                <a:solidFill>
                  <a:srgbClr val="6022A6"/>
                </a:solidFill>
                <a:latin typeface="Source Sans Pro" panose="020B0503030403020204" pitchFamily="34" charset="0"/>
                <a:hlinkClick r:id="rId4">
                  <a:extLst>
                    <a:ext uri="{A12FA001-AC4F-418D-AE19-62706E023703}">
                      <ahyp:hlinkClr xmlns:ahyp="http://schemas.microsoft.com/office/drawing/2018/hyperlinkcolor" val="tx"/>
                    </a:ext>
                  </a:extLst>
                </a:hlinkClick>
              </a:rPr>
              <a:t>Agency Brand Portal</a:t>
            </a:r>
            <a:r>
              <a:rPr lang="en-US" sz="1100" dirty="0">
                <a:solidFill>
                  <a:schemeClr val="tx1"/>
                </a:solidFill>
                <a:latin typeface="Source Sans Pro" panose="020B0503030403020204" pitchFamily="34" charset="0"/>
              </a:rPr>
              <a:t>.</a:t>
            </a:r>
            <a:endParaRPr lang="en-US" sz="1100" dirty="0">
              <a:ea typeface="Calibri" panose="020F0502020204030204" pitchFamily="34" charset="0"/>
              <a:cs typeface="Source Sans Pro" panose="020B0503030403020204" pitchFamily="34" charset="0"/>
            </a:endParaRPr>
          </a:p>
          <a:p>
            <a:pPr marL="0" indent="0">
              <a:spcBef>
                <a:spcPts val="600"/>
              </a:spcBef>
              <a:spcAft>
                <a:spcPts val="600"/>
              </a:spcAft>
              <a:buFont typeface="Arial" panose="020B0604020202020204" pitchFamily="34" charset="0"/>
              <a:buNone/>
            </a:pPr>
            <a:r>
              <a:rPr lang="en-US" sz="1100" dirty="0">
                <a:ea typeface="Calibri" panose="020F0502020204030204" pitchFamily="34" charset="0"/>
                <a:cs typeface="Source Sans Pro" panose="020B0503030403020204" pitchFamily="34" charset="0"/>
              </a:rPr>
              <a:t>Never use unlicensed music.</a:t>
            </a:r>
          </a:p>
        </p:txBody>
      </p:sp>
      <p:sp>
        <p:nvSpPr>
          <p:cNvPr id="6" name="Slide Number Placeholder 5">
            <a:extLst>
              <a:ext uri="{FF2B5EF4-FFF2-40B4-BE49-F238E27FC236}">
                <a16:creationId xmlns:a16="http://schemas.microsoft.com/office/drawing/2014/main" id="{3A077C65-20C3-2569-235C-E8397D7D61A0}"/>
              </a:ext>
            </a:extLst>
          </p:cNvPr>
          <p:cNvSpPr>
            <a:spLocks noGrp="1"/>
          </p:cNvSpPr>
          <p:nvPr>
            <p:ph type="sldNum" sz="quarter" idx="12"/>
          </p:nvPr>
        </p:nvSpPr>
        <p:spPr/>
        <p:txBody>
          <a:bodyPr/>
          <a:lstStyle/>
          <a:p>
            <a:fld id="{339C9110-F427-4586-9638-A5638F41FBCD}" type="slidenum">
              <a:rPr lang="en-US" smtClean="0"/>
              <a:t>12</a:t>
            </a:fld>
            <a:endParaRPr lang="en-US"/>
          </a:p>
        </p:txBody>
      </p:sp>
      <p:sp>
        <p:nvSpPr>
          <p:cNvPr id="7" name="Text Placeholder 6">
            <a:extLst>
              <a:ext uri="{FF2B5EF4-FFF2-40B4-BE49-F238E27FC236}">
                <a16:creationId xmlns:a16="http://schemas.microsoft.com/office/drawing/2014/main" id="{B4EFCA26-6F15-29FE-F0A0-4018732FF472}"/>
              </a:ext>
            </a:extLst>
          </p:cNvPr>
          <p:cNvSpPr>
            <a:spLocks noGrp="1"/>
          </p:cNvSpPr>
          <p:nvPr>
            <p:ph type="body" idx="13"/>
          </p:nvPr>
        </p:nvSpPr>
        <p:spPr>
          <a:xfrm>
            <a:off x="4415027" y="1067937"/>
            <a:ext cx="5325427" cy="365760"/>
          </a:xfrm>
        </p:spPr>
        <p:txBody>
          <a:bodyPr anchor="t"/>
          <a:lstStyle/>
          <a:p>
            <a:r>
              <a:rPr lang="en-US" dirty="0"/>
              <a:t>Narration (voice overs)</a:t>
            </a:r>
          </a:p>
        </p:txBody>
      </p:sp>
      <p:sp>
        <p:nvSpPr>
          <p:cNvPr id="8" name="Content Placeholder 7">
            <a:extLst>
              <a:ext uri="{FF2B5EF4-FFF2-40B4-BE49-F238E27FC236}">
                <a16:creationId xmlns:a16="http://schemas.microsoft.com/office/drawing/2014/main" id="{F37E8505-CB6D-FBDE-B861-9BB3F247FACA}"/>
              </a:ext>
            </a:extLst>
          </p:cNvPr>
          <p:cNvSpPr>
            <a:spLocks noGrp="1"/>
          </p:cNvSpPr>
          <p:nvPr>
            <p:ph sz="half" idx="14"/>
          </p:nvPr>
        </p:nvSpPr>
        <p:spPr>
          <a:xfrm>
            <a:off x="4415027" y="1643063"/>
            <a:ext cx="3412997" cy="3800474"/>
          </a:xfrm>
        </p:spPr>
        <p:txBody>
          <a:bodyPr>
            <a:normAutofit/>
          </a:bodyPr>
          <a:lstStyle/>
          <a:p>
            <a:pPr marL="0" indent="0">
              <a:spcBef>
                <a:spcPts val="600"/>
              </a:spcBef>
              <a:buFont typeface="Arial" panose="020B0604020202020204" pitchFamily="34" charset="0"/>
              <a:buNone/>
            </a:pPr>
            <a:r>
              <a:rPr lang="en-US" sz="1100" dirty="0">
                <a:solidFill>
                  <a:srgbClr val="000000"/>
                </a:solidFill>
                <a:ea typeface="Calibri" panose="020F0502020204030204" pitchFamily="34" charset="0"/>
                <a:cs typeface="Source Sans Pro" panose="020B0503030403020204" pitchFamily="34" charset="0"/>
              </a:rPr>
              <a:t>When producing narrated videos, a preference in voice-over talent characteristics, such as gender, age range, accents and nationality (to reflect our global organization), should be identified. It may be preferential to create a shortlist of options to choose from during the selection phase.</a:t>
            </a:r>
          </a:p>
          <a:p>
            <a:pPr marL="0" indent="0">
              <a:spcBef>
                <a:spcPts val="600"/>
              </a:spcBef>
              <a:buFont typeface="Arial" panose="020B0604020202020204" pitchFamily="34" charset="0"/>
              <a:buNone/>
            </a:pPr>
            <a:r>
              <a:rPr lang="en-US" sz="1100" dirty="0">
                <a:solidFill>
                  <a:srgbClr val="000000"/>
                </a:solidFill>
                <a:ea typeface="Calibri" panose="020F0502020204030204" pitchFamily="34" charset="0"/>
                <a:cs typeface="Source Sans Pro" panose="020B0503030403020204" pitchFamily="34" charset="0"/>
              </a:rPr>
              <a:t>Narration should always be delivered in a professional and concise tone. Further to that, the experience principles of approachable, compassionate, optimistic and visionary describe our video narration delivery.</a:t>
            </a:r>
          </a:p>
        </p:txBody>
      </p:sp>
      <p:sp>
        <p:nvSpPr>
          <p:cNvPr id="9" name="Text Placeholder 2">
            <a:extLst>
              <a:ext uri="{FF2B5EF4-FFF2-40B4-BE49-F238E27FC236}">
                <a16:creationId xmlns:a16="http://schemas.microsoft.com/office/drawing/2014/main" id="{9E61E30E-2CEF-46D4-9997-E62853AA576D}"/>
              </a:ext>
            </a:extLst>
          </p:cNvPr>
          <p:cNvSpPr txBox="1">
            <a:spLocks/>
          </p:cNvSpPr>
          <p:nvPr/>
        </p:nvSpPr>
        <p:spPr>
          <a:xfrm>
            <a:off x="522288" y="1063825"/>
            <a:ext cx="3376613" cy="393022"/>
          </a:xfrm>
          <a:prstGeom prst="rect">
            <a:avLst/>
          </a:prstGeom>
        </p:spPr>
        <p:txBody>
          <a:bodyPr vert="horz" lIns="0" tIns="0" rIns="0" bIns="0" rtlCol="0" anchor="t">
            <a:norm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r>
              <a:rPr lang="en-US" dirty="0"/>
              <a:t>Music</a:t>
            </a:r>
          </a:p>
        </p:txBody>
      </p:sp>
      <p:sp>
        <p:nvSpPr>
          <p:cNvPr id="3" name="Title 1">
            <a:extLst>
              <a:ext uri="{FF2B5EF4-FFF2-40B4-BE49-F238E27FC236}">
                <a16:creationId xmlns:a16="http://schemas.microsoft.com/office/drawing/2014/main" id="{ADED09E7-A167-DE19-CA67-56F617686D1D}"/>
              </a:ext>
            </a:extLst>
          </p:cNvPr>
          <p:cNvSpPr>
            <a:spLocks noGrp="1"/>
          </p:cNvSpPr>
          <p:nvPr>
            <p:ph type="title"/>
          </p:nvPr>
        </p:nvSpPr>
        <p:spPr>
          <a:xfrm>
            <a:off x="522288" y="365125"/>
            <a:ext cx="5330826" cy="733425"/>
          </a:xfrm>
        </p:spPr>
        <p:txBody>
          <a:bodyPr/>
          <a:lstStyle/>
          <a:p>
            <a:r>
              <a:rPr lang="en-US" dirty="0"/>
              <a:t>Music / narration</a:t>
            </a:r>
          </a:p>
        </p:txBody>
      </p:sp>
      <p:pic>
        <p:nvPicPr>
          <p:cNvPr id="5" name="Picture Placeholder 7">
            <a:extLst>
              <a:ext uri="{FF2B5EF4-FFF2-40B4-BE49-F238E27FC236}">
                <a16:creationId xmlns:a16="http://schemas.microsoft.com/office/drawing/2014/main" id="{00195C5B-1247-EFDD-DFB7-7ABE886C9E9E}"/>
              </a:ext>
            </a:extLst>
          </p:cNvPr>
          <p:cNvPicPr>
            <a:picLocks noChangeAspect="1"/>
          </p:cNvPicPr>
          <p:nvPr/>
        </p:nvPicPr>
        <p:blipFill>
          <a:blip r:embed="rId5"/>
          <a:srcRect l="43272" r="5162"/>
          <a:stretch/>
        </p:blipFill>
        <p:spPr>
          <a:xfrm>
            <a:off x="8307767" y="1643063"/>
            <a:ext cx="3361946" cy="3983827"/>
          </a:xfrm>
          <a:prstGeom prst="roundRect">
            <a:avLst>
              <a:gd name="adj" fmla="val 4103"/>
            </a:avLst>
          </a:prstGeom>
        </p:spPr>
      </p:pic>
      <p:sp>
        <p:nvSpPr>
          <p:cNvPr id="2" name="Footer Placeholder 1">
            <a:extLst>
              <a:ext uri="{FF2B5EF4-FFF2-40B4-BE49-F238E27FC236}">
                <a16:creationId xmlns:a16="http://schemas.microsoft.com/office/drawing/2014/main" id="{3192D217-4D4F-7635-EBF5-12F814FC679D}"/>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686617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D82BB-6CFA-7C3E-CBE6-81D65CF841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794DB8-C8D2-B3EE-956A-7915253C55B3}"/>
              </a:ext>
            </a:extLst>
          </p:cNvPr>
          <p:cNvSpPr>
            <a:spLocks noGrp="1"/>
          </p:cNvSpPr>
          <p:nvPr>
            <p:ph type="title"/>
          </p:nvPr>
        </p:nvSpPr>
        <p:spPr/>
        <p:txBody>
          <a:bodyPr/>
          <a:lstStyle/>
          <a:p>
            <a:r>
              <a:rPr lang="en-US" dirty="0">
                <a:solidFill>
                  <a:srgbClr val="6022A6"/>
                </a:solidFill>
              </a:rPr>
              <a:t>Motion graphics</a:t>
            </a:r>
            <a:br>
              <a:rPr lang="en-US" dirty="0">
                <a:solidFill>
                  <a:srgbClr val="6022A6"/>
                </a:solidFill>
              </a:rPr>
            </a:br>
            <a:r>
              <a:rPr lang="en-US" sz="2400" dirty="0">
                <a:solidFill>
                  <a:srgbClr val="6022A6"/>
                </a:solidFill>
                <a:latin typeface="Source Sans Pro" panose="020B0503030403020204" pitchFamily="34" charset="0"/>
              </a:rPr>
              <a:t>Intro / outro</a:t>
            </a:r>
          </a:p>
        </p:txBody>
      </p:sp>
      <p:pic>
        <p:nvPicPr>
          <p:cNvPr id="13" name="Logo Animation INTRO Final.mp4">
            <a:hlinkClick r:id="" action="ppaction://media"/>
            <a:extLst>
              <a:ext uri="{FF2B5EF4-FFF2-40B4-BE49-F238E27FC236}">
                <a16:creationId xmlns:a16="http://schemas.microsoft.com/office/drawing/2014/main" id="{774A6BFB-F130-CEAF-489A-E64B761D604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32161" y="1859791"/>
            <a:ext cx="5325427" cy="2995553"/>
          </a:xfrm>
          <a:prstGeom prst="rect">
            <a:avLst/>
          </a:prstGeom>
          <a:ln w="9525">
            <a:solidFill>
              <a:schemeClr val="tx1"/>
            </a:solidFill>
          </a:ln>
        </p:spPr>
      </p:pic>
      <p:pic>
        <p:nvPicPr>
          <p:cNvPr id="14" name="Logo Animation OUTRO Final.mp4">
            <a:hlinkClick r:id="" action="ppaction://media"/>
            <a:extLst>
              <a:ext uri="{FF2B5EF4-FFF2-40B4-BE49-F238E27FC236}">
                <a16:creationId xmlns:a16="http://schemas.microsoft.com/office/drawing/2014/main" id="{F580D5E7-BCD3-EC02-7865-8DC52A342CFC}"/>
              </a:ext>
            </a:extLst>
          </p:cNvPr>
          <p:cNvPicPr>
            <a:picLocks/>
          </p:cNvPicPr>
          <p:nvPr>
            <a:videoFile r:link="rId4"/>
            <p:extLst>
              <p:ext uri="{DAA4B4D4-6D71-4841-9C94-3DE7FCFB9230}">
                <p14:media xmlns:p14="http://schemas.microsoft.com/office/powerpoint/2010/main" r:embed="rId3"/>
              </p:ext>
            </p:extLst>
          </p:nvPr>
        </p:nvPicPr>
        <p:blipFill>
          <a:blip r:embed="rId8"/>
          <a:stretch>
            <a:fillRect/>
          </a:stretch>
        </p:blipFill>
        <p:spPr>
          <a:xfrm>
            <a:off x="6343650" y="1859790"/>
            <a:ext cx="5321808" cy="2999232"/>
          </a:xfrm>
          <a:prstGeom prst="rect">
            <a:avLst/>
          </a:prstGeom>
          <a:ln w="9525">
            <a:solidFill>
              <a:schemeClr val="tx1"/>
            </a:solidFill>
          </a:ln>
        </p:spPr>
      </p:pic>
      <p:sp>
        <p:nvSpPr>
          <p:cNvPr id="4" name="Content Placeholder 3">
            <a:extLst>
              <a:ext uri="{FF2B5EF4-FFF2-40B4-BE49-F238E27FC236}">
                <a16:creationId xmlns:a16="http://schemas.microsoft.com/office/drawing/2014/main" id="{6F83B090-24E1-FC74-5AB3-A18AAB75A07A}"/>
              </a:ext>
            </a:extLst>
          </p:cNvPr>
          <p:cNvSpPr>
            <a:spLocks noGrp="1"/>
          </p:cNvSpPr>
          <p:nvPr>
            <p:ph sz="half" idx="2"/>
          </p:nvPr>
        </p:nvSpPr>
        <p:spPr>
          <a:xfrm>
            <a:off x="532161" y="4931947"/>
            <a:ext cx="5330826" cy="859323"/>
          </a:xfrm>
        </p:spPr>
        <p:txBody>
          <a:bodyPr>
            <a:normAutofit/>
          </a:bodyPr>
          <a:lstStyle/>
          <a:p>
            <a:pPr>
              <a:spcBef>
                <a:spcPts val="600"/>
              </a:spcBef>
            </a:pPr>
            <a:r>
              <a:rPr lang="en-US" sz="1100" b="1" u="none" strike="noStrike" dirty="0">
                <a:effectLst/>
                <a:latin typeface="Source Sans Pro" panose="020B0503030403020204" pitchFamily="34" charset="0"/>
              </a:rPr>
              <a:t>Intro</a:t>
            </a:r>
            <a:r>
              <a:rPr lang="en-US" sz="1100" dirty="0">
                <a:latin typeface="Source Sans Pro" panose="020B0503030403020204" pitchFamily="34" charset="0"/>
              </a:rPr>
              <a:t> - o</a:t>
            </a:r>
            <a:r>
              <a:rPr lang="en-US" sz="1100" dirty="0">
                <a:effectLst/>
                <a:latin typeface="Source Sans Pro" panose="020B0503030403020204" pitchFamily="34" charset="0"/>
                <a:ea typeface="Calibri" panose="020F0502020204030204" pitchFamily="34" charset="0"/>
                <a:cs typeface="Source Sans Pro" panose="020B0503030403020204" pitchFamily="34" charset="0"/>
              </a:rPr>
              <a:t>ur </a:t>
            </a: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intro consists of our logo in white over a Compassion Purple background. This lasts four seconds and is the only approved version which should be used. Please note that the Monogram is never in isolation for any length of time.</a:t>
            </a:r>
            <a:endParaRPr lang="en-US" sz="1100" dirty="0">
              <a:latin typeface="Source Sans Pro" panose="020B0503030403020204" pitchFamily="34" charset="0"/>
              <a:ea typeface="Source Sans Pro" panose="020B0503030403020204" pitchFamily="34" charset="0"/>
            </a:endParaRPr>
          </a:p>
        </p:txBody>
      </p:sp>
      <p:sp>
        <p:nvSpPr>
          <p:cNvPr id="6" name="Slide Number Placeholder 5">
            <a:extLst>
              <a:ext uri="{FF2B5EF4-FFF2-40B4-BE49-F238E27FC236}">
                <a16:creationId xmlns:a16="http://schemas.microsoft.com/office/drawing/2014/main" id="{C8A09352-397E-FE0E-AEB5-3F712A9B2C88}"/>
              </a:ext>
            </a:extLst>
          </p:cNvPr>
          <p:cNvSpPr>
            <a:spLocks noGrp="1"/>
          </p:cNvSpPr>
          <p:nvPr>
            <p:ph type="sldNum" sz="quarter" idx="12"/>
          </p:nvPr>
        </p:nvSpPr>
        <p:spPr/>
        <p:txBody>
          <a:bodyPr/>
          <a:lstStyle/>
          <a:p>
            <a:fld id="{339C9110-F427-4586-9638-A5638F41FBCD}" type="slidenum">
              <a:rPr lang="en-US" smtClean="0"/>
              <a:t>13</a:t>
            </a:fld>
            <a:endParaRPr lang="en-US"/>
          </a:p>
        </p:txBody>
      </p:sp>
      <p:sp>
        <p:nvSpPr>
          <p:cNvPr id="8" name="Content Placeholder 7">
            <a:extLst>
              <a:ext uri="{FF2B5EF4-FFF2-40B4-BE49-F238E27FC236}">
                <a16:creationId xmlns:a16="http://schemas.microsoft.com/office/drawing/2014/main" id="{2D0F00FF-7F9A-3534-8B8C-283894F986D3}"/>
              </a:ext>
            </a:extLst>
          </p:cNvPr>
          <p:cNvSpPr>
            <a:spLocks noGrp="1"/>
          </p:cNvSpPr>
          <p:nvPr>
            <p:ph sz="half" idx="14"/>
          </p:nvPr>
        </p:nvSpPr>
        <p:spPr>
          <a:xfrm>
            <a:off x="6344285" y="4925234"/>
            <a:ext cx="5325427" cy="859323"/>
          </a:xfrm>
        </p:spPr>
        <p:txBody>
          <a:bodyPr>
            <a:normAutofit/>
          </a:bodyPr>
          <a:lstStyle/>
          <a:p>
            <a:pPr>
              <a:spcBef>
                <a:spcPts val="600"/>
              </a:spcBef>
            </a:pPr>
            <a:r>
              <a:rPr lang="en-US" sz="1100" b="1" dirty="0">
                <a:latin typeface="Source Sans Pro" panose="020B0503030403020204" pitchFamily="34" charset="0"/>
              </a:rPr>
              <a:t>Outro</a:t>
            </a:r>
            <a:r>
              <a:rPr lang="en-US" sz="1100" dirty="0">
                <a:latin typeface="Source Sans Pro" panose="020B0503030403020204" pitchFamily="34" charset="0"/>
              </a:rPr>
              <a:t> - end videos with the full-frame outro shot of our logo in white over a Compassion Purple background. The outro lasts four seconds and is the only approved version </a:t>
            </a:r>
            <a:br>
              <a:rPr lang="en-US" sz="1100" dirty="0">
                <a:latin typeface="Source Sans Pro" panose="020B0503030403020204" pitchFamily="34" charset="0"/>
              </a:rPr>
            </a:br>
            <a:r>
              <a:rPr lang="en-US" sz="1100" dirty="0">
                <a:latin typeface="Source Sans Pro" panose="020B0503030403020204" pitchFamily="34" charset="0"/>
              </a:rPr>
              <a:t>which should be used. Please note that the Monogram is never in isolation for any </a:t>
            </a:r>
            <a:br>
              <a:rPr lang="en-US" sz="1100" dirty="0">
                <a:latin typeface="Source Sans Pro" panose="020B0503030403020204" pitchFamily="34" charset="0"/>
              </a:rPr>
            </a:br>
            <a:r>
              <a:rPr lang="en-US" sz="1100" dirty="0">
                <a:latin typeface="Source Sans Pro" panose="020B0503030403020204" pitchFamily="34" charset="0"/>
              </a:rPr>
              <a:t>length of time.</a:t>
            </a:r>
          </a:p>
        </p:txBody>
      </p:sp>
      <p:sp>
        <p:nvSpPr>
          <p:cNvPr id="10" name="Content Placeholder 3">
            <a:extLst>
              <a:ext uri="{FF2B5EF4-FFF2-40B4-BE49-F238E27FC236}">
                <a16:creationId xmlns:a16="http://schemas.microsoft.com/office/drawing/2014/main" id="{FB447959-E60A-72AD-8135-3287B23D4752}"/>
              </a:ext>
            </a:extLst>
          </p:cNvPr>
          <p:cNvSpPr txBox="1">
            <a:spLocks/>
          </p:cNvSpPr>
          <p:nvPr/>
        </p:nvSpPr>
        <p:spPr>
          <a:xfrm>
            <a:off x="522288" y="1071308"/>
            <a:ext cx="5335300" cy="485378"/>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1100" dirty="0">
                <a:solidFill>
                  <a:srgbClr val="000000"/>
                </a:solidFill>
              </a:rPr>
              <a:t>The purpose of an intro and an outro is to bookend content, identify the content as being from GE HealthCare and add a degree of consistency for our audience. </a:t>
            </a:r>
          </a:p>
        </p:txBody>
      </p:sp>
      <p:sp>
        <p:nvSpPr>
          <p:cNvPr id="9" name="TextBox 8">
            <a:extLst>
              <a:ext uri="{FF2B5EF4-FFF2-40B4-BE49-F238E27FC236}">
                <a16:creationId xmlns:a16="http://schemas.microsoft.com/office/drawing/2014/main" id="{CA94C41F-3A7C-DBDD-14C8-E10DC4203178}"/>
              </a:ext>
            </a:extLst>
          </p:cNvPr>
          <p:cNvSpPr txBox="1"/>
          <p:nvPr/>
        </p:nvSpPr>
        <p:spPr>
          <a:xfrm>
            <a:off x="442833" y="1543613"/>
            <a:ext cx="6096000" cy="261610"/>
          </a:xfrm>
          <a:prstGeom prst="rect">
            <a:avLst/>
          </a:prstGeom>
          <a:noFill/>
        </p:spPr>
        <p:txBody>
          <a:bodyPr wrap="square">
            <a:spAutoFit/>
          </a:bodyPr>
          <a:lstStyle/>
          <a:p>
            <a:pPr>
              <a:spcBef>
                <a:spcPts val="600"/>
              </a:spcBef>
            </a:pPr>
            <a:r>
              <a:rPr lang="en-US" sz="1100" b="1" dirty="0">
                <a:latin typeface="Source Sans Pro" panose="020B0503030403020204" pitchFamily="34" charset="0"/>
                <a:ea typeface="Source Sans Pro" panose="020B0503030403020204" pitchFamily="34" charset="0"/>
              </a:rPr>
              <a:t>Hover over box or frame to reveal the play button.</a:t>
            </a:r>
          </a:p>
        </p:txBody>
      </p:sp>
      <p:sp>
        <p:nvSpPr>
          <p:cNvPr id="3" name="TextBox 2">
            <a:extLst>
              <a:ext uri="{FF2B5EF4-FFF2-40B4-BE49-F238E27FC236}">
                <a16:creationId xmlns:a16="http://schemas.microsoft.com/office/drawing/2014/main" id="{3DF7B34A-AC19-F663-B0F4-E9B433D42C0E}"/>
              </a:ext>
            </a:extLst>
          </p:cNvPr>
          <p:cNvSpPr txBox="1"/>
          <p:nvPr/>
        </p:nvSpPr>
        <p:spPr>
          <a:xfrm>
            <a:off x="532161" y="5861160"/>
            <a:ext cx="7051610" cy="169277"/>
          </a:xfrm>
          <a:prstGeom prst="rect">
            <a:avLst/>
          </a:prstGeom>
          <a:noFill/>
        </p:spPr>
        <p:txBody>
          <a:bodyPr wrap="none" lIns="0" tIns="0" rIns="0" bIns="0" rtlCol="0">
            <a:spAutoFit/>
          </a:bodyPr>
          <a:lstStyle/>
          <a:p>
            <a:r>
              <a:rPr lang="en-US" sz="1100" dirty="0">
                <a:latin typeface="Source Sans Pro" panose="020B0503030403020204" pitchFamily="34" charset="0"/>
                <a:ea typeface="Calibri" panose="020F0502020204030204" pitchFamily="34" charset="0"/>
                <a:cs typeface="Source Sans Pro" panose="020B0503030403020204" pitchFamily="34" charset="0"/>
              </a:rPr>
              <a:t>For more information on the Motion Graphics Guidelines, visit </a:t>
            </a:r>
            <a:r>
              <a:rPr lang="en-US" sz="1100" u="sng" dirty="0">
                <a:solidFill>
                  <a:srgbClr val="6022A6"/>
                </a:solidFill>
                <a:latin typeface="Source Sans Pro" panose="020B0503030403020204" pitchFamily="34" charset="0"/>
                <a:hlinkClick r:id="rId9">
                  <a:extLst>
                    <a:ext uri="{A12FA001-AC4F-418D-AE19-62706E023703}">
                      <ahyp:hlinkClr xmlns:ahyp="http://schemas.microsoft.com/office/drawing/2018/hyperlinkcolor" val="tx"/>
                    </a:ext>
                  </a:extLst>
                </a:hlinkClick>
              </a:rPr>
              <a:t>The Beat </a:t>
            </a:r>
            <a:r>
              <a:rPr lang="en-US" sz="1100" dirty="0">
                <a:solidFill>
                  <a:schemeClr val="tx1"/>
                </a:solidFill>
                <a:latin typeface="Source Sans Pro" panose="020B0503030403020204" pitchFamily="34" charset="0"/>
              </a:rPr>
              <a:t>or the externally accessible </a:t>
            </a:r>
            <a:r>
              <a:rPr lang="en-US" sz="1100" u="sng" dirty="0">
                <a:solidFill>
                  <a:srgbClr val="6022A6"/>
                </a:solidFill>
                <a:latin typeface="Source Sans Pro" panose="020B0503030403020204" pitchFamily="34" charset="0"/>
                <a:hlinkClick r:id="rId10">
                  <a:extLst>
                    <a:ext uri="{A12FA001-AC4F-418D-AE19-62706E023703}">
                      <ahyp:hlinkClr xmlns:ahyp="http://schemas.microsoft.com/office/drawing/2018/hyperlinkcolor" val="tx"/>
                    </a:ext>
                  </a:extLst>
                </a:hlinkClick>
              </a:rPr>
              <a:t>Agency Brand Portal</a:t>
            </a:r>
            <a:endParaRPr lang="en-US" sz="1100" dirty="0">
              <a:latin typeface="Source Sans Pro" panose="020B0503030403020204" pitchFamily="34" charset="0"/>
            </a:endParaRPr>
          </a:p>
        </p:txBody>
      </p:sp>
      <p:sp>
        <p:nvSpPr>
          <p:cNvPr id="5" name="Footer Placeholder 1">
            <a:extLst>
              <a:ext uri="{FF2B5EF4-FFF2-40B4-BE49-F238E27FC236}">
                <a16:creationId xmlns:a16="http://schemas.microsoft.com/office/drawing/2014/main" id="{507125B1-0D1C-E307-1528-D2C5F257CF77}"/>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53227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0"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4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3"/>
                                        </p:tgtEl>
                                      </p:cBhvr>
                                    </p:cmd>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4"/>
                                        </p:tgtEl>
                                      </p:cBhvr>
                                    </p:cmd>
                                  </p:childTnLst>
                                </p:cTn>
                              </p:par>
                            </p:childTnLst>
                          </p:cTn>
                        </p:par>
                      </p:childTnLst>
                    </p:cTn>
                  </p:par>
                </p:childTnLst>
              </p:cTn>
              <p:nextCondLst>
                <p:cond evt="onClick" delay="0">
                  <p:tgtEl>
                    <p:spTgt spid="14"/>
                  </p:tgtEl>
                </p:cond>
              </p:nextCondLst>
            </p:seq>
            <p:video>
              <p:cMediaNode vol="80000">
                <p:cTn id="21" fill="hold" display="0">
                  <p:stCondLst>
                    <p:cond delay="indefinite"/>
                  </p:stCondLst>
                </p:cTn>
                <p:tgtEl>
                  <p:spTgt spid="13"/>
                </p:tgtEl>
              </p:cMediaNode>
            </p:video>
            <p:video>
              <p:cMediaNode vol="80000">
                <p:cTn id="22" fill="hold" display="0">
                  <p:stCondLst>
                    <p:cond delay="indefinite"/>
                  </p:stCondLst>
                </p:cTn>
                <p:tgtEl>
                  <p:spTgt spid="1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732B0-9C7D-77D8-1F76-F3367311BB3D}"/>
              </a:ext>
            </a:extLst>
          </p:cNvPr>
          <p:cNvSpPr>
            <a:spLocks noGrp="1"/>
          </p:cNvSpPr>
          <p:nvPr>
            <p:ph type="title"/>
          </p:nvPr>
        </p:nvSpPr>
        <p:spPr/>
        <p:txBody>
          <a:bodyPr/>
          <a:lstStyle/>
          <a:p>
            <a:r>
              <a:rPr lang="en-US" dirty="0">
                <a:solidFill>
                  <a:srgbClr val="6022A6"/>
                </a:solidFill>
              </a:rPr>
              <a:t>Motion graphics</a:t>
            </a:r>
            <a:br>
              <a:rPr lang="en-US" dirty="0">
                <a:solidFill>
                  <a:srgbClr val="6022A6"/>
                </a:solidFill>
              </a:rPr>
            </a:br>
            <a:r>
              <a:rPr lang="en-US" sz="2400" dirty="0">
                <a:solidFill>
                  <a:srgbClr val="6022A6"/>
                </a:solidFill>
                <a:latin typeface="Source Sans Pro" panose="020B0503030403020204" pitchFamily="34" charset="0"/>
              </a:rPr>
              <a:t>Transitions</a:t>
            </a:r>
          </a:p>
        </p:txBody>
      </p:sp>
      <p:sp>
        <p:nvSpPr>
          <p:cNvPr id="4" name="Content Placeholder 3">
            <a:extLst>
              <a:ext uri="{FF2B5EF4-FFF2-40B4-BE49-F238E27FC236}">
                <a16:creationId xmlns:a16="http://schemas.microsoft.com/office/drawing/2014/main" id="{AAFE91E4-B238-154C-2497-8EBF242FD127}"/>
              </a:ext>
            </a:extLst>
          </p:cNvPr>
          <p:cNvSpPr>
            <a:spLocks noGrp="1"/>
          </p:cNvSpPr>
          <p:nvPr>
            <p:ph sz="half" idx="2"/>
          </p:nvPr>
        </p:nvSpPr>
        <p:spPr>
          <a:xfrm>
            <a:off x="522287" y="1643063"/>
            <a:ext cx="3186177" cy="4344987"/>
          </a:xfrm>
        </p:spPr>
        <p:txBody>
          <a:bodyPr>
            <a:normAutofit/>
          </a:bodyPr>
          <a:lstStyle/>
          <a:p>
            <a:pPr>
              <a:spcBef>
                <a:spcPts val="600"/>
              </a:spcBef>
              <a:spcAft>
                <a:spcPts val="600"/>
              </a:spcAft>
            </a:pPr>
            <a:r>
              <a:rPr lang="en-US" sz="1100" dirty="0">
                <a:ea typeface="Calibri" panose="020F0502020204030204" pitchFamily="34" charset="0"/>
                <a:cs typeface="Source Sans Pro" panose="020B0503030403020204" pitchFamily="34" charset="0"/>
              </a:rPr>
              <a:t>A transition is a mechanism to move from one frame to another. Our transitions are simple and clean and do not distract the viewer from the content. </a:t>
            </a:r>
          </a:p>
          <a:p>
            <a:pPr>
              <a:spcBef>
                <a:spcPts val="600"/>
              </a:spcBef>
              <a:spcAft>
                <a:spcPts val="600"/>
              </a:spcAft>
            </a:pPr>
            <a:r>
              <a:rPr lang="en-US" sz="1100" dirty="0">
                <a:ea typeface="Calibri" panose="020F0502020204030204" pitchFamily="34" charset="0"/>
                <a:cs typeface="Source Sans Pro" panose="020B0503030403020204" pitchFamily="34" charset="0"/>
              </a:rPr>
              <a:t>Visit </a:t>
            </a:r>
            <a:r>
              <a:rPr lang="en-US" sz="1100" u="sng" dirty="0">
                <a:solidFill>
                  <a:srgbClr val="6022A6"/>
                </a:solidFill>
                <a:latin typeface="Source Sans Pro" panose="020B0503030403020204" pitchFamily="34" charset="0"/>
                <a:hlinkClick r:id="rId11">
                  <a:extLst>
                    <a:ext uri="{A12FA001-AC4F-418D-AE19-62706E023703}">
                      <ahyp:hlinkClr xmlns:ahyp="http://schemas.microsoft.com/office/drawing/2018/hyperlinkcolor" val="tx"/>
                    </a:ext>
                  </a:extLst>
                </a:hlinkClick>
              </a:rPr>
              <a:t>The Beat </a:t>
            </a:r>
            <a:r>
              <a:rPr lang="en-US" sz="1100" dirty="0">
                <a:solidFill>
                  <a:schemeClr val="tx1"/>
                </a:solidFill>
                <a:latin typeface="Source Sans Pro" panose="020B0503030403020204" pitchFamily="34" charset="0"/>
              </a:rPr>
              <a:t>or the externally accessible </a:t>
            </a:r>
            <a:r>
              <a:rPr lang="en-US" sz="1100" u="sng" dirty="0">
                <a:solidFill>
                  <a:srgbClr val="6022A6"/>
                </a:solidFill>
                <a:latin typeface="Source Sans Pro" panose="020B0503030403020204" pitchFamily="34" charset="0"/>
                <a:hlinkClick r:id="rId12">
                  <a:extLst>
                    <a:ext uri="{A12FA001-AC4F-418D-AE19-62706E023703}">
                      <ahyp:hlinkClr xmlns:ahyp="http://schemas.microsoft.com/office/drawing/2018/hyperlinkcolor" val="tx"/>
                    </a:ext>
                  </a:extLst>
                </a:hlinkClick>
              </a:rPr>
              <a:t>Agency Brand Portal</a:t>
            </a:r>
            <a:r>
              <a:rPr lang="en-US" sz="1100" dirty="0">
                <a:solidFill>
                  <a:srgbClr val="6022A6"/>
                </a:solidFill>
                <a:ea typeface="Calibri" panose="020F0502020204030204" pitchFamily="34" charset="0"/>
                <a:cs typeface="Source Sans Pro" panose="020B0503030403020204" pitchFamily="34" charset="0"/>
              </a:rPr>
              <a:t> </a:t>
            </a:r>
            <a:r>
              <a:rPr lang="en-US" sz="1100" dirty="0">
                <a:ea typeface="Calibri" panose="020F0502020204030204" pitchFamily="34" charset="0"/>
                <a:cs typeface="Source Sans Pro" panose="020B0503030403020204" pitchFamily="34" charset="0"/>
              </a:rPr>
              <a:t>for more information on transition styles in the Motion Graphics Guidelines.</a:t>
            </a:r>
            <a:endParaRPr lang="en-US" sz="1100" dirty="0">
              <a:solidFill>
                <a:schemeClr val="tx1"/>
              </a:solidFill>
              <a:latin typeface="Source Sans Pro" panose="020B0503030403020204" pitchFamily="34" charset="0"/>
            </a:endParaRPr>
          </a:p>
          <a:p>
            <a:pPr>
              <a:spcBef>
                <a:spcPts val="600"/>
              </a:spcBef>
            </a:pPr>
            <a:endParaRPr lang="en-US" sz="1100" dirty="0">
              <a:solidFill>
                <a:schemeClr val="tx1"/>
              </a:solidFill>
              <a:latin typeface="Source Sans Pro" panose="020B0503030403020204" pitchFamily="34" charset="0"/>
            </a:endParaRPr>
          </a:p>
          <a:p>
            <a:pPr>
              <a:spcBef>
                <a:spcPts val="600"/>
              </a:spcBef>
            </a:pPr>
            <a:r>
              <a:rPr lang="en-US" sz="1100" dirty="0">
                <a:latin typeface="Source Sans Pro" panose="020B0503030403020204" pitchFamily="34" charset="0"/>
              </a:rPr>
              <a:t>Video editors should transition between shots using: </a:t>
            </a:r>
          </a:p>
          <a:p>
            <a:pPr marL="342900" indent="-342900">
              <a:spcBef>
                <a:spcPts val="600"/>
              </a:spcBef>
              <a:buAutoNum type="arabicPeriod"/>
            </a:pPr>
            <a:r>
              <a:rPr lang="en-US" sz="1100" dirty="0">
                <a:latin typeface="Source Sans Pro" panose="020B0503030403020204" pitchFamily="34" charset="0"/>
                <a:ea typeface="Calibri" panose="020F0502020204030204" pitchFamily="34" charset="0"/>
                <a:cs typeface="Source Sans Pro" panose="020B0503030403020204" pitchFamily="34" charset="0"/>
              </a:rPr>
              <a:t>Straight cuts </a:t>
            </a:r>
          </a:p>
          <a:p>
            <a:pPr marL="342900" indent="-342900">
              <a:spcBef>
                <a:spcPts val="600"/>
              </a:spcBef>
              <a:buAutoNum type="arabicPeriod"/>
            </a:pPr>
            <a:r>
              <a:rPr lang="en-US" sz="1100" dirty="0">
                <a:latin typeface="Source Sans Pro" panose="020B0503030403020204" pitchFamily="34" charset="0"/>
                <a:ea typeface="Calibri" panose="020F0502020204030204" pitchFamily="34" charset="0"/>
                <a:cs typeface="Source Sans Pro" panose="020B0503030403020204" pitchFamily="34" charset="0"/>
              </a:rPr>
              <a:t>Simple dissolves </a:t>
            </a: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(indicating passage of time, change of location, a connection between related shots or a smooth move to a new scene)</a:t>
            </a:r>
            <a:endParaRPr lang="en-US" sz="1100" dirty="0">
              <a:latin typeface="Source Sans Pro" panose="020B0503030403020204" pitchFamily="34" charset="0"/>
              <a:ea typeface="Calibri" panose="020F0502020204030204" pitchFamily="34" charset="0"/>
              <a:cs typeface="Source Sans Pro" panose="020B0503030403020204" pitchFamily="34" charset="0"/>
            </a:endParaRPr>
          </a:p>
          <a:p>
            <a:pPr marL="342900" indent="-342900">
              <a:spcBef>
                <a:spcPts val="600"/>
              </a:spcBef>
              <a:buAutoNum type="arabicPeriod"/>
            </a:pPr>
            <a:r>
              <a:rPr lang="en-US" sz="1100" dirty="0">
                <a:latin typeface="Source Sans Pro" panose="020B0503030403020204" pitchFamily="34" charset="0"/>
                <a:ea typeface="Calibri" panose="020F0502020204030204" pitchFamily="34" charset="0"/>
                <a:cs typeface="Source Sans Pro" panose="020B0503030403020204" pitchFamily="34" charset="0"/>
              </a:rPr>
              <a:t>Wipe effect using Compassion Purple</a:t>
            </a:r>
          </a:p>
          <a:p>
            <a:pPr marL="342900" indent="-342900">
              <a:spcBef>
                <a:spcPts val="600"/>
              </a:spcBef>
              <a:buAutoNum type="arabicPeriod"/>
            </a:pPr>
            <a:r>
              <a:rPr lang="en-US" sz="1100" dirty="0">
                <a:latin typeface="Source Sans Pro" panose="020B0503030403020204" pitchFamily="34" charset="0"/>
                <a:ea typeface="Calibri" panose="020F0502020204030204" pitchFamily="34" charset="0"/>
                <a:cs typeface="Source Sans Pro" panose="020B0503030403020204" pitchFamily="34" charset="0"/>
              </a:rPr>
              <a:t>Graphic device transition </a:t>
            </a:r>
          </a:p>
        </p:txBody>
      </p:sp>
      <p:sp>
        <p:nvSpPr>
          <p:cNvPr id="6" name="Slide Number Placeholder 5">
            <a:extLst>
              <a:ext uri="{FF2B5EF4-FFF2-40B4-BE49-F238E27FC236}">
                <a16:creationId xmlns:a16="http://schemas.microsoft.com/office/drawing/2014/main" id="{11A9BBCD-B888-B833-28A5-71DF3FBEC183}"/>
              </a:ext>
            </a:extLst>
          </p:cNvPr>
          <p:cNvSpPr>
            <a:spLocks noGrp="1"/>
          </p:cNvSpPr>
          <p:nvPr>
            <p:ph type="sldNum" sz="quarter" idx="12"/>
          </p:nvPr>
        </p:nvSpPr>
        <p:spPr/>
        <p:txBody>
          <a:bodyPr/>
          <a:lstStyle/>
          <a:p>
            <a:fld id="{339C9110-F427-4586-9638-A5638F41FBCD}" type="slidenum">
              <a:rPr lang="en-US" smtClean="0"/>
              <a:t>14</a:t>
            </a:fld>
            <a:endParaRPr lang="en-US"/>
          </a:p>
        </p:txBody>
      </p:sp>
      <p:sp>
        <p:nvSpPr>
          <p:cNvPr id="24" name="Content Placeholder 3">
            <a:extLst>
              <a:ext uri="{FF2B5EF4-FFF2-40B4-BE49-F238E27FC236}">
                <a16:creationId xmlns:a16="http://schemas.microsoft.com/office/drawing/2014/main" id="{5E7C383C-2E21-6AF5-553A-56C16869E676}"/>
              </a:ext>
            </a:extLst>
          </p:cNvPr>
          <p:cNvSpPr txBox="1">
            <a:spLocks/>
          </p:cNvSpPr>
          <p:nvPr/>
        </p:nvSpPr>
        <p:spPr>
          <a:xfrm>
            <a:off x="4418987" y="3466632"/>
            <a:ext cx="3376613" cy="304435"/>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100" b="1"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1.</a:t>
            </a:r>
          </a:p>
        </p:txBody>
      </p:sp>
      <p:sp>
        <p:nvSpPr>
          <p:cNvPr id="25" name="Content Placeholder 3">
            <a:extLst>
              <a:ext uri="{FF2B5EF4-FFF2-40B4-BE49-F238E27FC236}">
                <a16:creationId xmlns:a16="http://schemas.microsoft.com/office/drawing/2014/main" id="{4B06974A-E636-813D-68DA-95FB06BD7DB7}"/>
              </a:ext>
            </a:extLst>
          </p:cNvPr>
          <p:cNvSpPr txBox="1">
            <a:spLocks/>
          </p:cNvSpPr>
          <p:nvPr/>
        </p:nvSpPr>
        <p:spPr>
          <a:xfrm>
            <a:off x="4418987" y="5720717"/>
            <a:ext cx="3376613" cy="282873"/>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100" b="1"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3.</a:t>
            </a:r>
          </a:p>
        </p:txBody>
      </p:sp>
      <p:sp>
        <p:nvSpPr>
          <p:cNvPr id="26" name="Content Placeholder 3">
            <a:extLst>
              <a:ext uri="{FF2B5EF4-FFF2-40B4-BE49-F238E27FC236}">
                <a16:creationId xmlns:a16="http://schemas.microsoft.com/office/drawing/2014/main" id="{61DD4794-2D96-17F5-EB78-1B8D835E804E}"/>
              </a:ext>
            </a:extLst>
          </p:cNvPr>
          <p:cNvSpPr txBox="1">
            <a:spLocks/>
          </p:cNvSpPr>
          <p:nvPr/>
        </p:nvSpPr>
        <p:spPr>
          <a:xfrm>
            <a:off x="8210797" y="3466632"/>
            <a:ext cx="3382961" cy="301497"/>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lnSpc>
                <a:spcPct val="110000"/>
              </a:lnSpc>
              <a:spcBef>
                <a:spcPts val="600"/>
              </a:spcBef>
            </a:pPr>
            <a:r>
              <a:rPr lang="en-US" sz="11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a:t>
            </a:r>
            <a:endParaRPr lang="en-US" sz="1100" b="1"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endParaRPr>
          </a:p>
        </p:txBody>
      </p:sp>
      <p:sp>
        <p:nvSpPr>
          <p:cNvPr id="27" name="Content Placeholder 3">
            <a:extLst>
              <a:ext uri="{FF2B5EF4-FFF2-40B4-BE49-F238E27FC236}">
                <a16:creationId xmlns:a16="http://schemas.microsoft.com/office/drawing/2014/main" id="{68E13AC6-6C5A-CC10-82BB-BE02E3A6502B}"/>
              </a:ext>
            </a:extLst>
          </p:cNvPr>
          <p:cNvSpPr txBox="1">
            <a:spLocks/>
          </p:cNvSpPr>
          <p:nvPr/>
        </p:nvSpPr>
        <p:spPr>
          <a:xfrm>
            <a:off x="8210797" y="5716386"/>
            <a:ext cx="3376613" cy="282873"/>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100" b="1"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4.</a:t>
            </a:r>
          </a:p>
        </p:txBody>
      </p:sp>
      <p:pic>
        <p:nvPicPr>
          <p:cNvPr id="12" name="Straight Cuts">
            <a:hlinkClick r:id="" action="ppaction://media"/>
            <a:extLst>
              <a:ext uri="{FF2B5EF4-FFF2-40B4-BE49-F238E27FC236}">
                <a16:creationId xmlns:a16="http://schemas.microsoft.com/office/drawing/2014/main" id="{F3B83F54-C4DC-EC3F-32A5-0B139552B671}"/>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4418987" y="1651368"/>
            <a:ext cx="3186176" cy="1792224"/>
          </a:xfrm>
          <a:prstGeom prst="rect">
            <a:avLst/>
          </a:prstGeom>
          <a:ln w="9525">
            <a:solidFill>
              <a:schemeClr val="tx1"/>
            </a:solidFill>
          </a:ln>
        </p:spPr>
      </p:pic>
      <p:pic>
        <p:nvPicPr>
          <p:cNvPr id="14" name="Dissolve Example">
            <a:hlinkClick r:id="" action="ppaction://media"/>
            <a:extLst>
              <a:ext uri="{FF2B5EF4-FFF2-40B4-BE49-F238E27FC236}">
                <a16:creationId xmlns:a16="http://schemas.microsoft.com/office/drawing/2014/main" id="{41833214-D5A4-0D08-F9C0-CC56ED8F6D6D}"/>
              </a:ext>
            </a:extLst>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8213678" y="1638220"/>
            <a:ext cx="3153664" cy="1773936"/>
          </a:xfrm>
          <a:prstGeom prst="rect">
            <a:avLst/>
          </a:prstGeom>
          <a:ln w="9525">
            <a:solidFill>
              <a:schemeClr val="tx1"/>
            </a:solidFill>
          </a:ln>
        </p:spPr>
      </p:pic>
      <p:pic>
        <p:nvPicPr>
          <p:cNvPr id="15" name="Motion Graphics Wipe Transition">
            <a:hlinkClick r:id="" action="ppaction://media"/>
            <a:extLst>
              <a:ext uri="{FF2B5EF4-FFF2-40B4-BE49-F238E27FC236}">
                <a16:creationId xmlns:a16="http://schemas.microsoft.com/office/drawing/2014/main" id="{F4919018-2D64-E6C1-01AD-257E84EA4DC9}"/>
              </a:ext>
            </a:extLst>
          </p:cNvPr>
          <p:cNvPicPr>
            <a:picLocks noChangeAspect="1"/>
          </p:cNvPicPr>
          <p:nvPr>
            <a:videoFile r:link="rId6"/>
            <p:extLst>
              <p:ext uri="{DAA4B4D4-6D71-4841-9C94-3DE7FCFB9230}">
                <p14:media xmlns:p14="http://schemas.microsoft.com/office/powerpoint/2010/main" r:embed="rId5"/>
              </p:ext>
            </p:extLst>
          </p:nvPr>
        </p:nvPicPr>
        <p:blipFill>
          <a:blip r:embed="rId15"/>
          <a:stretch>
            <a:fillRect/>
          </a:stretch>
        </p:blipFill>
        <p:spPr>
          <a:xfrm>
            <a:off x="4418987" y="3894426"/>
            <a:ext cx="3186176" cy="1792224"/>
          </a:xfrm>
          <a:prstGeom prst="rect">
            <a:avLst/>
          </a:prstGeom>
          <a:ln w="9525">
            <a:solidFill>
              <a:schemeClr val="tx1"/>
            </a:solidFill>
          </a:ln>
        </p:spPr>
      </p:pic>
      <p:pic>
        <p:nvPicPr>
          <p:cNvPr id="3" name="Graphic Device Transition 03 V2.mp4">
            <a:hlinkClick r:id="" action="ppaction://media"/>
            <a:extLst>
              <a:ext uri="{FF2B5EF4-FFF2-40B4-BE49-F238E27FC236}">
                <a16:creationId xmlns:a16="http://schemas.microsoft.com/office/drawing/2014/main" id="{3B4AE09A-DF4D-70E6-9BFC-1FBC543BBB1E}"/>
              </a:ext>
            </a:extLst>
          </p:cNvPr>
          <p:cNvPicPr>
            <a:picLocks noChangeAspect="1"/>
          </p:cNvPicPr>
          <p:nvPr>
            <a:videoFile r:link="rId8"/>
            <p:extLst>
              <p:ext uri="{DAA4B4D4-6D71-4841-9C94-3DE7FCFB9230}">
                <p14:media xmlns:p14="http://schemas.microsoft.com/office/powerpoint/2010/main" r:embed="rId7"/>
              </p:ext>
            </p:extLst>
          </p:nvPr>
        </p:nvPicPr>
        <p:blipFill>
          <a:blip r:embed="rId16"/>
          <a:stretch>
            <a:fillRect/>
          </a:stretch>
        </p:blipFill>
        <p:spPr>
          <a:xfrm>
            <a:off x="8225395" y="3894427"/>
            <a:ext cx="3186176" cy="1792224"/>
          </a:xfrm>
          <a:prstGeom prst="rect">
            <a:avLst/>
          </a:prstGeom>
          <a:ln w="9525">
            <a:solidFill>
              <a:schemeClr val="tx1"/>
            </a:solidFill>
          </a:ln>
        </p:spPr>
      </p:pic>
      <p:sp>
        <p:nvSpPr>
          <p:cNvPr id="7" name="TextBox 6">
            <a:extLst>
              <a:ext uri="{FF2B5EF4-FFF2-40B4-BE49-F238E27FC236}">
                <a16:creationId xmlns:a16="http://schemas.microsoft.com/office/drawing/2014/main" id="{96617D28-533F-758F-D4FF-7D673966BA1A}"/>
              </a:ext>
            </a:extLst>
          </p:cNvPr>
          <p:cNvSpPr txBox="1"/>
          <p:nvPr/>
        </p:nvSpPr>
        <p:spPr>
          <a:xfrm>
            <a:off x="4323771" y="1280254"/>
            <a:ext cx="3781646" cy="261610"/>
          </a:xfrm>
          <a:prstGeom prst="rect">
            <a:avLst/>
          </a:prstGeom>
          <a:noFill/>
        </p:spPr>
        <p:txBody>
          <a:bodyPr wrap="square">
            <a:spAutoFit/>
          </a:bodyPr>
          <a:lstStyle/>
          <a:p>
            <a:pPr>
              <a:spcBef>
                <a:spcPts val="600"/>
              </a:spcBef>
            </a:pPr>
            <a:r>
              <a:rPr lang="en-US" sz="1100" b="1" dirty="0">
                <a:latin typeface="Source Sans Pro" panose="020B0503030403020204" pitchFamily="34" charset="0"/>
                <a:ea typeface="Source Sans Pro" panose="020B0503030403020204" pitchFamily="34" charset="0"/>
              </a:rPr>
              <a:t>Hover over box or frame to reveal the play button.</a:t>
            </a:r>
          </a:p>
        </p:txBody>
      </p:sp>
      <p:sp>
        <p:nvSpPr>
          <p:cNvPr id="5" name="Footer Placeholder 1">
            <a:extLst>
              <a:ext uri="{FF2B5EF4-FFF2-40B4-BE49-F238E27FC236}">
                <a16:creationId xmlns:a16="http://schemas.microsoft.com/office/drawing/2014/main" id="{ABD34B76-E90C-4B2F-3C3A-80DAEAC2C482}"/>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50557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44"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3346" fill="hold"/>
                                        <p:tgtEl>
                                          <p:spTgt spid="14"/>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461" fill="hold"/>
                                        <p:tgtEl>
                                          <p:spTgt spid="15"/>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7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2"/>
                </p:tgtEl>
              </p:cMediaNode>
            </p:video>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2"/>
                                        </p:tgtEl>
                                      </p:cBhvr>
                                    </p:cmd>
                                  </p:childTnLst>
                                </p:cTn>
                              </p:par>
                            </p:childTnLst>
                          </p:cTn>
                        </p:par>
                      </p:childTnLst>
                    </p:cTn>
                  </p:par>
                </p:childTnLst>
              </p:cTn>
              <p:nextCondLst>
                <p:cond evt="onClick" delay="0">
                  <p:tgtEl>
                    <p:spTgt spid="12"/>
                  </p:tgtEl>
                </p:cond>
              </p:nextCondLst>
            </p:seq>
            <p:video>
              <p:cMediaNode vol="80000">
                <p:cTn id="25" fill="hold" display="0">
                  <p:stCondLst>
                    <p:cond delay="indefinite"/>
                  </p:stCondLst>
                </p:cTn>
                <p:tgtEl>
                  <p:spTgt spid="14"/>
                </p:tgtEl>
              </p:cMediaNode>
            </p:video>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14"/>
                                        </p:tgtEl>
                                      </p:cBhvr>
                                    </p:cmd>
                                  </p:childTnLst>
                                </p:cTn>
                              </p:par>
                            </p:childTnLst>
                          </p:cTn>
                        </p:par>
                      </p:childTnLst>
                    </p:cTn>
                  </p:par>
                </p:childTnLst>
              </p:cTn>
              <p:nextCondLst>
                <p:cond evt="onClick" delay="0">
                  <p:tgtEl>
                    <p:spTgt spid="14"/>
                  </p:tgtEl>
                </p:cond>
              </p:nextCondLst>
            </p:seq>
            <p:video>
              <p:cMediaNode vol="80000">
                <p:cTn id="31" fill="hold" display="0">
                  <p:stCondLst>
                    <p:cond delay="indefinite"/>
                  </p:stCondLst>
                </p:cTn>
                <p:tgtEl>
                  <p:spTgt spid="15"/>
                </p:tgtEl>
              </p:cMediaNode>
            </p:video>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15"/>
                                        </p:tgtEl>
                                      </p:cBhvr>
                                    </p:cmd>
                                  </p:childTnLst>
                                </p:cTn>
                              </p:par>
                            </p:childTnLst>
                          </p:cTn>
                        </p:par>
                      </p:childTnLst>
                    </p:cTn>
                  </p:par>
                </p:childTnLst>
              </p:cTn>
              <p:nextCondLst>
                <p:cond evt="onClick" delay="0">
                  <p:tgtEl>
                    <p:spTgt spid="15"/>
                  </p:tgtEl>
                </p:cond>
              </p:nextCondLst>
            </p:seq>
            <p:video>
              <p:cMediaNode vol="80000">
                <p:cTn id="37" fill="hold" display="0">
                  <p:stCondLst>
                    <p:cond delay="indefinite"/>
                  </p:stCondLst>
                </p:cTn>
                <p:tgtEl>
                  <p:spTgt spid="3"/>
                </p:tgtEl>
              </p:cMediaNode>
            </p:video>
            <p:seq concurrent="1" nextAc="seek">
              <p:cTn id="38" restart="whenNotActive" fill="hold" evtFilter="cancelBubble" nodeType="interactiveSeq">
                <p:stCondLst>
                  <p:cond evt="onClick" delay="0">
                    <p:tgtEl>
                      <p:spTgt spid="3"/>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2C02A-E064-51E9-7E91-D6217DD29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403565-23FB-5D3A-86A8-7E614A3AACED}"/>
              </a:ext>
            </a:extLst>
          </p:cNvPr>
          <p:cNvSpPr>
            <a:spLocks noGrp="1"/>
          </p:cNvSpPr>
          <p:nvPr>
            <p:ph type="title"/>
          </p:nvPr>
        </p:nvSpPr>
        <p:spPr/>
        <p:txBody>
          <a:bodyPr/>
          <a:lstStyle/>
          <a:p>
            <a:r>
              <a:rPr lang="en-US" dirty="0">
                <a:solidFill>
                  <a:srgbClr val="6022A6"/>
                </a:solidFill>
              </a:rPr>
              <a:t>Motion graphics</a:t>
            </a:r>
            <a:br>
              <a:rPr lang="en-US" dirty="0">
                <a:solidFill>
                  <a:srgbClr val="6022A6"/>
                </a:solidFill>
              </a:rPr>
            </a:br>
            <a:r>
              <a:rPr lang="en-US" sz="2400" dirty="0">
                <a:solidFill>
                  <a:srgbClr val="6022A6"/>
                </a:solidFill>
                <a:latin typeface="Source Sans Pro" panose="020B0503030403020204" pitchFamily="34" charset="0"/>
              </a:rPr>
              <a:t>Lower thirds and logo</a:t>
            </a:r>
          </a:p>
        </p:txBody>
      </p:sp>
      <p:sp>
        <p:nvSpPr>
          <p:cNvPr id="4" name="Content Placeholder 3">
            <a:extLst>
              <a:ext uri="{FF2B5EF4-FFF2-40B4-BE49-F238E27FC236}">
                <a16:creationId xmlns:a16="http://schemas.microsoft.com/office/drawing/2014/main" id="{A2052C61-E3B6-A73B-7300-08D3ADA8ABC8}"/>
              </a:ext>
            </a:extLst>
          </p:cNvPr>
          <p:cNvSpPr>
            <a:spLocks noGrp="1"/>
          </p:cNvSpPr>
          <p:nvPr>
            <p:ph sz="half" idx="2"/>
          </p:nvPr>
        </p:nvSpPr>
        <p:spPr>
          <a:xfrm>
            <a:off x="522287" y="1643062"/>
            <a:ext cx="3427353" cy="4344987"/>
          </a:xfrm>
        </p:spPr>
        <p:txBody>
          <a:bodyPr>
            <a:noAutofit/>
          </a:bodyPr>
          <a:lstStyle/>
          <a:p>
            <a:pPr marL="0" indent="0">
              <a:spcBef>
                <a:spcPts val="600"/>
              </a:spcBef>
              <a:spcAft>
                <a:spcPts val="600"/>
              </a:spcAft>
              <a:buNone/>
            </a:pPr>
            <a:r>
              <a:rPr lang="en-US" sz="1100" dirty="0">
                <a:latin typeface="Source Sans Pro" panose="020B0503030403020204" pitchFamily="34" charset="0"/>
                <a:cs typeface="Arial"/>
              </a:rPr>
              <a:t>Lower thirds are graphical text elements placed at the bottom of the title-safe border in a frame with or </a:t>
            </a:r>
            <a:br>
              <a:rPr lang="en-US" sz="1100" dirty="0">
                <a:latin typeface="Source Sans Pro" panose="020B0503030403020204" pitchFamily="34" charset="0"/>
                <a:cs typeface="Arial"/>
              </a:rPr>
            </a:br>
            <a:r>
              <a:rPr lang="en-US" sz="1100" dirty="0">
                <a:latin typeface="Source Sans Pro" panose="020B0503030403020204" pitchFamily="34" charset="0"/>
                <a:cs typeface="Arial"/>
              </a:rPr>
              <a:t>without motion to provide identification, labeling </a:t>
            </a:r>
            <a:br>
              <a:rPr lang="en-US" sz="1100" dirty="0">
                <a:latin typeface="Source Sans Pro" panose="020B0503030403020204" pitchFamily="34" charset="0"/>
                <a:cs typeface="Arial"/>
              </a:rPr>
            </a:br>
            <a:r>
              <a:rPr lang="en-US" sz="1100" dirty="0">
                <a:latin typeface="Source Sans Pro" panose="020B0503030403020204" pitchFamily="34" charset="0"/>
                <a:cs typeface="Arial"/>
              </a:rPr>
              <a:t>or other information. </a:t>
            </a:r>
            <a:endParaRPr lang="en-US" sz="1100" dirty="0">
              <a:solidFill>
                <a:srgbClr val="000000"/>
              </a:solidFill>
              <a:latin typeface="Source Sans Pro" panose="020B0503030403020204" pitchFamily="34" charset="0"/>
            </a:endParaRPr>
          </a:p>
          <a:p>
            <a:pPr>
              <a:spcBef>
                <a:spcPts val="600"/>
              </a:spcBef>
              <a:spcAft>
                <a:spcPts val="600"/>
              </a:spcAft>
            </a:pPr>
            <a:r>
              <a:rPr lang="en-US" sz="1100" dirty="0">
                <a:solidFill>
                  <a:srgbClr val="000000"/>
                </a:solidFill>
                <a:latin typeface="Source Sans Pro" panose="020B0503030403020204" pitchFamily="34" charset="0"/>
              </a:rPr>
              <a:t>If the duration of the shot allows motion of the lower third, apply the concise motion principle, which is </a:t>
            </a:r>
            <a:br>
              <a:rPr lang="en-US" sz="1100" dirty="0">
                <a:solidFill>
                  <a:srgbClr val="000000"/>
                </a:solidFill>
                <a:latin typeface="Source Sans Pro" panose="020B0503030403020204" pitchFamily="34" charset="0"/>
              </a:rPr>
            </a:br>
            <a:r>
              <a:rPr lang="en-US" sz="1100" dirty="0">
                <a:solidFill>
                  <a:srgbClr val="000000"/>
                </a:solidFill>
                <a:latin typeface="Source Sans Pro" panose="020B0503030403020204" pitchFamily="34" charset="0"/>
              </a:rPr>
              <a:t>a deliberate and direct movement. </a:t>
            </a:r>
          </a:p>
          <a:p>
            <a:pPr>
              <a:spcBef>
                <a:spcPts val="600"/>
              </a:spcBef>
              <a:spcAft>
                <a:spcPts val="600"/>
              </a:spcAft>
            </a:pPr>
            <a:r>
              <a:rPr lang="en-US" sz="1100" dirty="0">
                <a:solidFill>
                  <a:srgbClr val="000000"/>
                </a:solidFill>
                <a:latin typeface="Source Sans Pro" panose="020B0503030403020204" pitchFamily="34" charset="0"/>
              </a:rPr>
              <a:t>Identify the initial appearance of on-camera speakers </a:t>
            </a:r>
            <a:br>
              <a:rPr lang="en-US" sz="1100" dirty="0">
                <a:solidFill>
                  <a:srgbClr val="000000"/>
                </a:solidFill>
                <a:latin typeface="Source Sans Pro" panose="020B0503030403020204" pitchFamily="34" charset="0"/>
              </a:rPr>
            </a:br>
            <a:r>
              <a:rPr lang="en-US" sz="1100" dirty="0">
                <a:solidFill>
                  <a:srgbClr val="000000"/>
                </a:solidFill>
                <a:latin typeface="Source Sans Pro" panose="020B0503030403020204" pitchFamily="34" charset="0"/>
              </a:rPr>
              <a:t>with their name, title and organization. Name, title and organization lengths will dictate font size. Default to 32-point type for name and 18-point type for title and organization. Vary from this as needed.</a:t>
            </a:r>
            <a:endParaRPr lang="en-US" sz="1100" dirty="0">
              <a:solidFill>
                <a:srgbClr val="000000"/>
              </a:solidFill>
              <a:highlight>
                <a:srgbClr val="FFFF00"/>
              </a:highlight>
              <a:latin typeface="Source Sans Pro" panose="020B0503030403020204" pitchFamily="34" charset="0"/>
            </a:endParaRPr>
          </a:p>
          <a:p>
            <a:pPr>
              <a:spcBef>
                <a:spcPts val="600"/>
              </a:spcBef>
              <a:spcAft>
                <a:spcPts val="600"/>
              </a:spcAft>
            </a:pPr>
            <a:r>
              <a:rPr lang="en-US" sz="1100" dirty="0">
                <a:solidFill>
                  <a:srgbClr val="000000"/>
                </a:solidFill>
                <a:latin typeface="Source Sans Pro" panose="020B0503030403020204" pitchFamily="34" charset="0"/>
              </a:rPr>
              <a:t>Editors should use the lower-thirds placement appropriate for the association of the on-camera speaker with GE HealthCare and the presence or absence of subtitles: </a:t>
            </a:r>
          </a:p>
          <a:p>
            <a:pPr marL="228600" indent="-228600">
              <a:spcBef>
                <a:spcPts val="600"/>
              </a:spcBef>
              <a:spcAft>
                <a:spcPts val="600"/>
              </a:spcAft>
              <a:buAutoNum type="arabicPeriod"/>
            </a:pPr>
            <a:r>
              <a:rPr lang="en-US" sz="1100" dirty="0">
                <a:solidFill>
                  <a:srgbClr val="000000"/>
                </a:solidFill>
                <a:latin typeface="Source Sans Pro" panose="020B0503030403020204" pitchFamily="34" charset="0"/>
              </a:rPr>
              <a:t>With GE HealthCare logo</a:t>
            </a:r>
          </a:p>
          <a:p>
            <a:pPr marL="228600" indent="-228600">
              <a:spcBef>
                <a:spcPts val="600"/>
              </a:spcBef>
              <a:spcAft>
                <a:spcPts val="600"/>
              </a:spcAft>
              <a:buAutoNum type="arabicPeriod"/>
            </a:pPr>
            <a:r>
              <a:rPr lang="en-US" sz="1100" dirty="0">
                <a:solidFill>
                  <a:srgbClr val="000000"/>
                </a:solidFill>
                <a:latin typeface="Source Sans Pro" panose="020B0503030403020204" pitchFamily="34" charset="0"/>
              </a:rPr>
              <a:t>Without GE HealthCare logo</a:t>
            </a:r>
          </a:p>
          <a:p>
            <a:pPr marL="228600" indent="-228600">
              <a:spcBef>
                <a:spcPts val="600"/>
              </a:spcBef>
              <a:spcAft>
                <a:spcPts val="600"/>
              </a:spcAft>
              <a:buAutoNum type="arabicPeriod"/>
            </a:pPr>
            <a:r>
              <a:rPr lang="en-US" sz="1100" dirty="0">
                <a:solidFill>
                  <a:srgbClr val="000000"/>
                </a:solidFill>
                <a:latin typeface="Source Sans Pro" panose="020B0503030403020204" pitchFamily="34" charset="0"/>
              </a:rPr>
              <a:t>With subtitles </a:t>
            </a:r>
          </a:p>
        </p:txBody>
      </p:sp>
      <p:sp>
        <p:nvSpPr>
          <p:cNvPr id="6" name="Slide Number Placeholder 5">
            <a:extLst>
              <a:ext uri="{FF2B5EF4-FFF2-40B4-BE49-F238E27FC236}">
                <a16:creationId xmlns:a16="http://schemas.microsoft.com/office/drawing/2014/main" id="{ABF06508-B9D6-ED3A-03E7-75D4E73A766F}"/>
              </a:ext>
            </a:extLst>
          </p:cNvPr>
          <p:cNvSpPr>
            <a:spLocks noGrp="1"/>
          </p:cNvSpPr>
          <p:nvPr>
            <p:ph type="sldNum" sz="quarter" idx="12"/>
          </p:nvPr>
        </p:nvSpPr>
        <p:spPr/>
        <p:txBody>
          <a:bodyPr/>
          <a:lstStyle/>
          <a:p>
            <a:fld id="{339C9110-F427-4586-9638-A5638F41FBCD}" type="slidenum">
              <a:rPr lang="en-US" smtClean="0"/>
              <a:t>15</a:t>
            </a:fld>
            <a:endParaRPr lang="en-US"/>
          </a:p>
        </p:txBody>
      </p:sp>
      <p:sp>
        <p:nvSpPr>
          <p:cNvPr id="24" name="Content Placeholder 3">
            <a:extLst>
              <a:ext uri="{FF2B5EF4-FFF2-40B4-BE49-F238E27FC236}">
                <a16:creationId xmlns:a16="http://schemas.microsoft.com/office/drawing/2014/main" id="{F3517704-0882-C869-2027-FCC0242E6E34}"/>
              </a:ext>
            </a:extLst>
          </p:cNvPr>
          <p:cNvSpPr txBox="1">
            <a:spLocks/>
          </p:cNvSpPr>
          <p:nvPr/>
        </p:nvSpPr>
        <p:spPr>
          <a:xfrm>
            <a:off x="8302219" y="3555722"/>
            <a:ext cx="3376613" cy="256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r>
              <a:rPr lang="en-US" sz="1100" b="1" i="0" u="none" strike="noStrike" dirty="0">
                <a:solidFill>
                  <a:srgbClr val="000000"/>
                </a:solidFill>
                <a:effectLst/>
                <a:latin typeface="Source Sans Pro" panose="020B0503030403020204" pitchFamily="34" charset="0"/>
              </a:rPr>
              <a:t>2. </a:t>
            </a:r>
          </a:p>
        </p:txBody>
      </p:sp>
      <p:sp>
        <p:nvSpPr>
          <p:cNvPr id="25" name="Content Placeholder 3">
            <a:extLst>
              <a:ext uri="{FF2B5EF4-FFF2-40B4-BE49-F238E27FC236}">
                <a16:creationId xmlns:a16="http://schemas.microsoft.com/office/drawing/2014/main" id="{EF1F8758-4347-34E2-1013-5634CB695331}"/>
              </a:ext>
            </a:extLst>
          </p:cNvPr>
          <p:cNvSpPr txBox="1">
            <a:spLocks/>
          </p:cNvSpPr>
          <p:nvPr/>
        </p:nvSpPr>
        <p:spPr>
          <a:xfrm>
            <a:off x="4437623" y="3555722"/>
            <a:ext cx="3376613" cy="256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r>
              <a:rPr lang="en-US" sz="1100" b="1" i="0" u="none" strike="noStrike" dirty="0">
                <a:solidFill>
                  <a:srgbClr val="000000"/>
                </a:solidFill>
                <a:effectLst/>
                <a:latin typeface="Source Sans Pro" panose="020B0503030403020204" pitchFamily="34" charset="0"/>
              </a:rPr>
              <a:t>1. </a:t>
            </a:r>
            <a:endParaRPr lang="en-US" sz="1100" b="1" dirty="0">
              <a:latin typeface="Source Sans Pro" panose="020B0503030403020204" pitchFamily="34" charset="0"/>
              <a:ea typeface="Source Sans Pro" panose="020B0503030403020204" pitchFamily="34" charset="0"/>
            </a:endParaRPr>
          </a:p>
        </p:txBody>
      </p:sp>
      <p:sp>
        <p:nvSpPr>
          <p:cNvPr id="26" name="Content Placeholder 3">
            <a:extLst>
              <a:ext uri="{FF2B5EF4-FFF2-40B4-BE49-F238E27FC236}">
                <a16:creationId xmlns:a16="http://schemas.microsoft.com/office/drawing/2014/main" id="{8832C439-BFAC-6F6B-A064-5FF5C1F75DD3}"/>
              </a:ext>
            </a:extLst>
          </p:cNvPr>
          <p:cNvSpPr txBox="1">
            <a:spLocks/>
          </p:cNvSpPr>
          <p:nvPr/>
        </p:nvSpPr>
        <p:spPr>
          <a:xfrm>
            <a:off x="4413252" y="5813371"/>
            <a:ext cx="3376613" cy="256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r>
              <a:rPr lang="en-US" sz="1100" b="1" dirty="0">
                <a:solidFill>
                  <a:srgbClr val="000000"/>
                </a:solidFill>
                <a:latin typeface="Source Sans Pro" panose="020B0503030403020204" pitchFamily="34" charset="0"/>
              </a:rPr>
              <a:t>3. </a:t>
            </a:r>
          </a:p>
        </p:txBody>
      </p:sp>
      <p:pic>
        <p:nvPicPr>
          <p:cNvPr id="9" name="GEHC_BrandGuidelines_Lower3rd_WithSubtitles.mp4">
            <a:hlinkClick r:id="" action="ppaction://media"/>
            <a:extLst>
              <a:ext uri="{FF2B5EF4-FFF2-40B4-BE49-F238E27FC236}">
                <a16:creationId xmlns:a16="http://schemas.microsoft.com/office/drawing/2014/main" id="{53235191-08BB-C9CD-C46E-8B37279A0782}"/>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408518" y="3917137"/>
            <a:ext cx="3174998" cy="1785936"/>
          </a:xfrm>
          <a:prstGeom prst="rect">
            <a:avLst/>
          </a:prstGeom>
        </p:spPr>
      </p:pic>
      <p:pic>
        <p:nvPicPr>
          <p:cNvPr id="10" name="GEHC_BrandGuidelines_Lower3rd_WithoutSubtitles.mp4">
            <a:hlinkClick r:id="" action="ppaction://media"/>
            <a:extLst>
              <a:ext uri="{FF2B5EF4-FFF2-40B4-BE49-F238E27FC236}">
                <a16:creationId xmlns:a16="http://schemas.microsoft.com/office/drawing/2014/main" id="{4D2D0F38-E698-C326-A89F-DF81EBA91735}"/>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8302219" y="1663277"/>
            <a:ext cx="3175320" cy="1786118"/>
          </a:xfrm>
          <a:prstGeom prst="rect">
            <a:avLst/>
          </a:prstGeom>
        </p:spPr>
      </p:pic>
      <p:pic>
        <p:nvPicPr>
          <p:cNvPr id="11" name="Lowerthird - 2 lines">
            <a:hlinkClick r:id="" action="ppaction://media"/>
            <a:extLst>
              <a:ext uri="{FF2B5EF4-FFF2-40B4-BE49-F238E27FC236}">
                <a16:creationId xmlns:a16="http://schemas.microsoft.com/office/drawing/2014/main" id="{C5FAC956-8186-291F-EB0E-5F1408E407F5}"/>
              </a:ext>
            </a:extLst>
          </p:cNvPr>
          <p:cNvPicPr>
            <a:picLocks noChangeAspect="1"/>
          </p:cNvPicPr>
          <p:nvPr>
            <a:videoFile r:link="rId6"/>
            <p:extLst>
              <p:ext uri="{DAA4B4D4-6D71-4841-9C94-3DE7FCFB9230}">
                <p14:media xmlns:p14="http://schemas.microsoft.com/office/powerpoint/2010/main" r:embed="rId5"/>
              </p:ext>
            </p:extLst>
          </p:nvPr>
        </p:nvPicPr>
        <p:blipFill>
          <a:blip r:embed="rId10"/>
          <a:stretch>
            <a:fillRect/>
          </a:stretch>
        </p:blipFill>
        <p:spPr>
          <a:xfrm>
            <a:off x="4413252" y="1664699"/>
            <a:ext cx="3170264" cy="1783274"/>
          </a:xfrm>
          <a:prstGeom prst="rect">
            <a:avLst/>
          </a:prstGeom>
        </p:spPr>
      </p:pic>
      <p:sp>
        <p:nvSpPr>
          <p:cNvPr id="7" name="TextBox 6">
            <a:extLst>
              <a:ext uri="{FF2B5EF4-FFF2-40B4-BE49-F238E27FC236}">
                <a16:creationId xmlns:a16="http://schemas.microsoft.com/office/drawing/2014/main" id="{A4E4CAF8-2B07-E594-8E5C-C87D47705094}"/>
              </a:ext>
            </a:extLst>
          </p:cNvPr>
          <p:cNvSpPr txBox="1"/>
          <p:nvPr/>
        </p:nvSpPr>
        <p:spPr>
          <a:xfrm>
            <a:off x="4323771" y="1280254"/>
            <a:ext cx="3781646" cy="261610"/>
          </a:xfrm>
          <a:prstGeom prst="rect">
            <a:avLst/>
          </a:prstGeom>
          <a:noFill/>
        </p:spPr>
        <p:txBody>
          <a:bodyPr wrap="square">
            <a:spAutoFit/>
          </a:bodyPr>
          <a:lstStyle/>
          <a:p>
            <a:pPr>
              <a:spcBef>
                <a:spcPts val="600"/>
              </a:spcBef>
            </a:pPr>
            <a:r>
              <a:rPr lang="en-US" sz="1100" b="1" dirty="0">
                <a:latin typeface="Source Sans Pro" panose="020B0503030403020204" pitchFamily="34" charset="0"/>
                <a:ea typeface="Source Sans Pro" panose="020B0503030403020204" pitchFamily="34" charset="0"/>
              </a:rPr>
              <a:t>Hover over box or frame to reveal the play button.</a:t>
            </a:r>
          </a:p>
        </p:txBody>
      </p:sp>
      <p:sp>
        <p:nvSpPr>
          <p:cNvPr id="5" name="Footer Placeholder 1">
            <a:extLst>
              <a:ext uri="{FF2B5EF4-FFF2-40B4-BE49-F238E27FC236}">
                <a16:creationId xmlns:a16="http://schemas.microsoft.com/office/drawing/2014/main" id="{69647E40-B372-6B40-1A34-D764779C42FB}"/>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91482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2"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588" fill="hold"/>
                                        <p:tgtEl>
                                          <p:spTgt spid="10"/>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80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9"/>
                </p:tgtEl>
              </p:cMediaNode>
            </p:video>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9"/>
                                        </p:tgtEl>
                                      </p:cBhvr>
                                    </p:cmd>
                                  </p:childTnLst>
                                </p:cTn>
                              </p:par>
                            </p:childTnLst>
                          </p:cTn>
                        </p:par>
                      </p:childTnLst>
                    </p:cTn>
                  </p:par>
                </p:childTnLst>
              </p:cTn>
              <p:nextCondLst>
                <p:cond evt="onClick" delay="0">
                  <p:tgtEl>
                    <p:spTgt spid="9"/>
                  </p:tgtEl>
                </p:cond>
              </p:nextCondLst>
            </p:seq>
            <p:video>
              <p:cMediaNode vol="80000">
                <p:cTn id="21" fill="hold" display="0">
                  <p:stCondLst>
                    <p:cond delay="indefinite"/>
                  </p:stCondLst>
                </p:cTn>
                <p:tgtEl>
                  <p:spTgt spid="10"/>
                </p:tgtEl>
              </p:cMediaNode>
            </p:video>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10"/>
                                        </p:tgtEl>
                                      </p:cBhvr>
                                    </p:cmd>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11"/>
                                        </p:tgtEl>
                                      </p:cBhvr>
                                    </p:cmd>
                                  </p:childTnLst>
                                </p:cTn>
                              </p:par>
                            </p:childTnLst>
                          </p:cTn>
                        </p:par>
                      </p:childTnLst>
                    </p:cTn>
                  </p:par>
                </p:childTnLst>
              </p:cTn>
              <p:nextCondLst>
                <p:cond evt="onClick" delay="0">
                  <p:tgtEl>
                    <p:spTgt spid="11"/>
                  </p:tgtEl>
                </p:cond>
              </p:nextCondLst>
            </p:seq>
            <p:video>
              <p:cMediaNode vol="80000">
                <p:cTn id="32" fill="hold" display="0">
                  <p:stCondLst>
                    <p:cond delay="indefinite"/>
                  </p:stCondLst>
                </p:cTn>
                <p:tgtEl>
                  <p:spTgt spid="11"/>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5DBD4-2BB8-4C0C-32D0-BFE6FDEC7A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5A37904-75FA-E89C-07B8-7995877E3B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24431" y="1640401"/>
            <a:ext cx="3376613" cy="1788599"/>
          </a:xfrm>
          <a:prstGeom prst="rect">
            <a:avLst/>
          </a:prstGeom>
        </p:spPr>
      </p:pic>
      <p:sp>
        <p:nvSpPr>
          <p:cNvPr id="25" name="Content Placeholder 3">
            <a:extLst>
              <a:ext uri="{FF2B5EF4-FFF2-40B4-BE49-F238E27FC236}">
                <a16:creationId xmlns:a16="http://schemas.microsoft.com/office/drawing/2014/main" id="{AB350411-DCB7-FC4C-8259-E897BC72D392}"/>
              </a:ext>
            </a:extLst>
          </p:cNvPr>
          <p:cNvSpPr txBox="1">
            <a:spLocks/>
          </p:cNvSpPr>
          <p:nvPr/>
        </p:nvSpPr>
        <p:spPr>
          <a:xfrm>
            <a:off x="4406899" y="5794219"/>
            <a:ext cx="3376613" cy="242084"/>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000" dirty="0">
                <a:solidFill>
                  <a:srgbClr val="000000"/>
                </a:solidFill>
                <a:latin typeface="Source Sans Pro" panose="020B0503030403020204" pitchFamily="34" charset="0"/>
                <a:ea typeface="Source Sans Pro" panose="020B0503030403020204" pitchFamily="34" charset="0"/>
              </a:rPr>
              <a:t>If bottom-centered subtitles block important visuals or lower thirds, center them at the top of the title-safe border. </a:t>
            </a:r>
          </a:p>
        </p:txBody>
      </p:sp>
      <p:sp>
        <p:nvSpPr>
          <p:cNvPr id="11" name="Content Placeholder 3">
            <a:extLst>
              <a:ext uri="{FF2B5EF4-FFF2-40B4-BE49-F238E27FC236}">
                <a16:creationId xmlns:a16="http://schemas.microsoft.com/office/drawing/2014/main" id="{8F5C301F-0604-E5E9-106D-E7D9CB32A328}"/>
              </a:ext>
            </a:extLst>
          </p:cNvPr>
          <p:cNvSpPr txBox="1">
            <a:spLocks/>
          </p:cNvSpPr>
          <p:nvPr/>
        </p:nvSpPr>
        <p:spPr>
          <a:xfrm>
            <a:off x="4406899" y="3544465"/>
            <a:ext cx="2921949" cy="301497"/>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lnSpc>
                <a:spcPct val="110000"/>
              </a:lnSpc>
              <a:spcBef>
                <a:spcPts val="600"/>
              </a:spcBef>
            </a:pPr>
            <a:r>
              <a:rPr lang="en-US" sz="1000" dirty="0">
                <a:solidFill>
                  <a:srgbClr val="000000"/>
                </a:solidFill>
                <a:latin typeface="Source Sans Pro" panose="020B0503030403020204" pitchFamily="34" charset="0"/>
                <a:ea typeface="Source Sans Pro" panose="020B0503030403020204" pitchFamily="34" charset="0"/>
              </a:rPr>
              <a:t>Subtitles should be centered at the bottom of the title-safe border. </a:t>
            </a:r>
          </a:p>
        </p:txBody>
      </p:sp>
      <p:sp>
        <p:nvSpPr>
          <p:cNvPr id="13" name="Content Placeholder 3">
            <a:extLst>
              <a:ext uri="{FF2B5EF4-FFF2-40B4-BE49-F238E27FC236}">
                <a16:creationId xmlns:a16="http://schemas.microsoft.com/office/drawing/2014/main" id="{E0231314-0E05-DD74-E33C-3282C77D5EDE}"/>
              </a:ext>
            </a:extLst>
          </p:cNvPr>
          <p:cNvSpPr txBox="1">
            <a:spLocks/>
          </p:cNvSpPr>
          <p:nvPr/>
        </p:nvSpPr>
        <p:spPr>
          <a:xfrm>
            <a:off x="8073859" y="3506833"/>
            <a:ext cx="3382961" cy="301497"/>
          </a:xfrm>
          <a:prstGeom prst="rect">
            <a:avLst/>
          </a:prstGeom>
        </p:spPr>
        <p:txBody>
          <a:bodyPr vert="horz" lIns="0" tIns="0" rIns="0" bIns="0" rtlCol="0">
            <a:normAutofit lnSpcReduction="10000"/>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000" dirty="0">
                <a:solidFill>
                  <a:srgbClr val="000000"/>
                </a:solidFill>
                <a:latin typeface="Source Sans Pro" panose="020B0503030403020204" pitchFamily="34" charset="0"/>
                <a:ea typeface="Source Sans Pro" panose="020B0503030403020204" pitchFamily="34" charset="0"/>
              </a:rPr>
              <a:t>Every aspect ratio has safe areas that ensure content is not cropped during presentation. </a:t>
            </a:r>
          </a:p>
        </p:txBody>
      </p:sp>
      <p:sp>
        <p:nvSpPr>
          <p:cNvPr id="2" name="Title 1">
            <a:extLst>
              <a:ext uri="{FF2B5EF4-FFF2-40B4-BE49-F238E27FC236}">
                <a16:creationId xmlns:a16="http://schemas.microsoft.com/office/drawing/2014/main" id="{AA4A3D74-A5C1-742F-F2C1-B251A15F3F79}"/>
              </a:ext>
            </a:extLst>
          </p:cNvPr>
          <p:cNvSpPr>
            <a:spLocks noGrp="1"/>
          </p:cNvSpPr>
          <p:nvPr>
            <p:ph type="title"/>
          </p:nvPr>
        </p:nvSpPr>
        <p:spPr/>
        <p:txBody>
          <a:bodyPr/>
          <a:lstStyle/>
          <a:p>
            <a:r>
              <a:rPr lang="en-US" dirty="0">
                <a:solidFill>
                  <a:srgbClr val="6022A6"/>
                </a:solidFill>
              </a:rPr>
              <a:t>Motion graphics</a:t>
            </a:r>
            <a:br>
              <a:rPr lang="en-US" dirty="0">
                <a:solidFill>
                  <a:srgbClr val="6022A6"/>
                </a:solidFill>
              </a:rPr>
            </a:br>
            <a:r>
              <a:rPr lang="en-US" sz="2400" dirty="0">
                <a:solidFill>
                  <a:srgbClr val="6022A6"/>
                </a:solidFill>
                <a:latin typeface="Source Sans Pro" panose="020B0503030403020204" pitchFamily="34" charset="0"/>
              </a:rPr>
              <a:t>Subtitles</a:t>
            </a:r>
          </a:p>
        </p:txBody>
      </p:sp>
      <p:sp>
        <p:nvSpPr>
          <p:cNvPr id="4" name="Content Placeholder 3">
            <a:extLst>
              <a:ext uri="{FF2B5EF4-FFF2-40B4-BE49-F238E27FC236}">
                <a16:creationId xmlns:a16="http://schemas.microsoft.com/office/drawing/2014/main" id="{A0CBC18E-1370-C07C-F708-9F8E90CFB29D}"/>
              </a:ext>
            </a:extLst>
          </p:cNvPr>
          <p:cNvSpPr>
            <a:spLocks noGrp="1"/>
          </p:cNvSpPr>
          <p:nvPr>
            <p:ph sz="half" idx="2"/>
          </p:nvPr>
        </p:nvSpPr>
        <p:spPr>
          <a:xfrm>
            <a:off x="522287" y="1635577"/>
            <a:ext cx="3470081" cy="4352473"/>
          </a:xfrm>
        </p:spPr>
        <p:txBody>
          <a:bodyPr>
            <a:normAutofit lnSpcReduction="10000"/>
          </a:bodyPr>
          <a:lstStyle/>
          <a:p>
            <a:pPr marL="0" marR="0" indent="0">
              <a:spcBef>
                <a:spcPts val="600"/>
              </a:spcBef>
              <a:spcAft>
                <a:spcPts val="600"/>
              </a:spcAft>
              <a:buNone/>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We are a global organization, and our audiences speak a multitude of languages. Because we want everyone to understand our message, we recommend that subtitles </a:t>
            </a:r>
            <a:b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are used for all videos.</a:t>
            </a:r>
          </a:p>
          <a:p>
            <a:pPr marL="0" marR="0" indent="0">
              <a:spcBef>
                <a:spcPts val="600"/>
              </a:spcBef>
              <a:spcAft>
                <a:spcPts val="600"/>
              </a:spcAft>
              <a:buNone/>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Use subtitles:</a:t>
            </a:r>
          </a:p>
          <a:p>
            <a:pPr marL="342900" marR="0" lvl="0" indent="-342900">
              <a:spcBef>
                <a:spcPts val="600"/>
              </a:spcBef>
              <a:spcAft>
                <a:spcPts val="600"/>
              </a:spcAft>
              <a:buFont typeface="Arial" panose="020B0604020202020204" pitchFamily="34" charset="0"/>
              <a:buChar char="•"/>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In the language of the audience (when audio is in English</a:t>
            </a: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 </a:t>
            </a: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and the video is intended to be viewed by speakers of other languages)</a:t>
            </a:r>
          </a:p>
          <a:p>
            <a:pPr marL="342900" lvl="0" indent="-342900">
              <a:spcBef>
                <a:spcPts val="600"/>
              </a:spcBef>
              <a:spcAft>
                <a:spcPts val="600"/>
              </a:spcAft>
              <a:buFont typeface="Arial" panose="020B0604020202020204" pitchFamily="34" charset="0"/>
              <a:buChar char="•"/>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In English (when audio is in a language other than English or when audio may not be </a:t>
            </a: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heard - e.g., loud </a:t>
            </a: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trade show environments, muted social media, etc.)</a:t>
            </a:r>
            <a:endParaRPr lang="en-US" sz="1100" dirty="0">
              <a:solidFill>
                <a:srgbClr val="000000"/>
              </a:solidFill>
            </a:endParaRPr>
          </a:p>
          <a:p>
            <a:pPr marL="0" marR="0" lvl="0" indent="0">
              <a:spcBef>
                <a:spcPts val="600"/>
              </a:spcBef>
              <a:spcAft>
                <a:spcPts val="600"/>
              </a:spcAft>
              <a:buNone/>
            </a:pPr>
            <a:r>
              <a:rPr lang="en-US" sz="1100" dirty="0">
                <a:solidFill>
                  <a:srgbClr val="000000"/>
                </a:solidFill>
              </a:rPr>
              <a:t>Subtitles simply fade-in and fade-out. Font sizes between 28 and 32 work best. Color blocks should be in black at 55% opacity behind white typography to ensure the subtitles remain legible. Text should be set in our corporate typeface of Source Sans Pro or </a:t>
            </a:r>
            <a:br>
              <a:rPr lang="en-US" sz="1100" dirty="0">
                <a:solidFill>
                  <a:srgbClr val="000000"/>
                </a:solidFill>
              </a:rPr>
            </a:br>
            <a:r>
              <a:rPr lang="en-US" sz="1100" dirty="0">
                <a:solidFill>
                  <a:srgbClr val="000000"/>
                </a:solidFill>
              </a:rPr>
              <a:t>Source Han Sans. </a:t>
            </a:r>
          </a:p>
          <a:p>
            <a:pPr marL="0" marR="0" lvl="0" indent="0">
              <a:spcBef>
                <a:spcPts val="600"/>
              </a:spcBef>
              <a:spcAft>
                <a:spcPts val="600"/>
              </a:spcAft>
              <a:buNone/>
            </a:pPr>
            <a:r>
              <a:rPr lang="en-US" sz="1100" dirty="0">
                <a:ea typeface="Calibri" panose="020F0502020204030204" pitchFamily="34" charset="0"/>
                <a:cs typeface="Source Sans Pro" panose="020B0503030403020204" pitchFamily="34" charset="0"/>
              </a:rPr>
              <a:t>Visit </a:t>
            </a:r>
            <a:r>
              <a:rPr lang="en-US" sz="1100" u="sng" dirty="0">
                <a:solidFill>
                  <a:srgbClr val="6022A6"/>
                </a:solidFill>
                <a:latin typeface="Source Sans Pro" panose="020B0503030403020204" pitchFamily="34" charset="0"/>
                <a:hlinkClick r:id="rId3">
                  <a:extLst>
                    <a:ext uri="{A12FA001-AC4F-418D-AE19-62706E023703}">
                      <ahyp:hlinkClr xmlns:ahyp="http://schemas.microsoft.com/office/drawing/2018/hyperlinkcolor" val="tx"/>
                    </a:ext>
                  </a:extLst>
                </a:hlinkClick>
              </a:rPr>
              <a:t>The Beat </a:t>
            </a:r>
            <a:r>
              <a:rPr lang="en-US" sz="1100" dirty="0">
                <a:solidFill>
                  <a:schemeClr val="tx1"/>
                </a:solidFill>
                <a:latin typeface="Source Sans Pro" panose="020B0503030403020204" pitchFamily="34" charset="0"/>
              </a:rPr>
              <a:t>or the externally accessible </a:t>
            </a:r>
            <a:r>
              <a:rPr lang="en-US" sz="1100" u="sng" dirty="0">
                <a:solidFill>
                  <a:srgbClr val="6022A6"/>
                </a:solidFill>
                <a:latin typeface="Source Sans Pro" panose="020B0503030403020204" pitchFamily="34" charset="0"/>
                <a:hlinkClick r:id="rId4">
                  <a:extLst>
                    <a:ext uri="{A12FA001-AC4F-418D-AE19-62706E023703}">
                      <ahyp:hlinkClr xmlns:ahyp="http://schemas.microsoft.com/office/drawing/2018/hyperlinkcolor" val="tx"/>
                    </a:ext>
                  </a:extLst>
                </a:hlinkClick>
              </a:rPr>
              <a:t>Agency Brand Portal</a:t>
            </a:r>
            <a:r>
              <a:rPr lang="en-US" sz="1100" dirty="0">
                <a:solidFill>
                  <a:srgbClr val="6022A6"/>
                </a:solidFill>
                <a:latin typeface="Source Sans Pro" panose="020B0503030403020204" pitchFamily="34" charset="0"/>
              </a:rPr>
              <a:t> </a:t>
            </a:r>
            <a:r>
              <a:rPr lang="en-US" sz="1100" dirty="0">
                <a:solidFill>
                  <a:schemeClr val="tx1"/>
                </a:solidFill>
                <a:latin typeface="Source Sans Pro" panose="020B0503030403020204" pitchFamily="34" charset="0"/>
              </a:rPr>
              <a:t>for more information about typography in the </a:t>
            </a:r>
            <a:br>
              <a:rPr lang="en-US" sz="1100" dirty="0">
                <a:solidFill>
                  <a:schemeClr val="tx1"/>
                </a:solidFill>
                <a:latin typeface="Source Sans Pro" panose="020B0503030403020204" pitchFamily="34" charset="0"/>
              </a:rPr>
            </a:br>
            <a:r>
              <a:rPr lang="en-US" sz="1100" dirty="0">
                <a:solidFill>
                  <a:schemeClr val="tx1"/>
                </a:solidFill>
                <a:latin typeface="Source Sans Pro" panose="020B0503030403020204" pitchFamily="34" charset="0"/>
              </a:rPr>
              <a:t>Brand Guidelines, where you can download the fonts Source Sans Pro and Source Han Sans, the extension for most Asian languages.</a:t>
            </a:r>
          </a:p>
          <a:p>
            <a:pPr marL="0" marR="0" lvl="0" indent="0">
              <a:spcBef>
                <a:spcPts val="600"/>
              </a:spcBef>
              <a:buNone/>
            </a:pPr>
            <a:endParaRPr lang="en-US" sz="1100" dirty="0">
              <a:solidFill>
                <a:srgbClr val="000000"/>
              </a:solidFill>
            </a:endParaRPr>
          </a:p>
        </p:txBody>
      </p:sp>
      <p:sp>
        <p:nvSpPr>
          <p:cNvPr id="6" name="Slide Number Placeholder 5">
            <a:extLst>
              <a:ext uri="{FF2B5EF4-FFF2-40B4-BE49-F238E27FC236}">
                <a16:creationId xmlns:a16="http://schemas.microsoft.com/office/drawing/2014/main" id="{C6334936-7122-D063-D1A9-63FD45697737}"/>
              </a:ext>
            </a:extLst>
          </p:cNvPr>
          <p:cNvSpPr>
            <a:spLocks noGrp="1"/>
          </p:cNvSpPr>
          <p:nvPr>
            <p:ph type="sldNum" sz="quarter" idx="12"/>
          </p:nvPr>
        </p:nvSpPr>
        <p:spPr/>
        <p:txBody>
          <a:bodyPr/>
          <a:lstStyle/>
          <a:p>
            <a:fld id="{339C9110-F427-4586-9638-A5638F41FBCD}" type="slidenum">
              <a:rPr lang="en-US" smtClean="0"/>
              <a:t>16</a:t>
            </a:fld>
            <a:endParaRPr lang="en-US"/>
          </a:p>
        </p:txBody>
      </p:sp>
      <p:pic>
        <p:nvPicPr>
          <p:cNvPr id="10" name="Picture 9" descr="A person in a white coat&#10;&#10;Description automatically generated">
            <a:extLst>
              <a:ext uri="{FF2B5EF4-FFF2-40B4-BE49-F238E27FC236}">
                <a16:creationId xmlns:a16="http://schemas.microsoft.com/office/drawing/2014/main" id="{BA39D183-7873-DB69-E967-5433AC83DA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18949" y="1640401"/>
            <a:ext cx="3190951" cy="1792224"/>
          </a:xfrm>
          <a:prstGeom prst="rect">
            <a:avLst/>
          </a:prstGeom>
        </p:spPr>
      </p:pic>
      <p:pic>
        <p:nvPicPr>
          <p:cNvPr id="14" name="Picture 13" descr="A person in a white coat&#10;&#10;Description automatically generated">
            <a:extLst>
              <a:ext uri="{FF2B5EF4-FFF2-40B4-BE49-F238E27FC236}">
                <a16:creationId xmlns:a16="http://schemas.microsoft.com/office/drawing/2014/main" id="{0833FF5C-44BE-66C9-0A83-ACB4BAD8F15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18949" y="3925447"/>
            <a:ext cx="3186176" cy="1792224"/>
          </a:xfrm>
          <a:prstGeom prst="rect">
            <a:avLst/>
          </a:prstGeom>
        </p:spPr>
      </p:pic>
      <p:sp>
        <p:nvSpPr>
          <p:cNvPr id="5" name="Footer Placeholder 1">
            <a:extLst>
              <a:ext uri="{FF2B5EF4-FFF2-40B4-BE49-F238E27FC236}">
                <a16:creationId xmlns:a16="http://schemas.microsoft.com/office/drawing/2014/main" id="{B53CBA2A-4767-996C-6C1A-C7B863599B98}"/>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977977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10BE-7938-DC9F-F38E-CEB0BB2EE287}"/>
              </a:ext>
            </a:extLst>
          </p:cNvPr>
          <p:cNvSpPr>
            <a:spLocks noGrp="1"/>
          </p:cNvSpPr>
          <p:nvPr>
            <p:ph type="title"/>
          </p:nvPr>
        </p:nvSpPr>
        <p:spPr/>
        <p:txBody>
          <a:bodyPr/>
          <a:lstStyle/>
          <a:p>
            <a:r>
              <a:rPr lang="en-US" dirty="0">
                <a:solidFill>
                  <a:srgbClr val="6022A6"/>
                </a:solidFill>
              </a:rPr>
              <a:t>Motion graphics</a:t>
            </a:r>
            <a:br>
              <a:rPr lang="en-US" dirty="0">
                <a:solidFill>
                  <a:srgbClr val="6022A6"/>
                </a:solidFill>
              </a:rPr>
            </a:br>
            <a:r>
              <a:rPr lang="en-US" sz="2400" dirty="0">
                <a:solidFill>
                  <a:srgbClr val="6123A8"/>
                </a:solidFill>
                <a:latin typeface="Source Sans Pro" panose="020B0503030403020204" pitchFamily="34" charset="0"/>
              </a:rPr>
              <a:t>Technical motion reference from our motion principles </a:t>
            </a:r>
            <a:endParaRPr lang="en-US" sz="2400" dirty="0">
              <a:solidFill>
                <a:srgbClr val="6022A6"/>
              </a:solidFill>
              <a:latin typeface="Source Sans Pro" panose="020B0503030403020204" pitchFamily="34" charset="0"/>
            </a:endParaRPr>
          </a:p>
        </p:txBody>
      </p:sp>
      <p:sp>
        <p:nvSpPr>
          <p:cNvPr id="3" name="Text Placeholder 2">
            <a:extLst>
              <a:ext uri="{FF2B5EF4-FFF2-40B4-BE49-F238E27FC236}">
                <a16:creationId xmlns:a16="http://schemas.microsoft.com/office/drawing/2014/main" id="{730DACCC-5879-2F5E-10D0-B39EC09D6859}"/>
              </a:ext>
            </a:extLst>
          </p:cNvPr>
          <p:cNvSpPr>
            <a:spLocks noGrp="1"/>
          </p:cNvSpPr>
          <p:nvPr>
            <p:ph type="body" idx="1"/>
          </p:nvPr>
        </p:nvSpPr>
        <p:spPr>
          <a:xfrm>
            <a:off x="772328" y="1643063"/>
            <a:ext cx="3035808" cy="365760"/>
          </a:xfrm>
        </p:spPr>
        <p:txBody>
          <a:bodyPr>
            <a:normAutofit/>
          </a:bodyPr>
          <a:lstStyle/>
          <a:p>
            <a:r>
              <a:rPr lang="en-US" sz="2000" dirty="0"/>
              <a:t>Calm</a:t>
            </a:r>
          </a:p>
        </p:txBody>
      </p:sp>
      <p:sp>
        <p:nvSpPr>
          <p:cNvPr id="4" name="Content Placeholder 3">
            <a:extLst>
              <a:ext uri="{FF2B5EF4-FFF2-40B4-BE49-F238E27FC236}">
                <a16:creationId xmlns:a16="http://schemas.microsoft.com/office/drawing/2014/main" id="{147CE6E8-F738-E7D2-4F8E-AF049892FE53}"/>
              </a:ext>
            </a:extLst>
          </p:cNvPr>
          <p:cNvSpPr>
            <a:spLocks noGrp="1"/>
          </p:cNvSpPr>
          <p:nvPr>
            <p:ph sz="half" idx="2"/>
          </p:nvPr>
        </p:nvSpPr>
        <p:spPr>
          <a:xfrm>
            <a:off x="4654464" y="2897675"/>
            <a:ext cx="3035808" cy="1981642"/>
          </a:xfrm>
        </p:spPr>
        <p:txBody>
          <a:bodyPr>
            <a:normAutofit/>
          </a:bodyPr>
          <a:lstStyle/>
          <a:p>
            <a:pPr marL="274320" indent="-274320">
              <a:spcBef>
                <a:spcPts val="600"/>
              </a:spcBef>
            </a:pPr>
            <a:r>
              <a:rPr lang="en-US" sz="1400" b="1" dirty="0">
                <a:latin typeface="Source Sans Pro SemiBold" panose="020B0503030403020204" pitchFamily="34" charset="0"/>
              </a:rPr>
              <a:t>Uses and applications</a:t>
            </a:r>
          </a:p>
          <a:p>
            <a:pPr marL="274320" indent="-274320">
              <a:spcBef>
                <a:spcPts val="600"/>
              </a:spcBef>
              <a:buFont typeface="Arial" panose="020B0604020202020204" pitchFamily="34" charset="0"/>
              <a:buChar char="•"/>
            </a:pPr>
            <a:r>
              <a:rPr lang="en-ZA" sz="1400" dirty="0">
                <a:solidFill>
                  <a:srgbClr val="1D1C1D"/>
                </a:solidFill>
                <a:effectLst/>
                <a:latin typeface="Source Sans Pro" panose="020B0503030403020204" pitchFamily="34" charset="0"/>
                <a:ea typeface="Source Sans Pro" panose="020B0503030403020204" pitchFamily="34" charset="0"/>
              </a:rPr>
              <a:t>Standard transitions</a:t>
            </a:r>
            <a:endParaRPr lang="en-ZA" sz="1400" dirty="0">
              <a:solidFill>
                <a:srgbClr val="1D1C1D"/>
              </a:solidFill>
              <a:latin typeface="Source Sans Pro" panose="020B0503030403020204" pitchFamily="34" charset="0"/>
              <a:ea typeface="Source Sans Pro" panose="020B0503030403020204" pitchFamily="34" charset="0"/>
            </a:endParaRPr>
          </a:p>
          <a:p>
            <a:pPr marL="274320" indent="-274320">
              <a:spcBef>
                <a:spcPts val="600"/>
              </a:spcBef>
              <a:buFont typeface="Arial" panose="020B0604020202020204" pitchFamily="34" charset="0"/>
              <a:buChar char="•"/>
            </a:pPr>
            <a:r>
              <a:rPr lang="en-ZA" sz="1400" dirty="0">
                <a:solidFill>
                  <a:srgbClr val="1D1C1D"/>
                </a:solidFill>
                <a:effectLst/>
                <a:latin typeface="Source Sans Pro" panose="020B0503030403020204" pitchFamily="34" charset="0"/>
                <a:ea typeface="Source Sans Pro" panose="020B0503030403020204" pitchFamily="34" charset="0"/>
              </a:rPr>
              <a:t>Graphic device transitions</a:t>
            </a:r>
            <a:endParaRPr lang="en-US" sz="1400" dirty="0">
              <a:latin typeface="Source Sans Pro" panose="020B0503030403020204" pitchFamily="34" charset="0"/>
              <a:ea typeface="Source Sans Pro" panose="020B0503030403020204" pitchFamily="34" charset="0"/>
            </a:endParaRPr>
          </a:p>
          <a:p>
            <a:pPr marL="274320" indent="-274320">
              <a:spcBef>
                <a:spcPts val="600"/>
              </a:spcBef>
              <a:buFont typeface="Arial" panose="020B0604020202020204" pitchFamily="34" charset="0"/>
              <a:buChar char="•"/>
            </a:pPr>
            <a:r>
              <a:rPr lang="en-ZA" sz="1400" dirty="0">
                <a:solidFill>
                  <a:srgbClr val="1D1C1D"/>
                </a:solidFill>
                <a:latin typeface="Source Sans Pro" panose="020B0503030403020204" pitchFamily="34" charset="0"/>
              </a:rPr>
              <a:t>Data graphics</a:t>
            </a:r>
            <a:endParaRPr lang="en-US" sz="1400" dirty="0">
              <a:solidFill>
                <a:srgbClr val="1D1C1D"/>
              </a:solidFill>
              <a:latin typeface="Source Sans Pro" panose="020B0503030403020204" pitchFamily="34" charset="0"/>
            </a:endParaRPr>
          </a:p>
        </p:txBody>
      </p:sp>
      <p:sp>
        <p:nvSpPr>
          <p:cNvPr id="6" name="Slide Number Placeholder 5">
            <a:extLst>
              <a:ext uri="{FF2B5EF4-FFF2-40B4-BE49-F238E27FC236}">
                <a16:creationId xmlns:a16="http://schemas.microsoft.com/office/drawing/2014/main" id="{70242CDB-0EF3-FBC1-703D-B59C788F7269}"/>
              </a:ext>
            </a:extLst>
          </p:cNvPr>
          <p:cNvSpPr>
            <a:spLocks noGrp="1"/>
          </p:cNvSpPr>
          <p:nvPr>
            <p:ph type="sldNum" sz="quarter" idx="12"/>
          </p:nvPr>
        </p:nvSpPr>
        <p:spPr/>
        <p:txBody>
          <a:bodyPr/>
          <a:lstStyle/>
          <a:p>
            <a:fld id="{339C9110-F427-4586-9638-A5638F41FBCD}" type="slidenum">
              <a:rPr lang="en-US" smtClean="0"/>
              <a:t>17</a:t>
            </a:fld>
            <a:endParaRPr lang="en-US"/>
          </a:p>
        </p:txBody>
      </p:sp>
      <p:sp>
        <p:nvSpPr>
          <p:cNvPr id="7" name="Text Placeholder 6">
            <a:extLst>
              <a:ext uri="{FF2B5EF4-FFF2-40B4-BE49-F238E27FC236}">
                <a16:creationId xmlns:a16="http://schemas.microsoft.com/office/drawing/2014/main" id="{90340623-5C57-5C5C-DA7D-62CBE664848D}"/>
              </a:ext>
            </a:extLst>
          </p:cNvPr>
          <p:cNvSpPr>
            <a:spLocks noGrp="1"/>
          </p:cNvSpPr>
          <p:nvPr>
            <p:ph type="body" idx="13"/>
          </p:nvPr>
        </p:nvSpPr>
        <p:spPr>
          <a:xfrm>
            <a:off x="4654464" y="1643063"/>
            <a:ext cx="3035808" cy="365760"/>
          </a:xfrm>
        </p:spPr>
        <p:txBody>
          <a:bodyPr>
            <a:normAutofit/>
          </a:bodyPr>
          <a:lstStyle/>
          <a:p>
            <a:r>
              <a:rPr lang="en-US" sz="2000" dirty="0"/>
              <a:t>Balance</a:t>
            </a:r>
          </a:p>
        </p:txBody>
      </p:sp>
      <p:sp>
        <p:nvSpPr>
          <p:cNvPr id="8" name="Content Placeholder 7">
            <a:extLst>
              <a:ext uri="{FF2B5EF4-FFF2-40B4-BE49-F238E27FC236}">
                <a16:creationId xmlns:a16="http://schemas.microsoft.com/office/drawing/2014/main" id="{8937D5D6-EF41-CF53-6F5B-F4F1F0F8F358}"/>
              </a:ext>
            </a:extLst>
          </p:cNvPr>
          <p:cNvSpPr>
            <a:spLocks noGrp="1"/>
          </p:cNvSpPr>
          <p:nvPr>
            <p:ph sz="half" idx="14"/>
          </p:nvPr>
        </p:nvSpPr>
        <p:spPr>
          <a:xfrm>
            <a:off x="4654464" y="2103438"/>
            <a:ext cx="1376037" cy="660593"/>
          </a:xfrm>
        </p:spPr>
        <p:txBody>
          <a:bodyPr>
            <a:normAutofit/>
          </a:bodyPr>
          <a:lstStyle/>
          <a:p>
            <a:pPr>
              <a:spcBef>
                <a:spcPts val="600"/>
              </a:spcBef>
            </a:pPr>
            <a:r>
              <a:rPr lang="en-ZA" sz="1400" dirty="0">
                <a:latin typeface="Source Sans Pro" panose="020B0503030403020204" pitchFamily="34" charset="0"/>
              </a:rPr>
              <a:t>H</a:t>
            </a:r>
            <a:r>
              <a:rPr lang="en-ZA" sz="1400" dirty="0">
                <a:effectLst/>
                <a:latin typeface="Source Sans Pro" panose="020B0503030403020204" pitchFamily="34" charset="0"/>
              </a:rPr>
              <a:t>armonious</a:t>
            </a:r>
          </a:p>
          <a:p>
            <a:pPr>
              <a:spcBef>
                <a:spcPts val="600"/>
              </a:spcBef>
            </a:pPr>
            <a:r>
              <a:rPr lang="en-ZA" sz="1400" dirty="0">
                <a:effectLst/>
                <a:latin typeface="Source Sans Pro" panose="020B0503030403020204" pitchFamily="34" charset="0"/>
              </a:rPr>
              <a:t>Symmetrical</a:t>
            </a:r>
            <a:endParaRPr lang="en-US" sz="1400" dirty="0">
              <a:latin typeface="Source Sans Pro" panose="020B0503030403020204" pitchFamily="34" charset="0"/>
              <a:ea typeface="Source Sans Pro" panose="020B0503030403020204" pitchFamily="34" charset="0"/>
            </a:endParaRPr>
          </a:p>
        </p:txBody>
      </p:sp>
      <p:sp>
        <p:nvSpPr>
          <p:cNvPr id="9" name="Text Placeholder 8">
            <a:extLst>
              <a:ext uri="{FF2B5EF4-FFF2-40B4-BE49-F238E27FC236}">
                <a16:creationId xmlns:a16="http://schemas.microsoft.com/office/drawing/2014/main" id="{0FDC8851-EAE0-0C92-D7FB-A4AC5DE877B9}"/>
              </a:ext>
            </a:extLst>
          </p:cNvPr>
          <p:cNvSpPr>
            <a:spLocks noGrp="1"/>
          </p:cNvSpPr>
          <p:nvPr>
            <p:ph type="body" idx="15"/>
          </p:nvPr>
        </p:nvSpPr>
        <p:spPr>
          <a:xfrm>
            <a:off x="8549323" y="1643063"/>
            <a:ext cx="3035808" cy="365760"/>
          </a:xfrm>
        </p:spPr>
        <p:txBody>
          <a:bodyPr>
            <a:normAutofit/>
          </a:bodyPr>
          <a:lstStyle/>
          <a:p>
            <a:r>
              <a:rPr lang="en-US" sz="2000" dirty="0"/>
              <a:t>Concise</a:t>
            </a:r>
          </a:p>
        </p:txBody>
      </p:sp>
      <p:sp>
        <p:nvSpPr>
          <p:cNvPr id="24" name="Content Placeholder 7">
            <a:extLst>
              <a:ext uri="{FF2B5EF4-FFF2-40B4-BE49-F238E27FC236}">
                <a16:creationId xmlns:a16="http://schemas.microsoft.com/office/drawing/2014/main" id="{DA3268B0-8DDB-CD69-928C-BA0C8221F495}"/>
              </a:ext>
            </a:extLst>
          </p:cNvPr>
          <p:cNvSpPr txBox="1">
            <a:spLocks/>
          </p:cNvSpPr>
          <p:nvPr/>
        </p:nvSpPr>
        <p:spPr>
          <a:xfrm>
            <a:off x="6226628" y="2101268"/>
            <a:ext cx="1376037" cy="660593"/>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400" dirty="0">
                <a:latin typeface="Source Sans Pro" panose="020B0503030403020204" pitchFamily="34" charset="0"/>
                <a:ea typeface="Source Sans Pro" panose="020B0503030403020204" pitchFamily="34" charset="0"/>
              </a:rPr>
              <a:t>Coordinated</a:t>
            </a:r>
            <a:endParaRPr lang="en-ZA" sz="1400" dirty="0">
              <a:latin typeface="Source Sans Pro" panose="020B0503030403020204" pitchFamily="34" charset="0"/>
              <a:ea typeface="Source Sans Pro" panose="020B0503030403020204" pitchFamily="34" charset="0"/>
            </a:endParaRPr>
          </a:p>
          <a:p>
            <a:pPr>
              <a:spcBef>
                <a:spcPts val="600"/>
              </a:spcBef>
            </a:pPr>
            <a:r>
              <a:rPr lang="en-ZA" sz="1400" dirty="0">
                <a:latin typeface="Source Sans Pro" panose="020B0503030403020204" pitchFamily="34" charset="0"/>
                <a:ea typeface="Source Sans Pro" panose="020B0503030403020204" pitchFamily="34" charset="0"/>
              </a:rPr>
              <a:t>Stability</a:t>
            </a:r>
            <a:endParaRPr lang="en-US" sz="1400" dirty="0">
              <a:latin typeface="Source Sans Pro" panose="020B0503030403020204" pitchFamily="34" charset="0"/>
              <a:ea typeface="Source Sans Pro" panose="020B0503030403020204" pitchFamily="34" charset="0"/>
            </a:endParaRPr>
          </a:p>
        </p:txBody>
      </p:sp>
      <p:sp>
        <p:nvSpPr>
          <p:cNvPr id="30" name="Content Placeholder 3">
            <a:extLst>
              <a:ext uri="{FF2B5EF4-FFF2-40B4-BE49-F238E27FC236}">
                <a16:creationId xmlns:a16="http://schemas.microsoft.com/office/drawing/2014/main" id="{18EF6062-CE99-8FB7-3788-8131D4551808}"/>
              </a:ext>
            </a:extLst>
          </p:cNvPr>
          <p:cNvSpPr txBox="1">
            <a:spLocks/>
          </p:cNvSpPr>
          <p:nvPr/>
        </p:nvSpPr>
        <p:spPr>
          <a:xfrm>
            <a:off x="791695" y="2899845"/>
            <a:ext cx="3035808" cy="198164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274320" indent="-274320">
              <a:spcBef>
                <a:spcPts val="600"/>
              </a:spcBef>
            </a:pPr>
            <a:r>
              <a:rPr lang="en-US" sz="1400" b="1" dirty="0">
                <a:latin typeface="Source Sans Pro SemiBold" panose="020B0503030403020204" pitchFamily="34" charset="0"/>
              </a:rPr>
              <a:t>Uses and applications</a:t>
            </a:r>
          </a:p>
          <a:p>
            <a:pPr marL="274320" indent="-274320">
              <a:spcBef>
                <a:spcPts val="600"/>
              </a:spcBef>
            </a:pPr>
            <a:r>
              <a:rPr lang="en-ZA" sz="1400" dirty="0"/>
              <a:t>Background and foundational elements</a:t>
            </a:r>
          </a:p>
          <a:p>
            <a:pPr marL="274320" indent="-274320">
              <a:spcBef>
                <a:spcPts val="600"/>
              </a:spcBef>
              <a:buFont typeface="Arial" panose="020B0604020202020204" pitchFamily="34" charset="0"/>
              <a:buChar char="•"/>
            </a:pPr>
            <a:r>
              <a:rPr lang="en-ZA" sz="1400" dirty="0"/>
              <a:t>Logo animation intro/outro</a:t>
            </a:r>
          </a:p>
          <a:p>
            <a:pPr marL="274320" indent="-274320">
              <a:spcBef>
                <a:spcPts val="600"/>
              </a:spcBef>
              <a:buFont typeface="Arial" panose="020B0604020202020204" pitchFamily="34" charset="0"/>
              <a:buChar char="•"/>
            </a:pPr>
            <a:r>
              <a:rPr lang="en-ZA" sz="1400" dirty="0"/>
              <a:t>Logo animation</a:t>
            </a:r>
          </a:p>
          <a:p>
            <a:pPr marL="274320" indent="-274320">
              <a:spcBef>
                <a:spcPts val="600"/>
              </a:spcBef>
              <a:buFont typeface="Arial" panose="020B0604020202020204" pitchFamily="34" charset="0"/>
              <a:buChar char="•"/>
            </a:pPr>
            <a:r>
              <a:rPr lang="en-ZA" sz="1400" dirty="0"/>
              <a:t>Typography in motion</a:t>
            </a:r>
          </a:p>
        </p:txBody>
      </p:sp>
      <p:sp>
        <p:nvSpPr>
          <p:cNvPr id="31" name="Content Placeholder 7">
            <a:extLst>
              <a:ext uri="{FF2B5EF4-FFF2-40B4-BE49-F238E27FC236}">
                <a16:creationId xmlns:a16="http://schemas.microsoft.com/office/drawing/2014/main" id="{756463A4-95BF-0EEA-99E6-612EB69C08F9}"/>
              </a:ext>
            </a:extLst>
          </p:cNvPr>
          <p:cNvSpPr txBox="1">
            <a:spLocks/>
          </p:cNvSpPr>
          <p:nvPr/>
        </p:nvSpPr>
        <p:spPr>
          <a:xfrm>
            <a:off x="791695" y="2105608"/>
            <a:ext cx="1376037" cy="660593"/>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ZA" sz="1400" dirty="0">
                <a:latin typeface="Source Sans Pro" panose="020B0503030403020204" pitchFamily="34" charset="0"/>
              </a:rPr>
              <a:t>Smooth</a:t>
            </a:r>
          </a:p>
          <a:p>
            <a:pPr>
              <a:spcBef>
                <a:spcPts val="600"/>
              </a:spcBef>
            </a:pPr>
            <a:r>
              <a:rPr lang="en-ZA" sz="1400" dirty="0">
                <a:latin typeface="Source Sans Pro" panose="020B0503030403020204" pitchFamily="34" charset="0"/>
              </a:rPr>
              <a:t>Soft</a:t>
            </a:r>
            <a:endParaRPr lang="en-US" sz="1400" dirty="0">
              <a:latin typeface="Source Sans Pro" panose="020B0503030403020204" pitchFamily="34" charset="0"/>
              <a:ea typeface="Source Sans Pro" panose="020B0503030403020204" pitchFamily="34" charset="0"/>
            </a:endParaRPr>
          </a:p>
        </p:txBody>
      </p:sp>
      <p:sp>
        <p:nvSpPr>
          <p:cNvPr id="32" name="Content Placeholder 7">
            <a:extLst>
              <a:ext uri="{FF2B5EF4-FFF2-40B4-BE49-F238E27FC236}">
                <a16:creationId xmlns:a16="http://schemas.microsoft.com/office/drawing/2014/main" id="{9477DBDE-B92A-FF5F-9748-AFB7354F4EF3}"/>
              </a:ext>
            </a:extLst>
          </p:cNvPr>
          <p:cNvSpPr txBox="1">
            <a:spLocks/>
          </p:cNvSpPr>
          <p:nvPr/>
        </p:nvSpPr>
        <p:spPr>
          <a:xfrm>
            <a:off x="2363859" y="2103438"/>
            <a:ext cx="1376037" cy="660593"/>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400" dirty="0">
                <a:latin typeface="Source Sans Pro" panose="020B0503030403020204" pitchFamily="34" charset="0"/>
                <a:ea typeface="Source Sans Pro" panose="020B0503030403020204" pitchFamily="34" charset="0"/>
              </a:rPr>
              <a:t>Gentle</a:t>
            </a:r>
            <a:endParaRPr lang="en-ZA" sz="1400" dirty="0">
              <a:latin typeface="Source Sans Pro" panose="020B0503030403020204" pitchFamily="34" charset="0"/>
              <a:ea typeface="Source Sans Pro" panose="020B0503030403020204" pitchFamily="34" charset="0"/>
            </a:endParaRPr>
          </a:p>
          <a:p>
            <a:pPr>
              <a:spcBef>
                <a:spcPts val="600"/>
              </a:spcBef>
            </a:pPr>
            <a:r>
              <a:rPr lang="en-ZA" sz="1400" dirty="0">
                <a:latin typeface="Source Sans Pro" panose="020B0503030403020204" pitchFamily="34" charset="0"/>
                <a:ea typeface="Source Sans Pro" panose="020B0503030403020204" pitchFamily="34" charset="0"/>
              </a:rPr>
              <a:t>Compassionate</a:t>
            </a:r>
            <a:endParaRPr lang="en-US" sz="1400" dirty="0">
              <a:latin typeface="Source Sans Pro" panose="020B0503030403020204" pitchFamily="34" charset="0"/>
              <a:ea typeface="Source Sans Pro" panose="020B0503030403020204" pitchFamily="34" charset="0"/>
            </a:endParaRPr>
          </a:p>
        </p:txBody>
      </p:sp>
      <p:sp>
        <p:nvSpPr>
          <p:cNvPr id="33" name="Content Placeholder 3">
            <a:extLst>
              <a:ext uri="{FF2B5EF4-FFF2-40B4-BE49-F238E27FC236}">
                <a16:creationId xmlns:a16="http://schemas.microsoft.com/office/drawing/2014/main" id="{0A1FB64E-4FEB-4232-D99E-4E10C4471360}"/>
              </a:ext>
            </a:extLst>
          </p:cNvPr>
          <p:cNvSpPr txBox="1">
            <a:spLocks/>
          </p:cNvSpPr>
          <p:nvPr/>
        </p:nvSpPr>
        <p:spPr>
          <a:xfrm>
            <a:off x="8535984" y="2897675"/>
            <a:ext cx="3035808" cy="198164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274320" indent="-274320">
              <a:spcBef>
                <a:spcPts val="600"/>
              </a:spcBef>
            </a:pPr>
            <a:r>
              <a:rPr lang="en-US" sz="1400" b="1" dirty="0">
                <a:latin typeface="Source Sans Pro SemiBold" panose="020B0503030403020204" pitchFamily="34" charset="0"/>
              </a:rPr>
              <a:t>Uses and applications</a:t>
            </a:r>
          </a:p>
          <a:p>
            <a:pPr marL="274320" indent="-274320">
              <a:spcBef>
                <a:spcPts val="600"/>
              </a:spcBef>
              <a:buFont typeface="Arial" panose="020B0604020202020204" pitchFamily="34" charset="0"/>
              <a:buChar char="•"/>
            </a:pPr>
            <a:r>
              <a:rPr lang="en-ZA" sz="1400" dirty="0">
                <a:solidFill>
                  <a:srgbClr val="1D1C1D"/>
                </a:solidFill>
                <a:latin typeface="Source Sans Pro" panose="020B0503030403020204" pitchFamily="34" charset="0"/>
              </a:rPr>
              <a:t>Lower thirds</a:t>
            </a:r>
          </a:p>
          <a:p>
            <a:pPr marL="274320" indent="-274320">
              <a:spcBef>
                <a:spcPts val="600"/>
              </a:spcBef>
              <a:buFont typeface="Arial" panose="020B0604020202020204" pitchFamily="34" charset="0"/>
              <a:buChar char="•"/>
            </a:pPr>
            <a:r>
              <a:rPr lang="en-ZA" sz="1400" dirty="0">
                <a:solidFill>
                  <a:srgbClr val="1D1C1D"/>
                </a:solidFill>
                <a:latin typeface="Source Sans Pro" panose="020B0503030403020204" pitchFamily="34" charset="0"/>
              </a:rPr>
              <a:t>Subtitles</a:t>
            </a:r>
          </a:p>
          <a:p>
            <a:pPr marL="274320" indent="-274320">
              <a:spcBef>
                <a:spcPts val="600"/>
              </a:spcBef>
              <a:buFont typeface="Arial" panose="020B0604020202020204" pitchFamily="34" charset="0"/>
              <a:buChar char="•"/>
            </a:pPr>
            <a:r>
              <a:rPr lang="en-ZA" sz="1400" dirty="0">
                <a:solidFill>
                  <a:srgbClr val="1D1C1D"/>
                </a:solidFill>
                <a:latin typeface="Source Sans Pro" panose="020B0503030403020204" pitchFamily="34" charset="0"/>
              </a:rPr>
              <a:t>Smaller type</a:t>
            </a:r>
          </a:p>
          <a:p>
            <a:pPr marL="274320" indent="-274320">
              <a:spcBef>
                <a:spcPts val="600"/>
              </a:spcBef>
              <a:buFont typeface="Arial" panose="020B0604020202020204" pitchFamily="34" charset="0"/>
              <a:buChar char="•"/>
            </a:pPr>
            <a:r>
              <a:rPr lang="en-ZA" sz="1400" dirty="0">
                <a:solidFill>
                  <a:srgbClr val="1D1C1D"/>
                </a:solidFill>
                <a:latin typeface="Source Sans Pro" panose="020B0503030403020204" pitchFamily="34" charset="0"/>
              </a:rPr>
              <a:t>UI elements (i.e., graphic bar)</a:t>
            </a:r>
          </a:p>
          <a:p>
            <a:pPr marL="274320" indent="-274320">
              <a:spcBef>
                <a:spcPts val="600"/>
              </a:spcBef>
              <a:buFont typeface="Arial" panose="020B0604020202020204" pitchFamily="34" charset="0"/>
              <a:buChar char="•"/>
            </a:pPr>
            <a:r>
              <a:rPr lang="en-ZA" sz="1400" dirty="0">
                <a:solidFill>
                  <a:srgbClr val="1D1C1D"/>
                </a:solidFill>
                <a:latin typeface="Source Sans Pro" panose="020B0503030403020204" pitchFamily="34" charset="0"/>
              </a:rPr>
              <a:t>Overlay stats (infographic) </a:t>
            </a:r>
            <a:br>
              <a:rPr lang="en-ZA" sz="1400" dirty="0">
                <a:solidFill>
                  <a:srgbClr val="1D1C1D"/>
                </a:solidFill>
                <a:latin typeface="Source Sans Pro" panose="020B0503030403020204" pitchFamily="34" charset="0"/>
              </a:rPr>
            </a:br>
            <a:r>
              <a:rPr lang="en-ZA" sz="1400" dirty="0">
                <a:solidFill>
                  <a:srgbClr val="1D1C1D"/>
                </a:solidFill>
                <a:latin typeface="Source Sans Pro" panose="020B0503030403020204" pitchFamily="34" charset="0"/>
              </a:rPr>
              <a:t>over moving footage</a:t>
            </a:r>
          </a:p>
        </p:txBody>
      </p:sp>
      <p:sp>
        <p:nvSpPr>
          <p:cNvPr id="34" name="Content Placeholder 7">
            <a:extLst>
              <a:ext uri="{FF2B5EF4-FFF2-40B4-BE49-F238E27FC236}">
                <a16:creationId xmlns:a16="http://schemas.microsoft.com/office/drawing/2014/main" id="{BC4C6892-7FBB-05A1-E465-C6B95EA76101}"/>
              </a:ext>
            </a:extLst>
          </p:cNvPr>
          <p:cNvSpPr txBox="1">
            <a:spLocks/>
          </p:cNvSpPr>
          <p:nvPr/>
        </p:nvSpPr>
        <p:spPr>
          <a:xfrm>
            <a:off x="8535984" y="2103438"/>
            <a:ext cx="1376037" cy="660593"/>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400" dirty="0">
                <a:latin typeface="Source Sans Pro" panose="020B0503030403020204" pitchFamily="34" charset="0"/>
                <a:ea typeface="Source Sans Pro" panose="020B0503030403020204" pitchFamily="34" charset="0"/>
              </a:rPr>
              <a:t>Precise</a:t>
            </a:r>
          </a:p>
          <a:p>
            <a:pPr>
              <a:spcBef>
                <a:spcPts val="600"/>
              </a:spcBef>
            </a:pPr>
            <a:r>
              <a:rPr lang="en-US" sz="1400" dirty="0">
                <a:latin typeface="Source Sans Pro" panose="020B0503030403020204" pitchFamily="34" charset="0"/>
                <a:ea typeface="Source Sans Pro" panose="020B0503030403020204" pitchFamily="34" charset="0"/>
              </a:rPr>
              <a:t>Confident</a:t>
            </a:r>
          </a:p>
        </p:txBody>
      </p:sp>
      <p:sp>
        <p:nvSpPr>
          <p:cNvPr id="35" name="Content Placeholder 7">
            <a:extLst>
              <a:ext uri="{FF2B5EF4-FFF2-40B4-BE49-F238E27FC236}">
                <a16:creationId xmlns:a16="http://schemas.microsoft.com/office/drawing/2014/main" id="{4256C747-4807-898E-3021-22B46C86E0F7}"/>
              </a:ext>
            </a:extLst>
          </p:cNvPr>
          <p:cNvSpPr txBox="1">
            <a:spLocks/>
          </p:cNvSpPr>
          <p:nvPr/>
        </p:nvSpPr>
        <p:spPr>
          <a:xfrm>
            <a:off x="10108148" y="2101268"/>
            <a:ext cx="1376037" cy="660593"/>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400" dirty="0">
                <a:latin typeface="Source Sans Pro" panose="020B0503030403020204" pitchFamily="34" charset="0"/>
                <a:ea typeface="Source Sans Pro" panose="020B0503030403020204" pitchFamily="34" charset="0"/>
              </a:rPr>
              <a:t>Deliberate</a:t>
            </a:r>
          </a:p>
          <a:p>
            <a:pPr>
              <a:spcBef>
                <a:spcPts val="600"/>
              </a:spcBef>
            </a:pPr>
            <a:r>
              <a:rPr lang="en-US" sz="1400" dirty="0">
                <a:latin typeface="Source Sans Pro" panose="020B0503030403020204" pitchFamily="34" charset="0"/>
                <a:ea typeface="Source Sans Pro" panose="020B0503030403020204" pitchFamily="34" charset="0"/>
              </a:rPr>
              <a:t>Crisp</a:t>
            </a:r>
          </a:p>
        </p:txBody>
      </p:sp>
      <p:graphicFrame>
        <p:nvGraphicFramePr>
          <p:cNvPr id="10" name="Table 26">
            <a:extLst>
              <a:ext uri="{FF2B5EF4-FFF2-40B4-BE49-F238E27FC236}">
                <a16:creationId xmlns:a16="http://schemas.microsoft.com/office/drawing/2014/main" id="{A10FF139-A98F-9B12-3D79-F2E9491A6D1C}"/>
              </a:ext>
            </a:extLst>
          </p:cNvPr>
          <p:cNvGraphicFramePr>
            <a:graphicFrameLocks noGrp="1"/>
          </p:cNvGraphicFramePr>
          <p:nvPr>
            <p:extLst>
              <p:ext uri="{D42A27DB-BD31-4B8C-83A1-F6EECF244321}">
                <p14:modId xmlns:p14="http://schemas.microsoft.com/office/powerpoint/2010/main" val="3378109975"/>
              </p:ext>
            </p:extLst>
          </p:nvPr>
        </p:nvGraphicFramePr>
        <p:xfrm>
          <a:off x="4406900" y="5023392"/>
          <a:ext cx="1776306" cy="1097280"/>
        </p:xfrm>
        <a:graphic>
          <a:graphicData uri="http://schemas.openxmlformats.org/drawingml/2006/table">
            <a:tbl>
              <a:tblPr firstRow="1" bandRow="1">
                <a:tableStyleId>{5C22544A-7EE6-4342-B048-85BDC9FD1C3A}</a:tableStyleId>
              </a:tblPr>
              <a:tblGrid>
                <a:gridCol w="1776306">
                  <a:extLst>
                    <a:ext uri="{9D8B030D-6E8A-4147-A177-3AD203B41FA5}">
                      <a16:colId xmlns:a16="http://schemas.microsoft.com/office/drawing/2014/main" val="1339257795"/>
                    </a:ext>
                  </a:extLst>
                </a:gridCol>
              </a:tblGrid>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1400 Milliseconds</a:t>
                      </a:r>
                    </a:p>
                    <a:p>
                      <a:r>
                        <a:rPr lang="en-US" sz="1200" b="0" i="0" dirty="0">
                          <a:solidFill>
                            <a:schemeClr val="tx1"/>
                          </a:solidFill>
                          <a:latin typeface="Source Sans Pro" panose="020B0503030403020204" pitchFamily="34" charset="0"/>
                          <a:ea typeface="Source Sans Pro" panose="020B0503030403020204" pitchFamily="34" charset="0"/>
                        </a:rPr>
                        <a:t>35 Frames / 25 fps</a:t>
                      </a:r>
                    </a:p>
                  </a:txBody>
                  <a:tcPr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371804200"/>
                  </a:ext>
                </a:extLst>
              </a:tr>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Cubic-Bezier (.6,0,.6,1)</a:t>
                      </a:r>
                    </a:p>
                  </a:txBody>
                  <a:tcPr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11" name="Table 26">
            <a:extLst>
              <a:ext uri="{FF2B5EF4-FFF2-40B4-BE49-F238E27FC236}">
                <a16:creationId xmlns:a16="http://schemas.microsoft.com/office/drawing/2014/main" id="{14F122D7-7343-31A0-90CF-8275460648F4}"/>
              </a:ext>
            </a:extLst>
          </p:cNvPr>
          <p:cNvGraphicFramePr>
            <a:graphicFrameLocks noGrp="1"/>
          </p:cNvGraphicFramePr>
          <p:nvPr>
            <p:extLst>
              <p:ext uri="{D42A27DB-BD31-4B8C-83A1-F6EECF244321}">
                <p14:modId xmlns:p14="http://schemas.microsoft.com/office/powerpoint/2010/main" val="2827735861"/>
              </p:ext>
            </p:extLst>
          </p:nvPr>
        </p:nvGraphicFramePr>
        <p:xfrm>
          <a:off x="6183206" y="5023392"/>
          <a:ext cx="1606657" cy="1097280"/>
        </p:xfrm>
        <a:graphic>
          <a:graphicData uri="http://schemas.openxmlformats.org/drawingml/2006/table">
            <a:tbl>
              <a:tblPr firstRow="1" bandRow="1">
                <a:tableStyleId>{5C22544A-7EE6-4342-B048-85BDC9FD1C3A}</a:tableStyleId>
              </a:tblPr>
              <a:tblGrid>
                <a:gridCol w="1032851">
                  <a:extLst>
                    <a:ext uri="{9D8B030D-6E8A-4147-A177-3AD203B41FA5}">
                      <a16:colId xmlns:a16="http://schemas.microsoft.com/office/drawing/2014/main" val="1586945415"/>
                    </a:ext>
                  </a:extLst>
                </a:gridCol>
                <a:gridCol w="573806">
                  <a:extLst>
                    <a:ext uri="{9D8B030D-6E8A-4147-A177-3AD203B41FA5}">
                      <a16:colId xmlns:a16="http://schemas.microsoft.com/office/drawing/2014/main" val="1773342343"/>
                    </a:ext>
                  </a:extLst>
                </a:gridCol>
              </a:tblGrid>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400" b="0" i="0" dirty="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12" name="Table 26">
            <a:extLst>
              <a:ext uri="{FF2B5EF4-FFF2-40B4-BE49-F238E27FC236}">
                <a16:creationId xmlns:a16="http://schemas.microsoft.com/office/drawing/2014/main" id="{231D3C8C-EC5C-84C2-049A-8B5BB575085C}"/>
              </a:ext>
            </a:extLst>
          </p:cNvPr>
          <p:cNvGraphicFramePr>
            <a:graphicFrameLocks noGrp="1"/>
          </p:cNvGraphicFramePr>
          <p:nvPr>
            <p:extLst>
              <p:ext uri="{D42A27DB-BD31-4B8C-83A1-F6EECF244321}">
                <p14:modId xmlns:p14="http://schemas.microsoft.com/office/powerpoint/2010/main" val="2601471912"/>
              </p:ext>
            </p:extLst>
          </p:nvPr>
        </p:nvGraphicFramePr>
        <p:xfrm>
          <a:off x="525632" y="5028008"/>
          <a:ext cx="1776306" cy="1097280"/>
        </p:xfrm>
        <a:graphic>
          <a:graphicData uri="http://schemas.openxmlformats.org/drawingml/2006/table">
            <a:tbl>
              <a:tblPr firstRow="1" bandRow="1">
                <a:tableStyleId>{5C22544A-7EE6-4342-B048-85BDC9FD1C3A}</a:tableStyleId>
              </a:tblPr>
              <a:tblGrid>
                <a:gridCol w="1776306">
                  <a:extLst>
                    <a:ext uri="{9D8B030D-6E8A-4147-A177-3AD203B41FA5}">
                      <a16:colId xmlns:a16="http://schemas.microsoft.com/office/drawing/2014/main" val="1339257795"/>
                    </a:ext>
                  </a:extLst>
                </a:gridCol>
              </a:tblGrid>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2000 Milliseconds</a:t>
                      </a:r>
                    </a:p>
                    <a:p>
                      <a:r>
                        <a:rPr lang="en-US" sz="1200" b="0" i="0" dirty="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371804200"/>
                  </a:ext>
                </a:extLst>
              </a:tr>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Cubic-Bezier (.6,0,.3,1)</a:t>
                      </a:r>
                    </a:p>
                  </a:txBody>
                  <a:tcPr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13" name="Table 26">
            <a:extLst>
              <a:ext uri="{FF2B5EF4-FFF2-40B4-BE49-F238E27FC236}">
                <a16:creationId xmlns:a16="http://schemas.microsoft.com/office/drawing/2014/main" id="{EDC7EC14-24F8-0311-48BA-BA588CD248BB}"/>
              </a:ext>
            </a:extLst>
          </p:cNvPr>
          <p:cNvGraphicFramePr>
            <a:graphicFrameLocks noGrp="1"/>
          </p:cNvGraphicFramePr>
          <p:nvPr>
            <p:extLst>
              <p:ext uri="{D42A27DB-BD31-4B8C-83A1-F6EECF244321}">
                <p14:modId xmlns:p14="http://schemas.microsoft.com/office/powerpoint/2010/main" val="2883989562"/>
              </p:ext>
            </p:extLst>
          </p:nvPr>
        </p:nvGraphicFramePr>
        <p:xfrm>
          <a:off x="2301938" y="5028008"/>
          <a:ext cx="1606657" cy="1097280"/>
        </p:xfrm>
        <a:graphic>
          <a:graphicData uri="http://schemas.openxmlformats.org/drawingml/2006/table">
            <a:tbl>
              <a:tblPr firstRow="1" bandRow="1">
                <a:tableStyleId>{5C22544A-7EE6-4342-B048-85BDC9FD1C3A}</a:tableStyleId>
              </a:tblPr>
              <a:tblGrid>
                <a:gridCol w="1032851">
                  <a:extLst>
                    <a:ext uri="{9D8B030D-6E8A-4147-A177-3AD203B41FA5}">
                      <a16:colId xmlns:a16="http://schemas.microsoft.com/office/drawing/2014/main" val="1586945415"/>
                    </a:ext>
                  </a:extLst>
                </a:gridCol>
                <a:gridCol w="573806">
                  <a:extLst>
                    <a:ext uri="{9D8B030D-6E8A-4147-A177-3AD203B41FA5}">
                      <a16:colId xmlns:a16="http://schemas.microsoft.com/office/drawing/2014/main" val="1773342343"/>
                    </a:ext>
                  </a:extLst>
                </a:gridCol>
              </a:tblGrid>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400" b="0" i="0" dirty="0">
                          <a:solidFill>
                            <a:schemeClr val="tx1"/>
                          </a:solidFill>
                          <a:latin typeface="Source Sans Pro" panose="020B0503030403020204" pitchFamily="34" charset="0"/>
                          <a:ea typeface="Source Sans Pro" panose="020B0503030403020204" pitchFamily="34" charset="0"/>
                        </a:rPr>
                        <a:t>70%</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14" name="Table 26">
            <a:extLst>
              <a:ext uri="{FF2B5EF4-FFF2-40B4-BE49-F238E27FC236}">
                <a16:creationId xmlns:a16="http://schemas.microsoft.com/office/drawing/2014/main" id="{26519D0A-BAE8-ADB2-C5E2-7B2B1FD72180}"/>
              </a:ext>
            </a:extLst>
          </p:cNvPr>
          <p:cNvGraphicFramePr>
            <a:graphicFrameLocks noGrp="1"/>
          </p:cNvGraphicFramePr>
          <p:nvPr>
            <p:extLst>
              <p:ext uri="{D42A27DB-BD31-4B8C-83A1-F6EECF244321}">
                <p14:modId xmlns:p14="http://schemas.microsoft.com/office/powerpoint/2010/main" val="1480776500"/>
              </p:ext>
            </p:extLst>
          </p:nvPr>
        </p:nvGraphicFramePr>
        <p:xfrm>
          <a:off x="8293925" y="5023392"/>
          <a:ext cx="1776306" cy="1097280"/>
        </p:xfrm>
        <a:graphic>
          <a:graphicData uri="http://schemas.openxmlformats.org/drawingml/2006/table">
            <a:tbl>
              <a:tblPr firstRow="1" bandRow="1">
                <a:tableStyleId>{5C22544A-7EE6-4342-B048-85BDC9FD1C3A}</a:tableStyleId>
              </a:tblPr>
              <a:tblGrid>
                <a:gridCol w="1776306">
                  <a:extLst>
                    <a:ext uri="{9D8B030D-6E8A-4147-A177-3AD203B41FA5}">
                      <a16:colId xmlns:a16="http://schemas.microsoft.com/office/drawing/2014/main" val="1339257795"/>
                    </a:ext>
                  </a:extLst>
                </a:gridCol>
              </a:tblGrid>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1000 Milliseconds</a:t>
                      </a:r>
                    </a:p>
                    <a:p>
                      <a:r>
                        <a:rPr lang="en-US" sz="1200" b="0" i="0" dirty="0">
                          <a:solidFill>
                            <a:schemeClr val="tx1"/>
                          </a:solidFill>
                          <a:latin typeface="Source Sans Pro" panose="020B0503030403020204" pitchFamily="34" charset="0"/>
                          <a:ea typeface="Source Sans Pro" panose="020B0503030403020204" pitchFamily="34" charset="0"/>
                        </a:rPr>
                        <a:t>25 Frames / 25 fps</a:t>
                      </a:r>
                    </a:p>
                  </a:txBody>
                  <a:tcPr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371804200"/>
                  </a:ext>
                </a:extLst>
              </a:tr>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Cubic-Bezier (.9,0,.9,1)</a:t>
                      </a:r>
                    </a:p>
                  </a:txBody>
                  <a:tcPr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17" name="Table 26">
            <a:extLst>
              <a:ext uri="{FF2B5EF4-FFF2-40B4-BE49-F238E27FC236}">
                <a16:creationId xmlns:a16="http://schemas.microsoft.com/office/drawing/2014/main" id="{121414C2-43B3-C3E3-64C9-34474487988B}"/>
              </a:ext>
            </a:extLst>
          </p:cNvPr>
          <p:cNvGraphicFramePr>
            <a:graphicFrameLocks noGrp="1"/>
          </p:cNvGraphicFramePr>
          <p:nvPr>
            <p:extLst>
              <p:ext uri="{D42A27DB-BD31-4B8C-83A1-F6EECF244321}">
                <p14:modId xmlns:p14="http://schemas.microsoft.com/office/powerpoint/2010/main" val="606355520"/>
              </p:ext>
            </p:extLst>
          </p:nvPr>
        </p:nvGraphicFramePr>
        <p:xfrm>
          <a:off x="10070231" y="5023392"/>
          <a:ext cx="1606657" cy="1097280"/>
        </p:xfrm>
        <a:graphic>
          <a:graphicData uri="http://schemas.openxmlformats.org/drawingml/2006/table">
            <a:tbl>
              <a:tblPr firstRow="1" bandRow="1">
                <a:tableStyleId>{5C22544A-7EE6-4342-B048-85BDC9FD1C3A}</a:tableStyleId>
              </a:tblPr>
              <a:tblGrid>
                <a:gridCol w="1032851">
                  <a:extLst>
                    <a:ext uri="{9D8B030D-6E8A-4147-A177-3AD203B41FA5}">
                      <a16:colId xmlns:a16="http://schemas.microsoft.com/office/drawing/2014/main" val="1586945415"/>
                    </a:ext>
                  </a:extLst>
                </a:gridCol>
                <a:gridCol w="573806">
                  <a:extLst>
                    <a:ext uri="{9D8B030D-6E8A-4147-A177-3AD203B41FA5}">
                      <a16:colId xmlns:a16="http://schemas.microsoft.com/office/drawing/2014/main" val="1773342343"/>
                    </a:ext>
                  </a:extLst>
                </a:gridCol>
              </a:tblGrid>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en-US" sz="1400" b="0" i="0" dirty="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400" b="0" i="0" dirty="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
        <p:nvSpPr>
          <p:cNvPr id="15" name="TextBox 14">
            <a:extLst>
              <a:ext uri="{FF2B5EF4-FFF2-40B4-BE49-F238E27FC236}">
                <a16:creationId xmlns:a16="http://schemas.microsoft.com/office/drawing/2014/main" id="{274F8842-6472-8E61-806A-428EA72C42DC}"/>
              </a:ext>
            </a:extLst>
          </p:cNvPr>
          <p:cNvSpPr txBox="1"/>
          <p:nvPr/>
        </p:nvSpPr>
        <p:spPr>
          <a:xfrm>
            <a:off x="533774" y="6185104"/>
            <a:ext cx="11174159" cy="169277"/>
          </a:xfrm>
          <a:prstGeom prst="rect">
            <a:avLst/>
          </a:prstGeom>
          <a:noFill/>
        </p:spPr>
        <p:txBody>
          <a:bodyPr wrap="square" lIns="0" tIns="0" rIns="0" bIns="0" rtlCol="0">
            <a:spAutoFit/>
          </a:bodyPr>
          <a:lstStyle/>
          <a:p>
            <a:r>
              <a:rPr lang="en-US" sz="1100" dirty="0">
                <a:effectLst/>
                <a:latin typeface="Source Sans Pro" panose="020B0503030403020204" pitchFamily="34" charset="0"/>
              </a:rPr>
              <a:t>For more information on the motion principles in our Motion Graphics Guidelines, refer to this article on </a:t>
            </a:r>
            <a:r>
              <a:rPr lang="en-US" sz="1100" u="sng" dirty="0">
                <a:solidFill>
                  <a:srgbClr val="6022A6"/>
                </a:solidFill>
                <a:latin typeface="Source Sans Pro" panose="020B0503030403020204" pitchFamily="34" charset="0"/>
                <a:hlinkClick r:id="rId3">
                  <a:extLst>
                    <a:ext uri="{A12FA001-AC4F-418D-AE19-62706E023703}">
                      <ahyp:hlinkClr xmlns:ahyp="http://schemas.microsoft.com/office/drawing/2018/hyperlinkcolor" val="tx"/>
                    </a:ext>
                  </a:extLst>
                </a:hlinkClick>
              </a:rPr>
              <a:t>The Beat </a:t>
            </a:r>
            <a:r>
              <a:rPr lang="en-US" sz="1100" dirty="0">
                <a:latin typeface="Source Sans Pro" panose="020B0503030403020204" pitchFamily="34" charset="0"/>
              </a:rPr>
              <a:t>or the externally accessible </a:t>
            </a:r>
            <a:r>
              <a:rPr lang="en-US" sz="1100" u="sng" dirty="0">
                <a:solidFill>
                  <a:srgbClr val="6022A6"/>
                </a:solidFill>
                <a:latin typeface="Source Sans Pro" panose="020B0503030403020204" pitchFamily="34" charset="0"/>
                <a:hlinkClick r:id="rId4">
                  <a:extLst>
                    <a:ext uri="{A12FA001-AC4F-418D-AE19-62706E023703}">
                      <ahyp:hlinkClr xmlns:ahyp="http://schemas.microsoft.com/office/drawing/2018/hyperlinkcolor" val="tx"/>
                    </a:ext>
                  </a:extLst>
                </a:hlinkClick>
              </a:rPr>
              <a:t>Agency Brand Portal</a:t>
            </a:r>
            <a:r>
              <a:rPr lang="en-US" sz="1100" dirty="0">
                <a:solidFill>
                  <a:srgbClr val="6022A6"/>
                </a:solidFill>
                <a:latin typeface="Source Sans Pro" panose="020B0503030403020204" pitchFamily="34" charset="0"/>
              </a:rPr>
              <a:t> </a:t>
            </a:r>
            <a:endParaRPr lang="en-US" sz="1400" dirty="0">
              <a:latin typeface="Source Sans Pro" panose="020B0503030403020204" pitchFamily="34" charset="0"/>
            </a:endParaRPr>
          </a:p>
        </p:txBody>
      </p:sp>
      <p:sp>
        <p:nvSpPr>
          <p:cNvPr id="5" name="Footer Placeholder 1">
            <a:extLst>
              <a:ext uri="{FF2B5EF4-FFF2-40B4-BE49-F238E27FC236}">
                <a16:creationId xmlns:a16="http://schemas.microsoft.com/office/drawing/2014/main" id="{89018D66-1F3A-3A82-48F7-0327F68D3CC6}"/>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343669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25AAD-CE6D-CF51-3103-1CEA2286B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E5621B-5AD0-A019-A7D1-A8A26FA37EB4}"/>
              </a:ext>
            </a:extLst>
          </p:cNvPr>
          <p:cNvSpPr>
            <a:spLocks noGrp="1"/>
          </p:cNvSpPr>
          <p:nvPr>
            <p:ph type="title"/>
          </p:nvPr>
        </p:nvSpPr>
        <p:spPr/>
        <p:txBody>
          <a:bodyPr/>
          <a:lstStyle/>
          <a:p>
            <a:r>
              <a:rPr lang="en-US" dirty="0">
                <a:solidFill>
                  <a:srgbClr val="6022A6"/>
                </a:solidFill>
              </a:rPr>
              <a:t>Typography</a:t>
            </a:r>
          </a:p>
        </p:txBody>
      </p:sp>
      <p:sp>
        <p:nvSpPr>
          <p:cNvPr id="4" name="Content Placeholder 3">
            <a:extLst>
              <a:ext uri="{FF2B5EF4-FFF2-40B4-BE49-F238E27FC236}">
                <a16:creationId xmlns:a16="http://schemas.microsoft.com/office/drawing/2014/main" id="{1A0FC54F-ADFB-A047-45D6-121A7AA56489}"/>
              </a:ext>
            </a:extLst>
          </p:cNvPr>
          <p:cNvSpPr>
            <a:spLocks noGrp="1"/>
          </p:cNvSpPr>
          <p:nvPr>
            <p:ph sz="half" idx="2"/>
          </p:nvPr>
        </p:nvSpPr>
        <p:spPr>
          <a:xfrm>
            <a:off x="522287" y="1635577"/>
            <a:ext cx="3376613" cy="4352473"/>
          </a:xfrm>
        </p:spPr>
        <p:txBody>
          <a:bodyPr>
            <a:normAutofit/>
          </a:bodyPr>
          <a:lstStyle/>
          <a:p>
            <a:pPr>
              <a:spcBef>
                <a:spcPts val="600"/>
              </a:spcBef>
              <a:spcAft>
                <a:spcPts val="600"/>
              </a:spcAft>
            </a:pPr>
            <a:r>
              <a:rPr lang="en-US" sz="1100" dirty="0">
                <a:solidFill>
                  <a:schemeClr val="tx1"/>
                </a:solidFill>
                <a:latin typeface="Source Sans Pro" panose="020B0503030403020204" pitchFamily="34" charset="0"/>
              </a:rPr>
              <a:t>Our typeface is Source Sans Pro. It is a typeface with personality and approachability that complements our wordmark.</a:t>
            </a:r>
          </a:p>
          <a:p>
            <a:pPr>
              <a:spcBef>
                <a:spcPts val="600"/>
              </a:spcBef>
              <a:spcAft>
                <a:spcPts val="600"/>
              </a:spcAft>
            </a:pPr>
            <a:r>
              <a:rPr lang="en-US" sz="1100" dirty="0">
                <a:solidFill>
                  <a:schemeClr val="tx1"/>
                </a:solidFill>
                <a:latin typeface="Source Sans Pro" panose="020B0503030403020204" pitchFamily="34" charset="0"/>
              </a:rPr>
              <a:t>It is a universal font that brings compassion and consistency to all our communications. </a:t>
            </a:r>
          </a:p>
          <a:p>
            <a:pPr>
              <a:spcBef>
                <a:spcPts val="600"/>
              </a:spcBef>
              <a:spcAft>
                <a:spcPts val="600"/>
              </a:spcAft>
            </a:pPr>
            <a:r>
              <a:rPr lang="en-US" sz="1100" dirty="0">
                <a:ea typeface="Calibri" panose="020F0502020204030204" pitchFamily="34" charset="0"/>
                <a:cs typeface="Source Sans Pro" panose="020B0503030403020204" pitchFamily="34" charset="0"/>
              </a:rPr>
              <a:t>Visit </a:t>
            </a:r>
            <a:r>
              <a:rPr lang="en-US" sz="1100" u="sng" dirty="0">
                <a:solidFill>
                  <a:srgbClr val="6B25AF"/>
                </a:solidFill>
                <a:latin typeface="Source Sans Pro" panose="020B0503030403020204" pitchFamily="34" charset="0"/>
                <a:hlinkClick r:id="rId2">
                  <a:extLst>
                    <a:ext uri="{A12FA001-AC4F-418D-AE19-62706E023703}">
                      <ahyp:hlinkClr xmlns:ahyp="http://schemas.microsoft.com/office/drawing/2018/hyperlinkcolor" val="tx"/>
                    </a:ext>
                  </a:extLst>
                </a:hlinkClick>
              </a:rPr>
              <a:t>The Beat </a:t>
            </a:r>
            <a:r>
              <a:rPr lang="en-US" sz="1100" dirty="0">
                <a:solidFill>
                  <a:schemeClr val="tx1"/>
                </a:solidFill>
                <a:latin typeface="Source Sans Pro" panose="020B0503030403020204" pitchFamily="34" charset="0"/>
              </a:rPr>
              <a:t>or the externally accessible </a:t>
            </a:r>
            <a:r>
              <a:rPr lang="en-US" sz="1100" u="sng" dirty="0">
                <a:solidFill>
                  <a:srgbClr val="6B25AF"/>
                </a:solidFill>
                <a:latin typeface="Source Sans Pro" panose="020B0503030403020204" pitchFamily="34" charset="0"/>
                <a:hlinkClick r:id="rId3">
                  <a:extLst>
                    <a:ext uri="{A12FA001-AC4F-418D-AE19-62706E023703}">
                      <ahyp:hlinkClr xmlns:ahyp="http://schemas.microsoft.com/office/drawing/2018/hyperlinkcolor" val="tx"/>
                    </a:ext>
                  </a:extLst>
                </a:hlinkClick>
              </a:rPr>
              <a:t>Agency Brand Portal</a:t>
            </a:r>
            <a:r>
              <a:rPr lang="en-US" sz="1100" dirty="0">
                <a:solidFill>
                  <a:schemeClr val="tx1"/>
                </a:solidFill>
                <a:latin typeface="Source Sans Pro" panose="020B0503030403020204" pitchFamily="34" charset="0"/>
              </a:rPr>
              <a:t> to get more information about typography and download the fonts Source Sans Pro and Source Han Sans, the extension for most Asian languages.</a:t>
            </a:r>
          </a:p>
          <a:p>
            <a:pPr>
              <a:spcBef>
                <a:spcPts val="600"/>
              </a:spcBef>
              <a:spcAft>
                <a:spcPts val="600"/>
              </a:spcAft>
            </a:pPr>
            <a:endParaRPr lang="en-US" sz="1100" dirty="0">
              <a:solidFill>
                <a:schemeClr val="tx1"/>
              </a:solidFill>
              <a:latin typeface="Source Sans Pro" panose="020B0503030403020204" pitchFamily="34" charset="0"/>
            </a:endParaRPr>
          </a:p>
        </p:txBody>
      </p:sp>
      <p:sp>
        <p:nvSpPr>
          <p:cNvPr id="6" name="Slide Number Placeholder 5">
            <a:extLst>
              <a:ext uri="{FF2B5EF4-FFF2-40B4-BE49-F238E27FC236}">
                <a16:creationId xmlns:a16="http://schemas.microsoft.com/office/drawing/2014/main" id="{86E7BF4B-9484-1A39-55E6-45288B360F6B}"/>
              </a:ext>
            </a:extLst>
          </p:cNvPr>
          <p:cNvSpPr>
            <a:spLocks noGrp="1"/>
          </p:cNvSpPr>
          <p:nvPr>
            <p:ph type="sldNum" sz="quarter" idx="12"/>
          </p:nvPr>
        </p:nvSpPr>
        <p:spPr/>
        <p:txBody>
          <a:bodyPr/>
          <a:lstStyle/>
          <a:p>
            <a:fld id="{339C9110-F427-4586-9638-A5638F41FBCD}" type="slidenum">
              <a:rPr lang="en-US" smtClean="0"/>
              <a:t>18</a:t>
            </a:fld>
            <a:endParaRPr lang="en-US"/>
          </a:p>
        </p:txBody>
      </p:sp>
      <p:sp>
        <p:nvSpPr>
          <p:cNvPr id="19" name="TextBox 18">
            <a:extLst>
              <a:ext uri="{FF2B5EF4-FFF2-40B4-BE49-F238E27FC236}">
                <a16:creationId xmlns:a16="http://schemas.microsoft.com/office/drawing/2014/main" id="{BD378EAE-133F-D520-D4D3-0AA56326FF37}"/>
              </a:ext>
            </a:extLst>
          </p:cNvPr>
          <p:cNvSpPr txBox="1"/>
          <p:nvPr/>
        </p:nvSpPr>
        <p:spPr>
          <a:xfrm>
            <a:off x="4406900" y="1635577"/>
            <a:ext cx="3376613" cy="3997371"/>
          </a:xfrm>
          <a:prstGeom prst="rect">
            <a:avLst/>
          </a:prstGeom>
          <a:noFill/>
        </p:spPr>
        <p:txBody>
          <a:bodyPr wrap="square">
            <a:noAutofit/>
          </a:bodyPr>
          <a:lstStyle/>
          <a:p>
            <a:pPr>
              <a:spcBef>
                <a:spcPts val="600"/>
              </a:spcBef>
            </a:pPr>
            <a:r>
              <a:rPr lang="en-US" sz="5400" dirty="0">
                <a:solidFill>
                  <a:srgbClr val="5F21A6"/>
                </a:solidFill>
                <a:effectLst/>
                <a:latin typeface="Source Sans Pro" panose="020B0503030403020204" pitchFamily="34" charset="0"/>
              </a:rPr>
              <a:t>Source</a:t>
            </a:r>
          </a:p>
          <a:p>
            <a:pPr>
              <a:spcBef>
                <a:spcPts val="600"/>
              </a:spcBef>
            </a:pPr>
            <a:r>
              <a:rPr lang="en-US" sz="5400" dirty="0">
                <a:solidFill>
                  <a:srgbClr val="5F21A6"/>
                </a:solidFill>
                <a:effectLst/>
                <a:latin typeface="Source Sans Pro" panose="020B0503030403020204" pitchFamily="34" charset="0"/>
              </a:rPr>
              <a:t>Sans Pro</a:t>
            </a:r>
          </a:p>
          <a:p>
            <a:pPr>
              <a:spcBef>
                <a:spcPts val="600"/>
              </a:spcBef>
            </a:pPr>
            <a:r>
              <a:rPr lang="en-US" sz="5400" dirty="0" err="1">
                <a:solidFill>
                  <a:srgbClr val="221E1F"/>
                </a:solidFill>
                <a:effectLst/>
                <a:latin typeface="Source Sans Pro" panose="020B0503030403020204" pitchFamily="34" charset="0"/>
              </a:rPr>
              <a:t>AaBbCc</a:t>
            </a:r>
            <a:endParaRPr lang="en-US" sz="5400" dirty="0">
              <a:solidFill>
                <a:srgbClr val="221E1F"/>
              </a:solidFill>
              <a:effectLst/>
              <a:latin typeface="Source Sans Pro" panose="020B0503030403020204" pitchFamily="34" charset="0"/>
            </a:endParaRPr>
          </a:p>
          <a:p>
            <a:pPr>
              <a:spcBef>
                <a:spcPts val="600"/>
              </a:spcBef>
            </a:pPr>
            <a:r>
              <a:rPr lang="en-US" sz="5400" dirty="0">
                <a:solidFill>
                  <a:srgbClr val="221E1F"/>
                </a:solidFill>
                <a:effectLst/>
                <a:latin typeface="Source Sans Pro" panose="020B0503030403020204" pitchFamily="34" charset="0"/>
              </a:rPr>
              <a:t>$£€TM@</a:t>
            </a:r>
            <a:br>
              <a:rPr lang="en-US" sz="5400" dirty="0">
                <a:solidFill>
                  <a:srgbClr val="221E1F"/>
                </a:solidFill>
                <a:effectLst/>
                <a:latin typeface="Source Sans Pro" panose="020B0503030403020204" pitchFamily="34" charset="0"/>
              </a:rPr>
            </a:br>
            <a:r>
              <a:rPr lang="en-US" sz="5400" dirty="0">
                <a:solidFill>
                  <a:srgbClr val="221E1F"/>
                </a:solidFill>
                <a:effectLst/>
                <a:latin typeface="Source Sans Pro" panose="020B0503030403020204" pitchFamily="34" charset="0"/>
              </a:rPr>
              <a:t>;:!?"</a:t>
            </a:r>
            <a:r>
              <a:rPr lang="en-US" sz="5400" baseline="30000" dirty="0">
                <a:solidFill>
                  <a:srgbClr val="221E1F"/>
                </a:solidFill>
                <a:effectLst/>
                <a:latin typeface="Source Sans Pro" panose="020B0503030403020204" pitchFamily="34" charset="0"/>
              </a:rPr>
              <a:t>®</a:t>
            </a:r>
            <a:endParaRPr lang="en-US" sz="5400" dirty="0">
              <a:solidFill>
                <a:srgbClr val="221E1F"/>
              </a:solidFill>
              <a:effectLst/>
              <a:latin typeface="Source Sans Pro" panose="020B0503030403020204" pitchFamily="34" charset="0"/>
            </a:endParaRPr>
          </a:p>
        </p:txBody>
      </p:sp>
      <p:pic>
        <p:nvPicPr>
          <p:cNvPr id="20" name="Picture 19">
            <a:extLst>
              <a:ext uri="{FF2B5EF4-FFF2-40B4-BE49-F238E27FC236}">
                <a16:creationId xmlns:a16="http://schemas.microsoft.com/office/drawing/2014/main" id="{F4C5654F-72B8-167C-2D69-17AA18D39C68}"/>
              </a:ext>
            </a:extLst>
          </p:cNvPr>
          <p:cNvPicPr>
            <a:picLocks noChangeAspect="1"/>
          </p:cNvPicPr>
          <p:nvPr/>
        </p:nvPicPr>
        <p:blipFill>
          <a:blip r:embed="rId4" cstate="screen">
            <a:extLst>
              <a:ext uri="{28A0092B-C50C-407E-A947-70E740481C1C}">
                <a14:useLocalDpi xmlns:a14="http://schemas.microsoft.com/office/drawing/2010/main"/>
              </a:ext>
            </a:extLst>
          </a:blip>
          <a:srcRect l="6784"/>
          <a:stretch/>
        </p:blipFill>
        <p:spPr>
          <a:xfrm>
            <a:off x="8291513" y="1491209"/>
            <a:ext cx="2527769" cy="4141739"/>
          </a:xfrm>
          <a:prstGeom prst="rect">
            <a:avLst/>
          </a:prstGeom>
        </p:spPr>
      </p:pic>
      <p:sp>
        <p:nvSpPr>
          <p:cNvPr id="5" name="Footer Placeholder 1">
            <a:extLst>
              <a:ext uri="{FF2B5EF4-FFF2-40B4-BE49-F238E27FC236}">
                <a16:creationId xmlns:a16="http://schemas.microsoft.com/office/drawing/2014/main" id="{511F5961-6D63-768B-6DF1-33B5DB75C9FF}"/>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322332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49291-1515-C43A-A900-A98DD33AF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87F61A-6B25-9092-D0C4-E3EB6B853BFC}"/>
              </a:ext>
            </a:extLst>
          </p:cNvPr>
          <p:cNvSpPr>
            <a:spLocks noGrp="1"/>
          </p:cNvSpPr>
          <p:nvPr>
            <p:ph type="title"/>
          </p:nvPr>
        </p:nvSpPr>
        <p:spPr/>
        <p:txBody>
          <a:bodyPr/>
          <a:lstStyle/>
          <a:p>
            <a:r>
              <a:rPr lang="en-US" dirty="0">
                <a:solidFill>
                  <a:srgbClr val="6022A6"/>
                </a:solidFill>
              </a:rPr>
              <a:t>Typography</a:t>
            </a:r>
          </a:p>
        </p:txBody>
      </p:sp>
      <p:sp>
        <p:nvSpPr>
          <p:cNvPr id="4" name="Content Placeholder 3">
            <a:extLst>
              <a:ext uri="{FF2B5EF4-FFF2-40B4-BE49-F238E27FC236}">
                <a16:creationId xmlns:a16="http://schemas.microsoft.com/office/drawing/2014/main" id="{7C78DBCE-4D86-E76D-A453-1413977940BA}"/>
              </a:ext>
            </a:extLst>
          </p:cNvPr>
          <p:cNvSpPr>
            <a:spLocks noGrp="1" noRot="1" noMove="1" noResize="1" noEditPoints="1" noAdjustHandles="1" noChangeArrowheads="1" noChangeShapeType="1"/>
          </p:cNvSpPr>
          <p:nvPr>
            <p:ph sz="half" idx="2"/>
          </p:nvPr>
        </p:nvSpPr>
        <p:spPr>
          <a:xfrm>
            <a:off x="522287" y="1635577"/>
            <a:ext cx="3413609" cy="4352473"/>
          </a:xfrm>
        </p:spPr>
        <p:txBody>
          <a:bodyPr>
            <a:normAutofit/>
          </a:bodyPr>
          <a:lstStyle/>
          <a:p>
            <a:pPr>
              <a:spcBef>
                <a:spcPts val="600"/>
              </a:spcBef>
            </a:pPr>
            <a:r>
              <a:rPr lang="en-US" sz="1100" dirty="0">
                <a:latin typeface="Source Sans Pro" panose="020B0503030403020204" pitchFamily="34" charset="0"/>
              </a:rPr>
              <a:t>When creating on-screen graphics, use text in black or Compassion Purple on a white background. Use white </a:t>
            </a:r>
            <a:br>
              <a:rPr lang="en-US" sz="1100" dirty="0">
                <a:latin typeface="Source Sans Pro" panose="020B0503030403020204" pitchFamily="34" charset="0"/>
              </a:rPr>
            </a:br>
            <a:r>
              <a:rPr lang="en-US" sz="1100" dirty="0">
                <a:latin typeface="Source Sans Pro" panose="020B0503030403020204" pitchFamily="34" charset="0"/>
              </a:rPr>
              <a:t>text on a Compassion Purple or black background.</a:t>
            </a:r>
          </a:p>
          <a:p>
            <a:pPr>
              <a:spcBef>
                <a:spcPts val="600"/>
              </a:spcBef>
            </a:pPr>
            <a:r>
              <a:rPr lang="en-US" sz="1100" dirty="0">
                <a:latin typeface="Source Sans Pro" panose="020B0503030403020204" pitchFamily="34" charset="0"/>
              </a:rPr>
              <a:t>Only black text should be used on accent and </a:t>
            </a:r>
            <a:br>
              <a:rPr lang="en-US" sz="1100" dirty="0">
                <a:latin typeface="Source Sans Pro" panose="020B0503030403020204" pitchFamily="34" charset="0"/>
              </a:rPr>
            </a:br>
            <a:r>
              <a:rPr lang="en-US" sz="1100" dirty="0">
                <a:latin typeface="Source Sans Pro" panose="020B0503030403020204" pitchFamily="34" charset="0"/>
              </a:rPr>
              <a:t>gray background colors. </a:t>
            </a:r>
          </a:p>
          <a:p>
            <a:pPr>
              <a:spcBef>
                <a:spcPts val="600"/>
              </a:spcBef>
            </a:pPr>
            <a:r>
              <a:rPr lang="en-US" sz="1100" dirty="0">
                <a:latin typeface="Source Sans Pro" panose="020B0503030403020204" pitchFamily="34" charset="0"/>
              </a:rPr>
              <a:t>Do not use accent colors or grays for text.</a:t>
            </a:r>
          </a:p>
          <a:p>
            <a:pPr>
              <a:spcBef>
                <a:spcPts val="600"/>
              </a:spcBef>
            </a:pPr>
            <a:r>
              <a:rPr lang="en-US" sz="1100" dirty="0">
                <a:latin typeface="Source Sans Pro" panose="020B0503030403020204" pitchFamily="34" charset="0"/>
              </a:rPr>
              <a:t>Do not use white text or icons on accent </a:t>
            </a:r>
            <a:br>
              <a:rPr lang="en-US" sz="1100" dirty="0">
                <a:latin typeface="Source Sans Pro" panose="020B0503030403020204" pitchFamily="34" charset="0"/>
              </a:rPr>
            </a:br>
            <a:r>
              <a:rPr lang="en-US" sz="1100" dirty="0">
                <a:latin typeface="Source Sans Pro" panose="020B0503030403020204" pitchFamily="34" charset="0"/>
              </a:rPr>
              <a:t>color backgrounds.</a:t>
            </a:r>
          </a:p>
          <a:p>
            <a:pPr>
              <a:spcBef>
                <a:spcPts val="600"/>
              </a:spcBef>
            </a:pPr>
            <a:r>
              <a:rPr lang="en-US" sz="1100" dirty="0">
                <a:latin typeface="Source Sans Pro" panose="020B0503030403020204" pitchFamily="34" charset="0"/>
              </a:rPr>
              <a:t>Accent colors should be used for functional purposes </a:t>
            </a:r>
            <a:br>
              <a:rPr lang="en-US" sz="1100" dirty="0">
                <a:latin typeface="Source Sans Pro" panose="020B0503030403020204" pitchFamily="34" charset="0"/>
              </a:rPr>
            </a:br>
            <a:r>
              <a:rPr lang="en-US" sz="1100" dirty="0">
                <a:latin typeface="Source Sans Pro" panose="020B0503030403020204" pitchFamily="34" charset="0"/>
              </a:rPr>
              <a:t>and not for decorative reasons only.</a:t>
            </a:r>
            <a:r>
              <a:rPr lang="en-US" sz="1200" dirty="0">
                <a:solidFill>
                  <a:srgbClr val="221E1F"/>
                </a:solidFill>
                <a:effectLst/>
                <a:latin typeface="Source Sans Pro" panose="020B0503030403020204" pitchFamily="34" charset="0"/>
              </a:rPr>
              <a:t> </a:t>
            </a:r>
          </a:p>
          <a:p>
            <a:pPr>
              <a:spcBef>
                <a:spcPts val="600"/>
              </a:spcBef>
            </a:pPr>
            <a:endParaRPr lang="en-US" sz="1100" dirty="0">
              <a:highlight>
                <a:srgbClr val="FFFF00"/>
              </a:highlight>
              <a:ea typeface="Calibri" panose="020F0502020204030204" pitchFamily="34" charset="0"/>
              <a:cs typeface="Source Sans Pro" panose="020B0503030403020204" pitchFamily="34" charset="0"/>
            </a:endParaRPr>
          </a:p>
          <a:p>
            <a:pPr>
              <a:spcBef>
                <a:spcPts val="600"/>
              </a:spcBef>
            </a:pPr>
            <a:r>
              <a:rPr lang="en-US" sz="1100" dirty="0">
                <a:ea typeface="Calibri" panose="020F0502020204030204" pitchFamily="34" charset="0"/>
                <a:cs typeface="Source Sans Pro" panose="020B0503030403020204" pitchFamily="34" charset="0"/>
              </a:rPr>
              <a:t>For more information on using our color palette, refer to </a:t>
            </a:r>
            <a:br>
              <a:rPr lang="en-US" sz="1100" dirty="0">
                <a:ea typeface="Calibri" panose="020F0502020204030204" pitchFamily="34" charset="0"/>
                <a:cs typeface="Source Sans Pro" panose="020B0503030403020204" pitchFamily="34" charset="0"/>
              </a:rPr>
            </a:br>
            <a:r>
              <a:rPr lang="en-US" sz="1100" dirty="0">
                <a:solidFill>
                  <a:srgbClr val="6022A6"/>
                </a:solidFill>
                <a:ea typeface="Calibri" panose="020F0502020204030204" pitchFamily="34" charset="0"/>
                <a:cs typeface="Source Sans Pro" panose="020B0503030403020204" pitchFamily="34" charset="0"/>
                <a:hlinkClick r:id="rId2">
                  <a:extLst>
                    <a:ext uri="{A12FA001-AC4F-418D-AE19-62706E023703}">
                      <ahyp:hlinkClr xmlns:ahyp="http://schemas.microsoft.com/office/drawing/2018/hyperlinkcolor" val="tx"/>
                    </a:ext>
                  </a:extLst>
                </a:hlinkClick>
              </a:rPr>
              <a:t>this article on color</a:t>
            </a:r>
            <a:r>
              <a:rPr lang="en-US" sz="1100" dirty="0">
                <a:solidFill>
                  <a:srgbClr val="6022A6"/>
                </a:solidFill>
                <a:ea typeface="Calibri" panose="020F0502020204030204" pitchFamily="34" charset="0"/>
                <a:cs typeface="Source Sans Pro" panose="020B0503030403020204" pitchFamily="34" charset="0"/>
              </a:rPr>
              <a:t> </a:t>
            </a:r>
            <a:r>
              <a:rPr lang="en-US" sz="1100" dirty="0">
                <a:ea typeface="Calibri" panose="020F0502020204030204" pitchFamily="34" charset="0"/>
                <a:cs typeface="Source Sans Pro" panose="020B0503030403020204" pitchFamily="34" charset="0"/>
              </a:rPr>
              <a:t>or refer to our </a:t>
            </a:r>
            <a:r>
              <a:rPr lang="en-US" sz="1100" dirty="0">
                <a:solidFill>
                  <a:srgbClr val="6022A6"/>
                </a:solidFill>
                <a:ea typeface="Calibri" panose="020F0502020204030204" pitchFamily="34" charset="0"/>
                <a:cs typeface="Source Sans Pro" panose="020B0503030403020204" pitchFamily="34" charset="0"/>
                <a:hlinkClick r:id="rId3">
                  <a:extLst>
                    <a:ext uri="{A12FA001-AC4F-418D-AE19-62706E023703}">
                      <ahyp:hlinkClr xmlns:ahyp="http://schemas.microsoft.com/office/drawing/2018/hyperlinkcolor" val="tx"/>
                    </a:ext>
                  </a:extLst>
                </a:hlinkClick>
              </a:rPr>
              <a:t>Accent Color Guidelines</a:t>
            </a:r>
            <a:r>
              <a:rPr lang="en-US" sz="1100" dirty="0">
                <a:ea typeface="Calibri" panose="020F0502020204030204" pitchFamily="34" charset="0"/>
                <a:cs typeface="Source Sans Pro" panose="020B0503030403020204" pitchFamily="34" charset="0"/>
              </a:rPr>
              <a:t>, linking from the </a:t>
            </a:r>
            <a:r>
              <a:rPr lang="en-US" sz="1100" dirty="0">
                <a:solidFill>
                  <a:srgbClr val="6022A6"/>
                </a:solidFill>
                <a:ea typeface="Calibri" panose="020F0502020204030204" pitchFamily="34" charset="0"/>
                <a:cs typeface="Source Sans Pro" panose="020B0503030403020204" pitchFamily="34" charset="0"/>
                <a:hlinkClick r:id="rId4">
                  <a:extLst>
                    <a:ext uri="{A12FA001-AC4F-418D-AE19-62706E023703}">
                      <ahyp:hlinkClr xmlns:ahyp="http://schemas.microsoft.com/office/drawing/2018/hyperlinkcolor" val="tx"/>
                    </a:ext>
                  </a:extLst>
                </a:hlinkClick>
              </a:rPr>
              <a:t>Brand page of The Beat</a:t>
            </a:r>
            <a:r>
              <a:rPr lang="en-US" sz="1100" dirty="0">
                <a:ea typeface="Calibri" panose="020F0502020204030204" pitchFamily="34" charset="0"/>
                <a:cs typeface="Source Sans Pro" panose="020B0503030403020204" pitchFamily="34" charset="0"/>
              </a:rPr>
              <a:t>, </a:t>
            </a:r>
            <a:br>
              <a:rPr lang="en-US" sz="1100" dirty="0">
                <a:ea typeface="Calibri" panose="020F0502020204030204" pitchFamily="34" charset="0"/>
                <a:cs typeface="Source Sans Pro" panose="020B0503030403020204" pitchFamily="34" charset="0"/>
              </a:rPr>
            </a:br>
            <a:r>
              <a:rPr lang="en-US" sz="1100" dirty="0">
                <a:ea typeface="Calibri" panose="020F0502020204030204" pitchFamily="34" charset="0"/>
                <a:cs typeface="Source Sans Pro" panose="020B0503030403020204" pitchFamily="34" charset="0"/>
              </a:rPr>
              <a:t>or visit </a:t>
            </a:r>
            <a:r>
              <a:rPr lang="en-US" sz="1100" dirty="0">
                <a:solidFill>
                  <a:schemeClr val="tx1"/>
                </a:solidFill>
                <a:latin typeface="Source Sans Pro" panose="020B0503030403020204" pitchFamily="34" charset="0"/>
              </a:rPr>
              <a:t>the externally accessible </a:t>
            </a:r>
            <a:r>
              <a:rPr lang="en-US" sz="1100" u="sng" dirty="0">
                <a:solidFill>
                  <a:srgbClr val="6022A6"/>
                </a:solidFill>
                <a:latin typeface="Source Sans Pro" panose="020B0503030403020204" pitchFamily="34" charset="0"/>
                <a:hlinkClick r:id="rId5">
                  <a:extLst>
                    <a:ext uri="{A12FA001-AC4F-418D-AE19-62706E023703}">
                      <ahyp:hlinkClr xmlns:ahyp="http://schemas.microsoft.com/office/drawing/2018/hyperlinkcolor" val="tx"/>
                    </a:ext>
                  </a:extLst>
                </a:hlinkClick>
              </a:rPr>
              <a:t>Agency Brand Portal</a:t>
            </a:r>
            <a:r>
              <a:rPr lang="en-US" sz="1100" dirty="0">
                <a:solidFill>
                  <a:schemeClr val="tx1"/>
                </a:solidFill>
                <a:latin typeface="Source Sans Pro" panose="020B0503030403020204" pitchFamily="34" charset="0"/>
              </a:rPr>
              <a:t>.</a:t>
            </a:r>
            <a:endParaRPr lang="en-US" sz="1100" dirty="0">
              <a:latin typeface="Source Sans Pro" panose="020B0503030403020204" pitchFamily="34" charset="0"/>
            </a:endParaRPr>
          </a:p>
        </p:txBody>
      </p:sp>
      <p:sp>
        <p:nvSpPr>
          <p:cNvPr id="6" name="Slide Number Placeholder 5">
            <a:extLst>
              <a:ext uri="{FF2B5EF4-FFF2-40B4-BE49-F238E27FC236}">
                <a16:creationId xmlns:a16="http://schemas.microsoft.com/office/drawing/2014/main" id="{DAF649B2-4199-BCB4-CBE7-2258A6364B1D}"/>
              </a:ext>
            </a:extLst>
          </p:cNvPr>
          <p:cNvSpPr>
            <a:spLocks noGrp="1"/>
          </p:cNvSpPr>
          <p:nvPr>
            <p:ph type="sldNum" sz="quarter" idx="12"/>
          </p:nvPr>
        </p:nvSpPr>
        <p:spPr/>
        <p:txBody>
          <a:bodyPr/>
          <a:lstStyle/>
          <a:p>
            <a:fld id="{339C9110-F427-4586-9638-A5638F41FBCD}" type="slidenum">
              <a:rPr lang="en-US" smtClean="0"/>
              <a:t>19</a:t>
            </a:fld>
            <a:endParaRPr lang="en-US"/>
          </a:p>
        </p:txBody>
      </p:sp>
      <p:pic>
        <p:nvPicPr>
          <p:cNvPr id="7" name="Picture 6">
            <a:extLst>
              <a:ext uri="{FF2B5EF4-FFF2-40B4-BE49-F238E27FC236}">
                <a16:creationId xmlns:a16="http://schemas.microsoft.com/office/drawing/2014/main" id="{A18C4C6D-6301-B297-AE75-F370904507BA}"/>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rcRect/>
          <a:stretch>
            <a:fillRect/>
          </a:stretch>
        </p:blipFill>
        <p:spPr>
          <a:xfrm>
            <a:off x="4138047" y="1635577"/>
            <a:ext cx="7818895" cy="4464597"/>
          </a:xfrm>
          <a:prstGeom prst="rect">
            <a:avLst/>
          </a:prstGeom>
        </p:spPr>
      </p:pic>
      <p:grpSp>
        <p:nvGrpSpPr>
          <p:cNvPr id="70" name="Group 69">
            <a:extLst>
              <a:ext uri="{FF2B5EF4-FFF2-40B4-BE49-F238E27FC236}">
                <a16:creationId xmlns:a16="http://schemas.microsoft.com/office/drawing/2014/main" id="{051FFA46-F436-0A74-5757-C1E961CAC950}"/>
              </a:ext>
            </a:extLst>
          </p:cNvPr>
          <p:cNvGrpSpPr/>
          <p:nvPr/>
        </p:nvGrpSpPr>
        <p:grpSpPr>
          <a:xfrm>
            <a:off x="5013960" y="2670327"/>
            <a:ext cx="6850380" cy="3234543"/>
            <a:chOff x="4970553" y="2676525"/>
            <a:chExt cx="6850380" cy="3234543"/>
          </a:xfrm>
        </p:grpSpPr>
        <p:sp>
          <p:nvSpPr>
            <p:cNvPr id="13" name="Rectangle 12">
              <a:extLst>
                <a:ext uri="{FF2B5EF4-FFF2-40B4-BE49-F238E27FC236}">
                  <a16:creationId xmlns:a16="http://schemas.microsoft.com/office/drawing/2014/main" id="{E6204BBD-AC6C-62BF-C408-8695AEA1039D}"/>
                </a:ext>
              </a:extLst>
            </p:cNvPr>
            <p:cNvSpPr/>
            <p:nvPr/>
          </p:nvSpPr>
          <p:spPr>
            <a:xfrm>
              <a:off x="5053013" y="2676525"/>
              <a:ext cx="2081414" cy="752474"/>
            </a:xfrm>
            <a:prstGeom prst="rect">
              <a:avLst/>
            </a:prstGeom>
            <a:solidFill>
              <a:srgbClr val="6B25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73DFC53-BADD-7D1B-C63F-91BDCEB934CB}"/>
                </a:ext>
              </a:extLst>
            </p:cNvPr>
            <p:cNvSpPr txBox="1"/>
            <p:nvPr/>
          </p:nvSpPr>
          <p:spPr>
            <a:xfrm>
              <a:off x="5096718" y="2839941"/>
              <a:ext cx="831796" cy="298543"/>
            </a:xfrm>
            <a:prstGeom prst="rect">
              <a:avLst/>
            </a:prstGeom>
            <a:noFill/>
          </p:spPr>
          <p:txBody>
            <a:bodyPr wrap="square" lIns="0">
              <a:spAutoFit/>
            </a:bodyPr>
            <a:lstStyle/>
            <a:p>
              <a:pPr>
                <a:lnSpc>
                  <a:spcPts val="800"/>
                </a:lnSpc>
              </a:pPr>
              <a:r>
                <a:rPr lang="en-US" sz="800" b="1" dirty="0">
                  <a:solidFill>
                    <a:schemeClr val="bg1"/>
                  </a:solidFill>
                  <a:latin typeface="Source Sans Pro SemiBold" panose="020B0503030403020204" pitchFamily="34" charset="0"/>
                </a:rPr>
                <a:t>RGB</a:t>
              </a:r>
            </a:p>
            <a:p>
              <a:pPr>
                <a:lnSpc>
                  <a:spcPts val="800"/>
                </a:lnSpc>
              </a:pPr>
              <a:r>
                <a:rPr lang="en-US" sz="800" dirty="0">
                  <a:solidFill>
                    <a:schemeClr val="bg1"/>
                  </a:solidFill>
                  <a:latin typeface="Source Sans Pro" panose="020B0503030403020204" pitchFamily="34" charset="0"/>
                </a:rPr>
                <a:t>96/34/166</a:t>
              </a:r>
            </a:p>
          </p:txBody>
        </p:sp>
        <p:sp>
          <p:nvSpPr>
            <p:cNvPr id="15" name="TextBox 14">
              <a:extLst>
                <a:ext uri="{FF2B5EF4-FFF2-40B4-BE49-F238E27FC236}">
                  <a16:creationId xmlns:a16="http://schemas.microsoft.com/office/drawing/2014/main" id="{E8433458-CEB8-8D3C-C7E9-7C93691413E4}"/>
                </a:ext>
              </a:extLst>
            </p:cNvPr>
            <p:cNvSpPr txBox="1"/>
            <p:nvPr/>
          </p:nvSpPr>
          <p:spPr>
            <a:xfrm>
              <a:off x="5096718" y="3130456"/>
              <a:ext cx="831796" cy="298543"/>
            </a:xfrm>
            <a:prstGeom prst="rect">
              <a:avLst/>
            </a:prstGeom>
            <a:noFill/>
          </p:spPr>
          <p:txBody>
            <a:bodyPr wrap="square" lIns="0">
              <a:spAutoFit/>
            </a:bodyPr>
            <a:lstStyle/>
            <a:p>
              <a:pPr>
                <a:lnSpc>
                  <a:spcPts val="800"/>
                </a:lnSpc>
              </a:pPr>
              <a:r>
                <a:rPr lang="en-US" sz="800" b="1" dirty="0">
                  <a:solidFill>
                    <a:schemeClr val="bg1"/>
                  </a:solidFill>
                  <a:latin typeface="Source Sans Pro SemiBold" panose="020B0503030403020204" pitchFamily="34" charset="0"/>
                </a:rPr>
                <a:t>HEX</a:t>
              </a:r>
            </a:p>
            <a:p>
              <a:pPr>
                <a:lnSpc>
                  <a:spcPts val="800"/>
                </a:lnSpc>
              </a:pPr>
              <a:r>
                <a:rPr lang="en-US" sz="800" dirty="0">
                  <a:solidFill>
                    <a:schemeClr val="bg1"/>
                  </a:solidFill>
                  <a:latin typeface="Source Sans Pro" panose="020B0503030403020204" pitchFamily="34" charset="0"/>
                </a:rPr>
                <a:t>#6022A6</a:t>
              </a:r>
            </a:p>
          </p:txBody>
        </p:sp>
        <p:sp>
          <p:nvSpPr>
            <p:cNvPr id="16" name="Rectangle 15">
              <a:extLst>
                <a:ext uri="{FF2B5EF4-FFF2-40B4-BE49-F238E27FC236}">
                  <a16:creationId xmlns:a16="http://schemas.microsoft.com/office/drawing/2014/main" id="{B26386AC-A2CF-802E-B3DC-C13CDBB7C717}"/>
                </a:ext>
              </a:extLst>
            </p:cNvPr>
            <p:cNvSpPr/>
            <p:nvPr/>
          </p:nvSpPr>
          <p:spPr>
            <a:xfrm>
              <a:off x="7364698" y="2676525"/>
              <a:ext cx="2081414" cy="752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11F85FE-6074-5754-6A58-997421D912FA}"/>
                </a:ext>
              </a:extLst>
            </p:cNvPr>
            <p:cNvSpPr txBox="1"/>
            <p:nvPr/>
          </p:nvSpPr>
          <p:spPr>
            <a:xfrm>
              <a:off x="7408403" y="2839941"/>
              <a:ext cx="831796" cy="298543"/>
            </a:xfrm>
            <a:prstGeom prst="rect">
              <a:avLst/>
            </a:prstGeom>
            <a:noFill/>
          </p:spPr>
          <p:txBody>
            <a:bodyPr wrap="square" lIns="0">
              <a:spAutoFit/>
            </a:bodyPr>
            <a:lstStyle/>
            <a:p>
              <a:pPr>
                <a:lnSpc>
                  <a:spcPts val="800"/>
                </a:lnSpc>
              </a:pPr>
              <a:r>
                <a:rPr lang="en-US" sz="800" b="1" dirty="0">
                  <a:latin typeface="Source Sans Pro SemiBold" panose="020B0503030403020204" pitchFamily="34" charset="0"/>
                </a:rPr>
                <a:t>RGB</a:t>
              </a:r>
            </a:p>
            <a:p>
              <a:pPr>
                <a:lnSpc>
                  <a:spcPts val="800"/>
                </a:lnSpc>
              </a:pPr>
              <a:r>
                <a:rPr lang="en-US" sz="800" dirty="0">
                  <a:latin typeface="Source Sans Pro" panose="020B0503030403020204" pitchFamily="34" charset="0"/>
                </a:rPr>
                <a:t>255/255/255</a:t>
              </a:r>
            </a:p>
          </p:txBody>
        </p:sp>
        <p:sp>
          <p:nvSpPr>
            <p:cNvPr id="19" name="TextBox 18">
              <a:extLst>
                <a:ext uri="{FF2B5EF4-FFF2-40B4-BE49-F238E27FC236}">
                  <a16:creationId xmlns:a16="http://schemas.microsoft.com/office/drawing/2014/main" id="{DAC812ED-95BA-CAAB-FFC9-B5F932FB4F22}"/>
                </a:ext>
              </a:extLst>
            </p:cNvPr>
            <p:cNvSpPr txBox="1"/>
            <p:nvPr/>
          </p:nvSpPr>
          <p:spPr>
            <a:xfrm>
              <a:off x="7408403" y="3130456"/>
              <a:ext cx="831796" cy="298543"/>
            </a:xfrm>
            <a:prstGeom prst="rect">
              <a:avLst/>
            </a:prstGeom>
            <a:noFill/>
          </p:spPr>
          <p:txBody>
            <a:bodyPr wrap="square" lIns="0">
              <a:spAutoFit/>
            </a:bodyPr>
            <a:lstStyle/>
            <a:p>
              <a:pPr>
                <a:lnSpc>
                  <a:spcPts val="800"/>
                </a:lnSpc>
              </a:pPr>
              <a:r>
                <a:rPr lang="en-US" sz="800" b="1" dirty="0">
                  <a:latin typeface="Source Sans Pro SemiBold" panose="020B0503030403020204" pitchFamily="34" charset="0"/>
                </a:rPr>
                <a:t>HEX</a:t>
              </a:r>
            </a:p>
            <a:p>
              <a:pPr>
                <a:lnSpc>
                  <a:spcPts val="800"/>
                </a:lnSpc>
              </a:pPr>
              <a:r>
                <a:rPr lang="en-US" sz="800" dirty="0">
                  <a:latin typeface="Source Sans Pro" panose="020B0503030403020204" pitchFamily="34" charset="0"/>
                </a:rPr>
                <a:t>#FFFFFF</a:t>
              </a:r>
            </a:p>
          </p:txBody>
        </p:sp>
        <p:sp>
          <p:nvSpPr>
            <p:cNvPr id="20" name="Rectangle 19">
              <a:extLst>
                <a:ext uri="{FF2B5EF4-FFF2-40B4-BE49-F238E27FC236}">
                  <a16:creationId xmlns:a16="http://schemas.microsoft.com/office/drawing/2014/main" id="{B3F4B31C-CE02-8D50-6E2D-F1874DCCF16E}"/>
                </a:ext>
              </a:extLst>
            </p:cNvPr>
            <p:cNvSpPr/>
            <p:nvPr/>
          </p:nvSpPr>
          <p:spPr>
            <a:xfrm>
              <a:off x="9678353" y="2676525"/>
              <a:ext cx="2081414" cy="752474"/>
            </a:xfrm>
            <a:prstGeom prst="rect">
              <a:avLst/>
            </a:prstGeom>
            <a:solidFill>
              <a:srgbClr val="2220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90FAF9B-668A-5FB2-D9D7-4098B161B438}"/>
                </a:ext>
              </a:extLst>
            </p:cNvPr>
            <p:cNvSpPr txBox="1"/>
            <p:nvPr/>
          </p:nvSpPr>
          <p:spPr>
            <a:xfrm>
              <a:off x="9722058" y="2839941"/>
              <a:ext cx="831796" cy="298543"/>
            </a:xfrm>
            <a:prstGeom prst="rect">
              <a:avLst/>
            </a:prstGeom>
            <a:noFill/>
          </p:spPr>
          <p:txBody>
            <a:bodyPr wrap="square" lIns="0">
              <a:spAutoFit/>
            </a:bodyPr>
            <a:lstStyle/>
            <a:p>
              <a:pPr>
                <a:lnSpc>
                  <a:spcPts val="800"/>
                </a:lnSpc>
              </a:pPr>
              <a:r>
                <a:rPr lang="en-US" sz="800" b="1" dirty="0">
                  <a:solidFill>
                    <a:schemeClr val="bg1"/>
                  </a:solidFill>
                  <a:latin typeface="Source Sans Pro SemiBold" panose="020B0503030403020204" pitchFamily="34" charset="0"/>
                </a:rPr>
                <a:t>RGB</a:t>
              </a:r>
            </a:p>
            <a:p>
              <a:pPr>
                <a:lnSpc>
                  <a:spcPts val="800"/>
                </a:lnSpc>
              </a:pPr>
              <a:r>
                <a:rPr lang="en-US" sz="800" dirty="0">
                  <a:solidFill>
                    <a:schemeClr val="bg1"/>
                  </a:solidFill>
                  <a:latin typeface="Source Sans Pro" panose="020B0503030403020204" pitchFamily="34" charset="0"/>
                </a:rPr>
                <a:t>0/0/0</a:t>
              </a:r>
            </a:p>
          </p:txBody>
        </p:sp>
        <p:sp>
          <p:nvSpPr>
            <p:cNvPr id="23" name="TextBox 22">
              <a:extLst>
                <a:ext uri="{FF2B5EF4-FFF2-40B4-BE49-F238E27FC236}">
                  <a16:creationId xmlns:a16="http://schemas.microsoft.com/office/drawing/2014/main" id="{92F42904-682E-4E91-B061-558DF8D5468F}"/>
                </a:ext>
              </a:extLst>
            </p:cNvPr>
            <p:cNvSpPr txBox="1"/>
            <p:nvPr/>
          </p:nvSpPr>
          <p:spPr>
            <a:xfrm>
              <a:off x="9722058" y="3130456"/>
              <a:ext cx="831796" cy="298543"/>
            </a:xfrm>
            <a:prstGeom prst="rect">
              <a:avLst/>
            </a:prstGeom>
            <a:noFill/>
          </p:spPr>
          <p:txBody>
            <a:bodyPr wrap="square" lIns="0">
              <a:spAutoFit/>
            </a:bodyPr>
            <a:lstStyle/>
            <a:p>
              <a:pPr>
                <a:lnSpc>
                  <a:spcPts val="800"/>
                </a:lnSpc>
              </a:pPr>
              <a:r>
                <a:rPr lang="en-US" sz="800" b="1" dirty="0">
                  <a:solidFill>
                    <a:schemeClr val="bg1"/>
                  </a:solidFill>
                  <a:latin typeface="Source Sans Pro SemiBold" panose="020B0503030403020204" pitchFamily="34" charset="0"/>
                </a:rPr>
                <a:t>HEX</a:t>
              </a:r>
            </a:p>
            <a:p>
              <a:pPr>
                <a:lnSpc>
                  <a:spcPts val="800"/>
                </a:lnSpc>
              </a:pPr>
              <a:r>
                <a:rPr lang="en-US" sz="800" dirty="0">
                  <a:solidFill>
                    <a:schemeClr val="bg1"/>
                  </a:solidFill>
                  <a:latin typeface="Source Sans Pro" panose="020B0503030403020204" pitchFamily="34" charset="0"/>
                </a:rPr>
                <a:t>#000000</a:t>
              </a:r>
            </a:p>
          </p:txBody>
        </p:sp>
        <p:sp>
          <p:nvSpPr>
            <p:cNvPr id="28" name="Rectangle 27">
              <a:extLst>
                <a:ext uri="{FF2B5EF4-FFF2-40B4-BE49-F238E27FC236}">
                  <a16:creationId xmlns:a16="http://schemas.microsoft.com/office/drawing/2014/main" id="{85B0096F-BB23-ADA6-7415-53EC9F9CA58B}"/>
                </a:ext>
              </a:extLst>
            </p:cNvPr>
            <p:cNvSpPr/>
            <p:nvPr/>
          </p:nvSpPr>
          <p:spPr>
            <a:xfrm>
              <a:off x="4970553" y="4132211"/>
              <a:ext cx="1377227" cy="552569"/>
            </a:xfrm>
            <a:prstGeom prst="rect">
              <a:avLst/>
            </a:prstGeom>
            <a:solidFill>
              <a:srgbClr val="F68A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600" dirty="0"/>
            </a:p>
          </p:txBody>
        </p:sp>
        <p:sp>
          <p:nvSpPr>
            <p:cNvPr id="31" name="TextBox 30">
              <a:extLst>
                <a:ext uri="{FF2B5EF4-FFF2-40B4-BE49-F238E27FC236}">
                  <a16:creationId xmlns:a16="http://schemas.microsoft.com/office/drawing/2014/main" id="{6AD6F06C-BB94-25F1-5D4C-929585088DA1}"/>
                </a:ext>
              </a:extLst>
            </p:cNvPr>
            <p:cNvSpPr txBox="1"/>
            <p:nvPr/>
          </p:nvSpPr>
          <p:spPr>
            <a:xfrm>
              <a:off x="5081467" y="4172090"/>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RGB</a:t>
              </a:r>
            </a:p>
            <a:p>
              <a:pPr>
                <a:lnSpc>
                  <a:spcPts val="600"/>
                </a:lnSpc>
              </a:pPr>
              <a:r>
                <a:rPr lang="en-US" sz="600" dirty="0">
                  <a:latin typeface="Source Sans Pro" panose="020B0503030403020204" pitchFamily="34" charset="0"/>
                </a:rPr>
                <a:t>243/127/99</a:t>
              </a:r>
            </a:p>
          </p:txBody>
        </p:sp>
        <p:sp>
          <p:nvSpPr>
            <p:cNvPr id="32" name="TextBox 31">
              <a:extLst>
                <a:ext uri="{FF2B5EF4-FFF2-40B4-BE49-F238E27FC236}">
                  <a16:creationId xmlns:a16="http://schemas.microsoft.com/office/drawing/2014/main" id="{15692647-2505-FEFE-9ACB-2D9C3889AB4A}"/>
                </a:ext>
              </a:extLst>
            </p:cNvPr>
            <p:cNvSpPr txBox="1"/>
            <p:nvPr/>
          </p:nvSpPr>
          <p:spPr>
            <a:xfrm>
              <a:off x="5081467" y="4393268"/>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HEX</a:t>
              </a:r>
            </a:p>
            <a:p>
              <a:pPr>
                <a:lnSpc>
                  <a:spcPts val="600"/>
                </a:lnSpc>
              </a:pPr>
              <a:r>
                <a:rPr lang="en-US" sz="600" dirty="0">
                  <a:latin typeface="Source Sans Pro" panose="020B0503030403020204" pitchFamily="34" charset="0"/>
                </a:rPr>
                <a:t>#F37F63</a:t>
              </a:r>
            </a:p>
          </p:txBody>
        </p:sp>
        <p:sp>
          <p:nvSpPr>
            <p:cNvPr id="34" name="Rectangle 33">
              <a:extLst>
                <a:ext uri="{FF2B5EF4-FFF2-40B4-BE49-F238E27FC236}">
                  <a16:creationId xmlns:a16="http://schemas.microsoft.com/office/drawing/2014/main" id="{0A886D47-ACAF-568A-A0BE-F948811D9559}"/>
                </a:ext>
              </a:extLst>
            </p:cNvPr>
            <p:cNvSpPr/>
            <p:nvPr/>
          </p:nvSpPr>
          <p:spPr>
            <a:xfrm>
              <a:off x="6701030" y="4132211"/>
              <a:ext cx="1645183" cy="552569"/>
            </a:xfrm>
            <a:prstGeom prst="rect">
              <a:avLst/>
            </a:prstGeom>
            <a:solidFill>
              <a:srgbClr val="F9D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600" dirty="0"/>
            </a:p>
          </p:txBody>
        </p:sp>
        <p:sp>
          <p:nvSpPr>
            <p:cNvPr id="37" name="TextBox 36">
              <a:extLst>
                <a:ext uri="{FF2B5EF4-FFF2-40B4-BE49-F238E27FC236}">
                  <a16:creationId xmlns:a16="http://schemas.microsoft.com/office/drawing/2014/main" id="{270C96DD-7BE5-2E34-DA40-0D4E95829CDE}"/>
                </a:ext>
              </a:extLst>
            </p:cNvPr>
            <p:cNvSpPr txBox="1"/>
            <p:nvPr/>
          </p:nvSpPr>
          <p:spPr>
            <a:xfrm>
              <a:off x="6811944" y="4172090"/>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RGB</a:t>
              </a:r>
            </a:p>
            <a:p>
              <a:pPr>
                <a:lnSpc>
                  <a:spcPts val="600"/>
                </a:lnSpc>
              </a:pPr>
              <a:r>
                <a:rPr lang="en-US" sz="600" dirty="0">
                  <a:latin typeface="Source Sans Pro" panose="020B0503030403020204" pitchFamily="34" charset="0"/>
                </a:rPr>
                <a:t>248/215/84</a:t>
              </a:r>
            </a:p>
          </p:txBody>
        </p:sp>
        <p:sp>
          <p:nvSpPr>
            <p:cNvPr id="38" name="TextBox 37">
              <a:extLst>
                <a:ext uri="{FF2B5EF4-FFF2-40B4-BE49-F238E27FC236}">
                  <a16:creationId xmlns:a16="http://schemas.microsoft.com/office/drawing/2014/main" id="{5BFA44B5-D19B-5ABA-D352-E425B1E28519}"/>
                </a:ext>
              </a:extLst>
            </p:cNvPr>
            <p:cNvSpPr txBox="1"/>
            <p:nvPr/>
          </p:nvSpPr>
          <p:spPr>
            <a:xfrm>
              <a:off x="6811944" y="4393268"/>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HEX</a:t>
              </a:r>
            </a:p>
            <a:p>
              <a:pPr>
                <a:lnSpc>
                  <a:spcPts val="600"/>
                </a:lnSpc>
              </a:pPr>
              <a:r>
                <a:rPr lang="en-US" sz="600" dirty="0">
                  <a:latin typeface="Source Sans Pro" panose="020B0503030403020204" pitchFamily="34" charset="0"/>
                </a:rPr>
                <a:t>#F8D754</a:t>
              </a:r>
            </a:p>
          </p:txBody>
        </p:sp>
        <p:sp>
          <p:nvSpPr>
            <p:cNvPr id="39" name="Rectangle 38">
              <a:extLst>
                <a:ext uri="{FF2B5EF4-FFF2-40B4-BE49-F238E27FC236}">
                  <a16:creationId xmlns:a16="http://schemas.microsoft.com/office/drawing/2014/main" id="{2467EFFA-8433-E134-F900-80E4BBBE3B85}"/>
                </a:ext>
              </a:extLst>
            </p:cNvPr>
            <p:cNvSpPr/>
            <p:nvPr/>
          </p:nvSpPr>
          <p:spPr>
            <a:xfrm>
              <a:off x="8457127" y="4132211"/>
              <a:ext cx="1626446" cy="552569"/>
            </a:xfrm>
            <a:prstGeom prst="rect">
              <a:avLst/>
            </a:prstGeom>
            <a:solidFill>
              <a:srgbClr val="18C3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600" dirty="0"/>
            </a:p>
          </p:txBody>
        </p:sp>
        <p:sp>
          <p:nvSpPr>
            <p:cNvPr id="42" name="TextBox 41">
              <a:extLst>
                <a:ext uri="{FF2B5EF4-FFF2-40B4-BE49-F238E27FC236}">
                  <a16:creationId xmlns:a16="http://schemas.microsoft.com/office/drawing/2014/main" id="{AE50E7E8-03AC-38E0-EC64-FDC7DEB50C91}"/>
                </a:ext>
              </a:extLst>
            </p:cNvPr>
            <p:cNvSpPr txBox="1"/>
            <p:nvPr/>
          </p:nvSpPr>
          <p:spPr>
            <a:xfrm>
              <a:off x="8561063" y="4172090"/>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RGB</a:t>
              </a:r>
            </a:p>
            <a:p>
              <a:pPr>
                <a:lnSpc>
                  <a:spcPts val="600"/>
                </a:lnSpc>
              </a:pPr>
              <a:r>
                <a:rPr lang="en-US" sz="600" dirty="0">
                  <a:latin typeface="Source Sans Pro" panose="020B0503030403020204" pitchFamily="34" charset="0"/>
                </a:rPr>
                <a:t>25/187/124</a:t>
              </a:r>
            </a:p>
          </p:txBody>
        </p:sp>
        <p:sp>
          <p:nvSpPr>
            <p:cNvPr id="43" name="TextBox 42">
              <a:extLst>
                <a:ext uri="{FF2B5EF4-FFF2-40B4-BE49-F238E27FC236}">
                  <a16:creationId xmlns:a16="http://schemas.microsoft.com/office/drawing/2014/main" id="{F9B7B422-0C27-F6D2-8A09-C5DFB1E99195}"/>
                </a:ext>
              </a:extLst>
            </p:cNvPr>
            <p:cNvSpPr txBox="1"/>
            <p:nvPr/>
          </p:nvSpPr>
          <p:spPr>
            <a:xfrm>
              <a:off x="8561063" y="4393268"/>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HEX</a:t>
              </a:r>
            </a:p>
            <a:p>
              <a:pPr>
                <a:lnSpc>
                  <a:spcPts val="600"/>
                </a:lnSpc>
              </a:pPr>
              <a:r>
                <a:rPr lang="en-US" sz="600" dirty="0">
                  <a:latin typeface="Source Sans Pro" panose="020B0503030403020204" pitchFamily="34" charset="0"/>
                </a:rPr>
                <a:t>#19BB7C</a:t>
              </a:r>
            </a:p>
          </p:txBody>
        </p:sp>
        <p:sp>
          <p:nvSpPr>
            <p:cNvPr id="44" name="Rectangle 43">
              <a:extLst>
                <a:ext uri="{FF2B5EF4-FFF2-40B4-BE49-F238E27FC236}">
                  <a16:creationId xmlns:a16="http://schemas.microsoft.com/office/drawing/2014/main" id="{B3E34527-935F-7E1F-8727-F1CCBF879146}"/>
                </a:ext>
              </a:extLst>
            </p:cNvPr>
            <p:cNvSpPr/>
            <p:nvPr/>
          </p:nvSpPr>
          <p:spPr>
            <a:xfrm>
              <a:off x="10194487" y="4132211"/>
              <a:ext cx="1626446" cy="552569"/>
            </a:xfrm>
            <a:prstGeom prst="rect">
              <a:avLst/>
            </a:prstGeom>
            <a:solidFill>
              <a:srgbClr val="4FB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600" dirty="0"/>
            </a:p>
          </p:txBody>
        </p:sp>
        <p:sp>
          <p:nvSpPr>
            <p:cNvPr id="47" name="TextBox 46">
              <a:extLst>
                <a:ext uri="{FF2B5EF4-FFF2-40B4-BE49-F238E27FC236}">
                  <a16:creationId xmlns:a16="http://schemas.microsoft.com/office/drawing/2014/main" id="{902C8E36-D23A-8521-4F43-C232F6392B3A}"/>
                </a:ext>
              </a:extLst>
            </p:cNvPr>
            <p:cNvSpPr txBox="1"/>
            <p:nvPr/>
          </p:nvSpPr>
          <p:spPr>
            <a:xfrm>
              <a:off x="10298005" y="4172090"/>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RGB</a:t>
              </a:r>
            </a:p>
            <a:p>
              <a:pPr>
                <a:lnSpc>
                  <a:spcPts val="600"/>
                </a:lnSpc>
              </a:pPr>
              <a:r>
                <a:rPr lang="en-US" sz="600" dirty="0">
                  <a:latin typeface="Source Sans Pro" panose="020B0503030403020204" pitchFamily="34" charset="0"/>
                </a:rPr>
                <a:t>69/178/197</a:t>
              </a:r>
            </a:p>
          </p:txBody>
        </p:sp>
        <p:sp>
          <p:nvSpPr>
            <p:cNvPr id="48" name="TextBox 47">
              <a:extLst>
                <a:ext uri="{FF2B5EF4-FFF2-40B4-BE49-F238E27FC236}">
                  <a16:creationId xmlns:a16="http://schemas.microsoft.com/office/drawing/2014/main" id="{45E8EDBD-7D12-7000-BC68-CA16B81E3CDF}"/>
                </a:ext>
              </a:extLst>
            </p:cNvPr>
            <p:cNvSpPr txBox="1"/>
            <p:nvPr/>
          </p:nvSpPr>
          <p:spPr>
            <a:xfrm>
              <a:off x="10298005" y="4393268"/>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HEX</a:t>
              </a:r>
            </a:p>
            <a:p>
              <a:pPr>
                <a:lnSpc>
                  <a:spcPts val="600"/>
                </a:lnSpc>
              </a:pPr>
              <a:r>
                <a:rPr lang="en-US" sz="600" dirty="0">
                  <a:latin typeface="Source Sans Pro" panose="020B0503030403020204" pitchFamily="34" charset="0"/>
                </a:rPr>
                <a:t>#45B2C5</a:t>
              </a:r>
            </a:p>
          </p:txBody>
        </p:sp>
        <p:sp>
          <p:nvSpPr>
            <p:cNvPr id="49" name="Rectangle 48">
              <a:extLst>
                <a:ext uri="{FF2B5EF4-FFF2-40B4-BE49-F238E27FC236}">
                  <a16:creationId xmlns:a16="http://schemas.microsoft.com/office/drawing/2014/main" id="{DC369CD3-C111-E6A4-7926-872F6111B6DB}"/>
                </a:ext>
              </a:extLst>
            </p:cNvPr>
            <p:cNvSpPr/>
            <p:nvPr/>
          </p:nvSpPr>
          <p:spPr>
            <a:xfrm>
              <a:off x="4970553" y="5358499"/>
              <a:ext cx="1610786" cy="552569"/>
            </a:xfrm>
            <a:prstGeom prst="rect">
              <a:avLst/>
            </a:prstGeom>
            <a:solidFill>
              <a:srgbClr val="9898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600" dirty="0"/>
            </a:p>
          </p:txBody>
        </p:sp>
        <p:sp>
          <p:nvSpPr>
            <p:cNvPr id="52" name="TextBox 51">
              <a:extLst>
                <a:ext uri="{FF2B5EF4-FFF2-40B4-BE49-F238E27FC236}">
                  <a16:creationId xmlns:a16="http://schemas.microsoft.com/office/drawing/2014/main" id="{42F22928-CD28-53F6-91CC-465C4D96C944}"/>
                </a:ext>
              </a:extLst>
            </p:cNvPr>
            <p:cNvSpPr txBox="1"/>
            <p:nvPr/>
          </p:nvSpPr>
          <p:spPr>
            <a:xfrm>
              <a:off x="5096718" y="5415157"/>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RGB</a:t>
              </a:r>
            </a:p>
            <a:p>
              <a:pPr>
                <a:lnSpc>
                  <a:spcPts val="600"/>
                </a:lnSpc>
              </a:pPr>
              <a:r>
                <a:rPr lang="en-US" sz="600" dirty="0">
                  <a:latin typeface="Source Sans Pro" panose="020B0503030403020204" pitchFamily="34" charset="0"/>
                </a:rPr>
                <a:t>141/141/141</a:t>
              </a:r>
            </a:p>
          </p:txBody>
        </p:sp>
        <p:sp>
          <p:nvSpPr>
            <p:cNvPr id="53" name="TextBox 52">
              <a:extLst>
                <a:ext uri="{FF2B5EF4-FFF2-40B4-BE49-F238E27FC236}">
                  <a16:creationId xmlns:a16="http://schemas.microsoft.com/office/drawing/2014/main" id="{104D5F73-7A51-7899-2926-042B585DA25E}"/>
                </a:ext>
              </a:extLst>
            </p:cNvPr>
            <p:cNvSpPr txBox="1"/>
            <p:nvPr/>
          </p:nvSpPr>
          <p:spPr>
            <a:xfrm>
              <a:off x="5096718" y="5636335"/>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HEX</a:t>
              </a:r>
            </a:p>
            <a:p>
              <a:pPr>
                <a:lnSpc>
                  <a:spcPts val="600"/>
                </a:lnSpc>
              </a:pPr>
              <a:r>
                <a:rPr lang="en-US" sz="600" dirty="0">
                  <a:latin typeface="Source Sans Pro" panose="020B0503030403020204" pitchFamily="34" charset="0"/>
                </a:rPr>
                <a:t>#8D8D8D</a:t>
              </a:r>
            </a:p>
          </p:txBody>
        </p:sp>
        <p:sp>
          <p:nvSpPr>
            <p:cNvPr id="54" name="Rectangle 53">
              <a:extLst>
                <a:ext uri="{FF2B5EF4-FFF2-40B4-BE49-F238E27FC236}">
                  <a16:creationId xmlns:a16="http://schemas.microsoft.com/office/drawing/2014/main" id="{3A472DB1-2D3C-EC74-1CE4-D5E53AB67C8E}"/>
                </a:ext>
              </a:extLst>
            </p:cNvPr>
            <p:cNvSpPr/>
            <p:nvPr/>
          </p:nvSpPr>
          <p:spPr>
            <a:xfrm>
              <a:off x="6783490" y="5358499"/>
              <a:ext cx="1294767" cy="552569"/>
            </a:xfrm>
            <a:prstGeom prst="rect">
              <a:avLst/>
            </a:prstGeom>
            <a:solidFill>
              <a:srgbClr val="B2B2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600"/>
            </a:p>
          </p:txBody>
        </p:sp>
        <p:sp>
          <p:nvSpPr>
            <p:cNvPr id="57" name="TextBox 56">
              <a:extLst>
                <a:ext uri="{FF2B5EF4-FFF2-40B4-BE49-F238E27FC236}">
                  <a16:creationId xmlns:a16="http://schemas.microsoft.com/office/drawing/2014/main" id="{1F2BC612-48FA-B8C7-A7D5-7384E848F444}"/>
                </a:ext>
              </a:extLst>
            </p:cNvPr>
            <p:cNvSpPr txBox="1"/>
            <p:nvPr/>
          </p:nvSpPr>
          <p:spPr>
            <a:xfrm>
              <a:off x="6827196" y="5415157"/>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RGB</a:t>
              </a:r>
            </a:p>
            <a:p>
              <a:pPr>
                <a:lnSpc>
                  <a:spcPts val="600"/>
                </a:lnSpc>
              </a:pPr>
              <a:r>
                <a:rPr lang="en-US" sz="600" dirty="0">
                  <a:latin typeface="Source Sans Pro" panose="020B0503030403020204" pitchFamily="34" charset="0"/>
                </a:rPr>
                <a:t>169/169/169</a:t>
              </a:r>
            </a:p>
          </p:txBody>
        </p:sp>
        <p:sp>
          <p:nvSpPr>
            <p:cNvPr id="58" name="TextBox 57">
              <a:extLst>
                <a:ext uri="{FF2B5EF4-FFF2-40B4-BE49-F238E27FC236}">
                  <a16:creationId xmlns:a16="http://schemas.microsoft.com/office/drawing/2014/main" id="{409624D8-1F88-4B6C-F6AE-CB2500EC438A}"/>
                </a:ext>
              </a:extLst>
            </p:cNvPr>
            <p:cNvSpPr txBox="1"/>
            <p:nvPr/>
          </p:nvSpPr>
          <p:spPr>
            <a:xfrm>
              <a:off x="6827196" y="5636335"/>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HEX</a:t>
              </a:r>
            </a:p>
            <a:p>
              <a:pPr>
                <a:lnSpc>
                  <a:spcPts val="600"/>
                </a:lnSpc>
              </a:pPr>
              <a:r>
                <a:rPr lang="en-US" sz="600" dirty="0">
                  <a:latin typeface="Source Sans Pro" panose="020B0503030403020204" pitchFamily="34" charset="0"/>
                </a:rPr>
                <a:t>#A9A9A9</a:t>
              </a:r>
            </a:p>
          </p:txBody>
        </p:sp>
        <p:sp>
          <p:nvSpPr>
            <p:cNvPr id="59" name="Rectangle 58">
              <a:extLst>
                <a:ext uri="{FF2B5EF4-FFF2-40B4-BE49-F238E27FC236}">
                  <a16:creationId xmlns:a16="http://schemas.microsoft.com/office/drawing/2014/main" id="{9B4E1A9F-9548-4A35-9716-4CA13ECC956B}"/>
                </a:ext>
              </a:extLst>
            </p:cNvPr>
            <p:cNvSpPr/>
            <p:nvPr/>
          </p:nvSpPr>
          <p:spPr>
            <a:xfrm>
              <a:off x="8532609" y="5358499"/>
              <a:ext cx="1294767" cy="552569"/>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600"/>
            </a:p>
          </p:txBody>
        </p:sp>
        <p:sp>
          <p:nvSpPr>
            <p:cNvPr id="62" name="TextBox 61">
              <a:extLst>
                <a:ext uri="{FF2B5EF4-FFF2-40B4-BE49-F238E27FC236}">
                  <a16:creationId xmlns:a16="http://schemas.microsoft.com/office/drawing/2014/main" id="{2ADB785D-DDB5-8AAC-553A-61A619D3C78E}"/>
                </a:ext>
              </a:extLst>
            </p:cNvPr>
            <p:cNvSpPr txBox="1"/>
            <p:nvPr/>
          </p:nvSpPr>
          <p:spPr>
            <a:xfrm>
              <a:off x="8576315" y="5415157"/>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RGB</a:t>
              </a:r>
            </a:p>
            <a:p>
              <a:pPr>
                <a:lnSpc>
                  <a:spcPts val="600"/>
                </a:lnSpc>
              </a:pPr>
              <a:r>
                <a:rPr lang="en-US" sz="600" dirty="0">
                  <a:latin typeface="Source Sans Pro" panose="020B0503030403020204" pitchFamily="34" charset="0"/>
                </a:rPr>
                <a:t>212/212/212</a:t>
              </a:r>
            </a:p>
          </p:txBody>
        </p:sp>
        <p:sp>
          <p:nvSpPr>
            <p:cNvPr id="63" name="TextBox 62">
              <a:extLst>
                <a:ext uri="{FF2B5EF4-FFF2-40B4-BE49-F238E27FC236}">
                  <a16:creationId xmlns:a16="http://schemas.microsoft.com/office/drawing/2014/main" id="{A3567F89-017C-C92B-67DB-22B1D6A7B279}"/>
                </a:ext>
              </a:extLst>
            </p:cNvPr>
            <p:cNvSpPr txBox="1"/>
            <p:nvPr/>
          </p:nvSpPr>
          <p:spPr>
            <a:xfrm>
              <a:off x="8576315" y="5636335"/>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HEX</a:t>
              </a:r>
            </a:p>
            <a:p>
              <a:pPr>
                <a:lnSpc>
                  <a:spcPts val="600"/>
                </a:lnSpc>
              </a:pPr>
              <a:r>
                <a:rPr lang="en-US" sz="600" dirty="0">
                  <a:latin typeface="Source Sans Pro" panose="020B0503030403020204" pitchFamily="34" charset="0"/>
                </a:rPr>
                <a:t>#D4D4D4</a:t>
              </a:r>
            </a:p>
          </p:txBody>
        </p:sp>
        <p:sp>
          <p:nvSpPr>
            <p:cNvPr id="64" name="Rectangle 63">
              <a:extLst>
                <a:ext uri="{FF2B5EF4-FFF2-40B4-BE49-F238E27FC236}">
                  <a16:creationId xmlns:a16="http://schemas.microsoft.com/office/drawing/2014/main" id="{EAFF7D3E-4AB6-F551-7CBD-78510C06FE45}"/>
                </a:ext>
              </a:extLst>
            </p:cNvPr>
            <p:cNvSpPr/>
            <p:nvPr/>
          </p:nvSpPr>
          <p:spPr>
            <a:xfrm>
              <a:off x="10269551" y="5358499"/>
              <a:ext cx="1294767" cy="552569"/>
            </a:xfrm>
            <a:prstGeom prst="rect">
              <a:avLst/>
            </a:prstGeom>
            <a:solidFill>
              <a:srgbClr val="E7E7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600"/>
            </a:p>
          </p:txBody>
        </p:sp>
        <p:sp>
          <p:nvSpPr>
            <p:cNvPr id="67" name="TextBox 66">
              <a:extLst>
                <a:ext uri="{FF2B5EF4-FFF2-40B4-BE49-F238E27FC236}">
                  <a16:creationId xmlns:a16="http://schemas.microsoft.com/office/drawing/2014/main" id="{601C739D-BA51-68C2-C268-630D530C023A}"/>
                </a:ext>
              </a:extLst>
            </p:cNvPr>
            <p:cNvSpPr txBox="1"/>
            <p:nvPr/>
          </p:nvSpPr>
          <p:spPr>
            <a:xfrm>
              <a:off x="10313257" y="5415157"/>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RGB</a:t>
              </a:r>
            </a:p>
            <a:p>
              <a:pPr>
                <a:lnSpc>
                  <a:spcPts val="600"/>
                </a:lnSpc>
              </a:pPr>
              <a:r>
                <a:rPr lang="en-US" sz="600" dirty="0">
                  <a:latin typeface="Source Sans Pro" panose="020B0503030403020204" pitchFamily="34" charset="0"/>
                </a:rPr>
                <a:t>228/228/228</a:t>
              </a:r>
            </a:p>
          </p:txBody>
        </p:sp>
        <p:sp>
          <p:nvSpPr>
            <p:cNvPr id="68" name="TextBox 67">
              <a:extLst>
                <a:ext uri="{FF2B5EF4-FFF2-40B4-BE49-F238E27FC236}">
                  <a16:creationId xmlns:a16="http://schemas.microsoft.com/office/drawing/2014/main" id="{42E9B7B3-27C7-7F2C-7458-89812E2A3044}"/>
                </a:ext>
              </a:extLst>
            </p:cNvPr>
            <p:cNvSpPr txBox="1"/>
            <p:nvPr/>
          </p:nvSpPr>
          <p:spPr>
            <a:xfrm>
              <a:off x="10313257" y="5636335"/>
              <a:ext cx="517428" cy="246991"/>
            </a:xfrm>
            <a:prstGeom prst="rect">
              <a:avLst/>
            </a:prstGeom>
            <a:noFill/>
          </p:spPr>
          <p:txBody>
            <a:bodyPr wrap="square" lIns="0">
              <a:spAutoFit/>
            </a:bodyPr>
            <a:lstStyle/>
            <a:p>
              <a:pPr>
                <a:lnSpc>
                  <a:spcPts val="600"/>
                </a:lnSpc>
              </a:pPr>
              <a:r>
                <a:rPr lang="en-US" sz="600" b="1" dirty="0">
                  <a:latin typeface="Source Sans Pro SemiBold" panose="020B0503030403020204" pitchFamily="34" charset="0"/>
                </a:rPr>
                <a:t>HEX</a:t>
              </a:r>
            </a:p>
            <a:p>
              <a:pPr>
                <a:lnSpc>
                  <a:spcPts val="600"/>
                </a:lnSpc>
              </a:pPr>
              <a:r>
                <a:rPr lang="en-US" sz="600" dirty="0">
                  <a:latin typeface="Source Sans Pro" panose="020B0503030403020204" pitchFamily="34" charset="0"/>
                </a:rPr>
                <a:t>#E4E4E4</a:t>
              </a:r>
            </a:p>
          </p:txBody>
        </p:sp>
      </p:grpSp>
      <p:sp>
        <p:nvSpPr>
          <p:cNvPr id="8" name="Rectangle 7">
            <a:extLst>
              <a:ext uri="{FF2B5EF4-FFF2-40B4-BE49-F238E27FC236}">
                <a16:creationId xmlns:a16="http://schemas.microsoft.com/office/drawing/2014/main" id="{6340544D-03D4-385E-25D1-C26FF19F9C08}"/>
              </a:ext>
            </a:extLst>
          </p:cNvPr>
          <p:cNvSpPr/>
          <p:nvPr/>
        </p:nvSpPr>
        <p:spPr>
          <a:xfrm>
            <a:off x="5057775" y="2833743"/>
            <a:ext cx="45719" cy="589058"/>
          </a:xfrm>
          <a:prstGeom prst="rect">
            <a:avLst/>
          </a:prstGeom>
          <a:solidFill>
            <a:srgbClr val="6B25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1">
            <a:extLst>
              <a:ext uri="{FF2B5EF4-FFF2-40B4-BE49-F238E27FC236}">
                <a16:creationId xmlns:a16="http://schemas.microsoft.com/office/drawing/2014/main" id="{BCE5469F-C0C7-6F74-9F99-9FA09F5ED80F}"/>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23748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FECDE4-BFEB-CB82-C4BC-B8530FA80AB3}"/>
              </a:ext>
            </a:extLst>
          </p:cNvPr>
          <p:cNvSpPr>
            <a:spLocks noGrp="1"/>
          </p:cNvSpPr>
          <p:nvPr>
            <p:ph type="sldNum" sz="quarter" idx="12"/>
          </p:nvPr>
        </p:nvSpPr>
        <p:spPr/>
        <p:txBody>
          <a:bodyPr/>
          <a:lstStyle/>
          <a:p>
            <a:fld id="{339C9110-F427-4586-9638-A5638F41FBCD}" type="slidenum">
              <a:rPr lang="en-US" smtClean="0"/>
              <a:pPr/>
              <a:t>2</a:t>
            </a:fld>
            <a:endParaRPr lang="en-US" dirty="0"/>
          </a:p>
        </p:txBody>
      </p:sp>
      <p:pic>
        <p:nvPicPr>
          <p:cNvPr id="8" name="Picture Placeholder 7">
            <a:extLst>
              <a:ext uri="{FF2B5EF4-FFF2-40B4-BE49-F238E27FC236}">
                <a16:creationId xmlns:a16="http://schemas.microsoft.com/office/drawing/2014/main" id="{4385951C-964F-DEFA-3D47-8854B480F824}"/>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a:fillRect/>
          </a:stretch>
        </p:blipFill>
        <p:spPr>
          <a:xfrm>
            <a:off x="6175513" y="365125"/>
            <a:ext cx="5501375" cy="5943600"/>
          </a:xfrm>
        </p:spPr>
      </p:pic>
      <p:sp>
        <p:nvSpPr>
          <p:cNvPr id="6" name="Title 1">
            <a:extLst>
              <a:ext uri="{FF2B5EF4-FFF2-40B4-BE49-F238E27FC236}">
                <a16:creationId xmlns:a16="http://schemas.microsoft.com/office/drawing/2014/main" id="{82F3D4B7-575D-38E6-8863-1D9FF17F8811}"/>
              </a:ext>
            </a:extLst>
          </p:cNvPr>
          <p:cNvSpPr txBox="1">
            <a:spLocks/>
          </p:cNvSpPr>
          <p:nvPr/>
        </p:nvSpPr>
        <p:spPr>
          <a:xfrm>
            <a:off x="522288" y="365125"/>
            <a:ext cx="3381376" cy="733425"/>
          </a:xfrm>
          <a:prstGeom prst="rect">
            <a:avLst/>
          </a:prstGeom>
        </p:spPr>
        <p:txBody>
          <a:bodyPr lIns="0" tIns="0" rIns="0" bIns="0"/>
          <a:lstStyle>
            <a:lvl1pPr algn="l" defTabSz="914400" rtl="0" eaLnBrk="1" latinLnBrk="0" hangingPunct="1">
              <a:lnSpc>
                <a:spcPct val="90000"/>
              </a:lnSpc>
              <a:spcBef>
                <a:spcPct val="0"/>
              </a:spcBef>
              <a:buNone/>
              <a:defRPr sz="2800" kern="1200">
                <a:solidFill>
                  <a:schemeClr val="accent1"/>
                </a:solidFill>
                <a:latin typeface="Source Sans Pro Semibold" panose="020B0603030403020204" pitchFamily="34" charset="0"/>
                <a:ea typeface="+mj-ea"/>
                <a:cs typeface="+mj-cs"/>
              </a:defRPr>
            </a:lvl1pPr>
          </a:lstStyle>
          <a:p>
            <a:r>
              <a:rPr lang="en-US" dirty="0">
                <a:solidFill>
                  <a:schemeClr val="bg1"/>
                </a:solidFill>
              </a:rPr>
              <a:t>Introduction</a:t>
            </a:r>
          </a:p>
        </p:txBody>
      </p:sp>
      <p:sp>
        <p:nvSpPr>
          <p:cNvPr id="7" name="Content Placeholder 3">
            <a:extLst>
              <a:ext uri="{FF2B5EF4-FFF2-40B4-BE49-F238E27FC236}">
                <a16:creationId xmlns:a16="http://schemas.microsoft.com/office/drawing/2014/main" id="{DACA1283-D980-61F9-CC7C-95CB70F6B976}"/>
              </a:ext>
            </a:extLst>
          </p:cNvPr>
          <p:cNvSpPr txBox="1">
            <a:spLocks/>
          </p:cNvSpPr>
          <p:nvPr/>
        </p:nvSpPr>
        <p:spPr>
          <a:xfrm>
            <a:off x="522288" y="1559936"/>
            <a:ext cx="3843235" cy="3958430"/>
          </a:xfrm>
          <a:prstGeom prst="rect">
            <a:avLst/>
          </a:prstGeom>
        </p:spPr>
        <p:txBody>
          <a:bodyPr lIns="0" tIns="0" rIns="0" bIns="0">
            <a:normAutofit lnSpcReduction="10000"/>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100" dirty="0">
                <a:solidFill>
                  <a:schemeClr val="bg1"/>
                </a:solidFill>
                <a:latin typeface="Source Sans Pro"/>
                <a:ea typeface="Source Sans Pro"/>
              </a:rPr>
              <a:t>Video is one of the most powerful tools at our disposal for brand promotion and has the ability to engage an audience as few mediums can. Videos produced for GE HealthCare that are harmonized in tone and style reinforce our coordinated approach to branding.</a:t>
            </a:r>
          </a:p>
          <a:p>
            <a:pPr marL="0" marR="0">
              <a:spcBef>
                <a:spcPts val="600"/>
              </a:spcBef>
            </a:pPr>
            <a:r>
              <a:rPr lang="en-US" sz="1100" dirty="0">
                <a:solidFill>
                  <a:schemeClr val="bg1"/>
                </a:solidFill>
                <a:latin typeface="Source Sans Pro"/>
                <a:ea typeface="Source Sans Pro"/>
              </a:rPr>
              <a:t>These Video Guidelines are intended to drive the consistency that builds recognition and trust by empowering video creators to produce high-quality, cohesive and on-brand content that resonates with their intended audience.</a:t>
            </a:r>
          </a:p>
          <a:p>
            <a:pPr marL="0" marR="0">
              <a:spcBef>
                <a:spcPts val="600"/>
              </a:spcBef>
            </a:pPr>
            <a:endParaRPr lang="en-US" sz="1100" dirty="0">
              <a:solidFill>
                <a:schemeClr val="bg1"/>
              </a:solidFill>
              <a:latin typeface="Source Sans Pro"/>
              <a:ea typeface="Source Sans Pro"/>
            </a:endParaRPr>
          </a:p>
          <a:p>
            <a:pPr>
              <a:spcBef>
                <a:spcPts val="600"/>
              </a:spcBef>
            </a:pPr>
            <a:r>
              <a:rPr lang="en-US" dirty="0">
                <a:solidFill>
                  <a:schemeClr val="bg1"/>
                </a:solidFill>
                <a:latin typeface="Source Sans Pro"/>
                <a:ea typeface="Source Sans Pro"/>
              </a:rPr>
              <a:t>The branding transition</a:t>
            </a:r>
          </a:p>
          <a:p>
            <a:pPr>
              <a:spcBef>
                <a:spcPts val="600"/>
              </a:spcBef>
            </a:pPr>
            <a:r>
              <a:rPr lang="en-US" sz="1100" dirty="0">
                <a:solidFill>
                  <a:schemeClr val="bg1"/>
                </a:solidFill>
              </a:rPr>
              <a:t>Wherever possible, old branding should not be highlighted in new video footage. Old branding on products should be discouraged for any product launch videos or videos where key messages include technical innovation.</a:t>
            </a:r>
          </a:p>
          <a:p>
            <a:pPr marL="0" marR="0">
              <a:spcBef>
                <a:spcPts val="600"/>
              </a:spcBef>
            </a:pPr>
            <a:endParaRPr lang="en-US" sz="1100" dirty="0">
              <a:solidFill>
                <a:schemeClr val="bg1"/>
              </a:solidFill>
              <a:latin typeface="Source Sans Pro"/>
              <a:ea typeface="Source Sans Pro"/>
            </a:endParaRPr>
          </a:p>
          <a:p>
            <a:pPr marL="0" marR="0">
              <a:spcBef>
                <a:spcPts val="600"/>
              </a:spcBef>
            </a:pPr>
            <a:r>
              <a:rPr lang="en-US" dirty="0">
                <a:solidFill>
                  <a:schemeClr val="bg1"/>
                </a:solidFill>
                <a:latin typeface="Source Sans Pro"/>
                <a:ea typeface="Source Sans Pro"/>
              </a:rPr>
              <a:t>Viewing these Video Guidelines</a:t>
            </a:r>
          </a:p>
          <a:p>
            <a:pPr>
              <a:spcBef>
                <a:spcPts val="600"/>
              </a:spcBef>
            </a:pPr>
            <a:r>
              <a:rPr lang="en-US" sz="1100" dirty="0">
                <a:solidFill>
                  <a:schemeClr val="bg1"/>
                </a:solidFill>
                <a:latin typeface="Source Sans Pro"/>
                <a:ea typeface="Source Sans Pro"/>
              </a:rPr>
              <a:t>This document is best experienced in Presenter View. Under the PowerPoint View tab, select Presenter View. In this mode, example videos will open in a new tab in your internet browser when you click on the  ▶︎ .</a:t>
            </a:r>
          </a:p>
          <a:p>
            <a:pPr marL="0" marR="0">
              <a:spcBef>
                <a:spcPts val="600"/>
              </a:spcBef>
            </a:pPr>
            <a:endParaRPr lang="en-US" sz="1100" dirty="0">
              <a:solidFill>
                <a:schemeClr val="bg1"/>
              </a:solidFill>
              <a:latin typeface="Source Sans Pro"/>
              <a:ea typeface="Source Sans Pro"/>
            </a:endParaRPr>
          </a:p>
          <a:p>
            <a:pPr marL="0" marR="0">
              <a:spcBef>
                <a:spcPts val="600"/>
              </a:spcBef>
            </a:pPr>
            <a:endParaRPr lang="en-US" sz="1100" dirty="0">
              <a:solidFill>
                <a:schemeClr val="bg1"/>
              </a:solidFill>
              <a:latin typeface="Source Sans Pro"/>
              <a:ea typeface="Source Sans Pro"/>
            </a:endParaRPr>
          </a:p>
          <a:p>
            <a:pPr marL="0" marR="0">
              <a:spcBef>
                <a:spcPts val="600"/>
              </a:spcBef>
            </a:pPr>
            <a:endParaRPr lang="en-US" sz="1100" dirty="0">
              <a:solidFill>
                <a:schemeClr val="bg1"/>
              </a:solidFill>
              <a:highlight>
                <a:srgbClr val="FF00FF"/>
              </a:highlight>
              <a:latin typeface="Source Sans Pro"/>
              <a:ea typeface="Source Sans Pro"/>
            </a:endParaRPr>
          </a:p>
        </p:txBody>
      </p:sp>
      <p:sp>
        <p:nvSpPr>
          <p:cNvPr id="4" name="Footer Placeholder 1">
            <a:extLst>
              <a:ext uri="{FF2B5EF4-FFF2-40B4-BE49-F238E27FC236}">
                <a16:creationId xmlns:a16="http://schemas.microsoft.com/office/drawing/2014/main" id="{6B925BB5-F81F-649B-D22F-89FD3D1BCCEB}"/>
              </a:ext>
            </a:extLst>
          </p:cNvPr>
          <p:cNvSpPr>
            <a:spLocks noGrp="1"/>
          </p:cNvSpPr>
          <p:nvPr>
            <p:ph type="ftr" sz="quarter" idx="11"/>
          </p:nvPr>
        </p:nvSpPr>
        <p:spPr>
          <a:xfrm>
            <a:off x="522288" y="6455664"/>
            <a:ext cx="1502002" cy="256032"/>
          </a:xfrm>
        </p:spPr>
        <p:txBody>
          <a:bodyPr/>
          <a:lstStyle/>
          <a:p>
            <a:r>
              <a:rPr lang="en-US" dirty="0">
                <a:latin typeface="Source Sans Pro" panose="020B0503030403020204" pitchFamily="34" charset="0"/>
              </a:rPr>
              <a:t>Video Guidelines | September 2025</a:t>
            </a:r>
          </a:p>
        </p:txBody>
      </p:sp>
    </p:spTree>
    <p:extLst>
      <p:ext uri="{BB962C8B-B14F-4D97-AF65-F5344CB8AC3E}">
        <p14:creationId xmlns:p14="http://schemas.microsoft.com/office/powerpoint/2010/main" val="2529740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A1E40-EB2C-8EF9-063E-26C2A9C039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A7A57-F83D-348D-7217-C4990ECD99D1}"/>
              </a:ext>
            </a:extLst>
          </p:cNvPr>
          <p:cNvSpPr>
            <a:spLocks noGrp="1"/>
          </p:cNvSpPr>
          <p:nvPr>
            <p:ph type="title"/>
          </p:nvPr>
        </p:nvSpPr>
        <p:spPr>
          <a:xfrm>
            <a:off x="518159" y="2103438"/>
            <a:ext cx="7771766" cy="3884612"/>
          </a:xfrm>
        </p:spPr>
        <p:txBody>
          <a:bodyPr anchor="b">
            <a:normAutofit/>
          </a:bodyPr>
          <a:lstStyle/>
          <a:p>
            <a:r>
              <a:rPr lang="en-US" sz="8600" dirty="0"/>
              <a:t>Animation</a:t>
            </a:r>
          </a:p>
        </p:txBody>
      </p:sp>
      <p:sp>
        <p:nvSpPr>
          <p:cNvPr id="4" name="Slide Number Placeholder 3">
            <a:extLst>
              <a:ext uri="{FF2B5EF4-FFF2-40B4-BE49-F238E27FC236}">
                <a16:creationId xmlns:a16="http://schemas.microsoft.com/office/drawing/2014/main" id="{60B8534C-417A-A265-A793-BF83933372FB}"/>
              </a:ext>
            </a:extLst>
          </p:cNvPr>
          <p:cNvSpPr>
            <a:spLocks noGrp="1"/>
          </p:cNvSpPr>
          <p:nvPr>
            <p:ph type="sldNum" sz="quarter" idx="12"/>
          </p:nvPr>
        </p:nvSpPr>
        <p:spPr/>
        <p:txBody>
          <a:bodyPr/>
          <a:lstStyle/>
          <a:p>
            <a:fld id="{339C9110-F427-4586-9638-A5638F41FBCD}" type="slidenum">
              <a:rPr lang="en-US" smtClean="0"/>
              <a:t>20</a:t>
            </a:fld>
            <a:endParaRPr lang="en-US"/>
          </a:p>
        </p:txBody>
      </p:sp>
      <p:sp>
        <p:nvSpPr>
          <p:cNvPr id="3" name="Footer Placeholder 1">
            <a:extLst>
              <a:ext uri="{FF2B5EF4-FFF2-40B4-BE49-F238E27FC236}">
                <a16:creationId xmlns:a16="http://schemas.microsoft.com/office/drawing/2014/main" id="{3118AB8A-68F3-CA5E-F4F7-8403EB0EB52E}"/>
              </a:ext>
            </a:extLst>
          </p:cNvPr>
          <p:cNvSpPr>
            <a:spLocks noGrp="1"/>
          </p:cNvSpPr>
          <p:nvPr>
            <p:ph type="ftr" sz="quarter" idx="11"/>
          </p:nvPr>
        </p:nvSpPr>
        <p:spPr>
          <a:xfrm>
            <a:off x="2185416" y="6455664"/>
            <a:ext cx="1502002" cy="256032"/>
          </a:xfrm>
        </p:spPr>
        <p:txBody>
          <a:bodyPr/>
          <a:lstStyle/>
          <a:p>
            <a:r>
              <a:rPr lang="en-US" dirty="0">
                <a:latin typeface="Source Sans Pro" panose="020B0503030403020204" pitchFamily="34" charset="0"/>
              </a:rPr>
              <a:t>Video Guidelines | July 2025</a:t>
            </a:r>
          </a:p>
        </p:txBody>
      </p:sp>
      <p:sp>
        <p:nvSpPr>
          <p:cNvPr id="5" name="Rectangle 4">
            <a:extLst>
              <a:ext uri="{FF2B5EF4-FFF2-40B4-BE49-F238E27FC236}">
                <a16:creationId xmlns:a16="http://schemas.microsoft.com/office/drawing/2014/main" id="{42B57626-C52B-7B2E-0327-668979FA11FC}"/>
              </a:ext>
            </a:extLst>
          </p:cNvPr>
          <p:cNvSpPr/>
          <p:nvPr/>
        </p:nvSpPr>
        <p:spPr>
          <a:xfrm>
            <a:off x="0" y="6149341"/>
            <a:ext cx="12192000" cy="7086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9101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8E0B1-66A0-7A3A-233A-979E1211BA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46F753-A463-1294-07D1-AE88268E8560}"/>
              </a:ext>
            </a:extLst>
          </p:cNvPr>
          <p:cNvSpPr>
            <a:spLocks noGrp="1"/>
          </p:cNvSpPr>
          <p:nvPr>
            <p:ph type="title"/>
          </p:nvPr>
        </p:nvSpPr>
        <p:spPr/>
        <p:txBody>
          <a:bodyPr/>
          <a:lstStyle/>
          <a:p>
            <a:r>
              <a:rPr lang="en-US" dirty="0">
                <a:solidFill>
                  <a:srgbClr val="6022A6"/>
                </a:solidFill>
              </a:rPr>
              <a:t>Animation</a:t>
            </a:r>
            <a:br>
              <a:rPr lang="en-US" dirty="0">
                <a:solidFill>
                  <a:srgbClr val="6022A6"/>
                </a:solidFill>
              </a:rPr>
            </a:br>
            <a:r>
              <a:rPr lang="en-US" sz="2400" dirty="0">
                <a:solidFill>
                  <a:srgbClr val="6022A6"/>
                </a:solidFill>
                <a:latin typeface="Source Sans Pro" panose="020B0503030403020204" pitchFamily="34" charset="0"/>
              </a:rPr>
              <a:t>Products</a:t>
            </a:r>
          </a:p>
        </p:txBody>
      </p:sp>
      <p:sp>
        <p:nvSpPr>
          <p:cNvPr id="4" name="Content Placeholder 3">
            <a:extLst>
              <a:ext uri="{FF2B5EF4-FFF2-40B4-BE49-F238E27FC236}">
                <a16:creationId xmlns:a16="http://schemas.microsoft.com/office/drawing/2014/main" id="{A242F6F8-3F3D-6FFD-FB8C-ADE625B2095B}"/>
              </a:ext>
            </a:extLst>
          </p:cNvPr>
          <p:cNvSpPr>
            <a:spLocks noGrp="1"/>
          </p:cNvSpPr>
          <p:nvPr>
            <p:ph sz="half" idx="2"/>
          </p:nvPr>
        </p:nvSpPr>
        <p:spPr>
          <a:xfrm>
            <a:off x="522288" y="1643063"/>
            <a:ext cx="3626380" cy="4344987"/>
          </a:xfrm>
        </p:spPr>
        <p:txBody>
          <a:bodyPr>
            <a:noAutofit/>
          </a:bodyPr>
          <a:lstStyle/>
          <a:p>
            <a:pPr defTabSz="914126">
              <a:spcBef>
                <a:spcPts val="600"/>
              </a:spcBef>
              <a:spcAft>
                <a:spcPts val="600"/>
              </a:spcAft>
              <a:defRPr/>
            </a:pPr>
            <a:r>
              <a:rPr lang="en-US" sz="1100" dirty="0">
                <a:latin typeface="Source Sans Pro" panose="020B0503030403020204" pitchFamily="34" charset="0"/>
                <a:cs typeface="Arial"/>
              </a:rPr>
              <a:t>Because we are always striving for realism and authenticity, we want creative concepts for videos to be designed around real-life action. Animation should therefore only be used for product explainer and training videos. </a:t>
            </a: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Never upload any technical drawings or data about our products to an AI generator as this is protected Intellectual Property (IP).</a:t>
            </a:r>
          </a:p>
          <a:p>
            <a:pPr defTabSz="914126">
              <a:spcBef>
                <a:spcPts val="600"/>
              </a:spcBef>
              <a:spcAft>
                <a:spcPts val="600"/>
              </a:spcAft>
              <a:defRPr/>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CAD product files are approved for animated system renderings. They should be set against a neutral white background. </a:t>
            </a:r>
          </a:p>
          <a:p>
            <a:pPr>
              <a:spcBef>
                <a:spcPts val="600"/>
              </a:spcBef>
              <a:spcAft>
                <a:spcPts val="600"/>
              </a:spcAft>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Don’t place products in unrealistic or metaphorical environments.</a:t>
            </a:r>
          </a:p>
          <a:p>
            <a:pPr>
              <a:spcBef>
                <a:spcPts val="600"/>
              </a:spcBef>
              <a:spcAft>
                <a:spcPts val="600"/>
              </a:spcAft>
            </a:pPr>
            <a:r>
              <a:rPr lang="en-US" sz="1100" dirty="0">
                <a:latin typeface="Source Sans Pro" panose="020B0503030403020204" pitchFamily="34" charset="0"/>
                <a:ea typeface="Calibri" panose="020F0502020204030204" pitchFamily="34" charset="0"/>
                <a:cs typeface="Source Sans Pro" panose="020B0503030403020204" pitchFamily="34" charset="0"/>
              </a:rPr>
              <a:t>Refer to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2">
                  <a:extLst>
                    <a:ext uri="{A12FA001-AC4F-418D-AE19-62706E023703}">
                      <ahyp:hlinkClr xmlns:ahyp="http://schemas.microsoft.com/office/drawing/2018/hyperlinkcolor" val="tx"/>
                    </a:ext>
                  </a:extLst>
                </a:hlinkClick>
              </a:rPr>
              <a:t>this article on The Beat </a:t>
            </a:r>
            <a:r>
              <a:rPr lang="en-US" sz="1100" dirty="0">
                <a:latin typeface="Source Sans Pro" panose="020B0503030403020204" pitchFamily="34" charset="0"/>
                <a:ea typeface="Calibri" panose="020F0502020204030204" pitchFamily="34" charset="0"/>
                <a:cs typeface="Source Sans Pro" panose="020B0503030403020204" pitchFamily="34" charset="0"/>
              </a:rPr>
              <a:t>for more information on our AI principles.</a:t>
            </a:r>
          </a:p>
          <a:p>
            <a:pPr marL="0" marR="0" indent="0">
              <a:spcBef>
                <a:spcPts val="600"/>
              </a:spcBef>
              <a:buNone/>
            </a:pPr>
            <a:endPar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endParaRPr>
          </a:p>
        </p:txBody>
      </p:sp>
      <p:sp>
        <p:nvSpPr>
          <p:cNvPr id="6" name="Slide Number Placeholder 5">
            <a:extLst>
              <a:ext uri="{FF2B5EF4-FFF2-40B4-BE49-F238E27FC236}">
                <a16:creationId xmlns:a16="http://schemas.microsoft.com/office/drawing/2014/main" id="{DA788DD2-4A4B-1AB3-BFEC-26C669F08684}"/>
              </a:ext>
            </a:extLst>
          </p:cNvPr>
          <p:cNvSpPr>
            <a:spLocks noGrp="1"/>
          </p:cNvSpPr>
          <p:nvPr>
            <p:ph type="sldNum" sz="quarter" idx="12"/>
          </p:nvPr>
        </p:nvSpPr>
        <p:spPr/>
        <p:txBody>
          <a:bodyPr/>
          <a:lstStyle/>
          <a:p>
            <a:fld id="{339C9110-F427-4586-9638-A5638F41FBCD}" type="slidenum">
              <a:rPr lang="en-US" smtClean="0"/>
              <a:t>21</a:t>
            </a:fld>
            <a:endParaRPr lang="en-US"/>
          </a:p>
        </p:txBody>
      </p:sp>
      <p:pic>
        <p:nvPicPr>
          <p:cNvPr id="16" name="Picture 15">
            <a:hlinkClick r:id="rId3"/>
            <a:extLst>
              <a:ext uri="{FF2B5EF4-FFF2-40B4-BE49-F238E27FC236}">
                <a16:creationId xmlns:a16="http://schemas.microsoft.com/office/drawing/2014/main" id="{C3A26B1C-9606-58B7-F003-F97C0A11C2D9}"/>
              </a:ext>
            </a:extLst>
          </p:cNvPr>
          <p:cNvPicPr>
            <a:picLocks noChangeAspect="1"/>
          </p:cNvPicPr>
          <p:nvPr/>
        </p:nvPicPr>
        <p:blipFill>
          <a:blip r:embed="rId4"/>
          <a:srcRect/>
          <a:stretch/>
        </p:blipFill>
        <p:spPr>
          <a:xfrm>
            <a:off x="4415332" y="1643063"/>
            <a:ext cx="7259475" cy="4079496"/>
          </a:xfrm>
          <a:prstGeom prst="rect">
            <a:avLst/>
          </a:prstGeom>
        </p:spPr>
      </p:pic>
      <p:sp>
        <p:nvSpPr>
          <p:cNvPr id="3" name="Content Placeholder 3">
            <a:extLst>
              <a:ext uri="{FF2B5EF4-FFF2-40B4-BE49-F238E27FC236}">
                <a16:creationId xmlns:a16="http://schemas.microsoft.com/office/drawing/2014/main" id="{FAF5A28B-29CF-4CAF-8B30-C64252DA71E7}"/>
              </a:ext>
            </a:extLst>
          </p:cNvPr>
          <p:cNvSpPr txBox="1">
            <a:spLocks/>
          </p:cNvSpPr>
          <p:nvPr/>
        </p:nvSpPr>
        <p:spPr>
          <a:xfrm>
            <a:off x="4410472" y="5865040"/>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t>Click the play button while in Presenter View to view the sample video in a separate browser tab.</a:t>
            </a:r>
            <a:endParaRPr lang="en-US" sz="1000" b="1"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36645F95-5D3F-DD96-C089-77996D844D08}"/>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723353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5C3B6-805F-9251-70E5-191894E4D7F1}"/>
            </a:ext>
          </a:extLst>
        </p:cNvPr>
        <p:cNvGrpSpPr/>
        <p:nvPr/>
      </p:nvGrpSpPr>
      <p:grpSpPr>
        <a:xfrm>
          <a:off x="0" y="0"/>
          <a:ext cx="0" cy="0"/>
          <a:chOff x="0" y="0"/>
          <a:chExt cx="0" cy="0"/>
        </a:xfrm>
      </p:grpSpPr>
      <p:pic>
        <p:nvPicPr>
          <p:cNvPr id="7" name="Picture 6" descr="A close-up of a skeleton&#10;&#10;AI-generated content may be incorrect.">
            <a:extLst>
              <a:ext uri="{FF2B5EF4-FFF2-40B4-BE49-F238E27FC236}">
                <a16:creationId xmlns:a16="http://schemas.microsoft.com/office/drawing/2014/main" id="{8008BC90-A9D8-4E78-15DE-C4F578043C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406899" y="1643063"/>
            <a:ext cx="3380502" cy="1785936"/>
          </a:xfrm>
          <a:prstGeom prst="rect">
            <a:avLst/>
          </a:prstGeom>
          <a:ln w="9525">
            <a:solidFill>
              <a:srgbClr val="D4D4D4"/>
            </a:solidFill>
          </a:ln>
        </p:spPr>
      </p:pic>
      <p:sp>
        <p:nvSpPr>
          <p:cNvPr id="2" name="Title 1">
            <a:extLst>
              <a:ext uri="{FF2B5EF4-FFF2-40B4-BE49-F238E27FC236}">
                <a16:creationId xmlns:a16="http://schemas.microsoft.com/office/drawing/2014/main" id="{DE3F2784-6CDD-BF38-A2FB-DD00C6E280E8}"/>
              </a:ext>
            </a:extLst>
          </p:cNvPr>
          <p:cNvSpPr>
            <a:spLocks noGrp="1"/>
          </p:cNvSpPr>
          <p:nvPr>
            <p:ph type="title"/>
          </p:nvPr>
        </p:nvSpPr>
        <p:spPr/>
        <p:txBody>
          <a:bodyPr/>
          <a:lstStyle/>
          <a:p>
            <a:r>
              <a:rPr lang="en-US" dirty="0">
                <a:solidFill>
                  <a:srgbClr val="6022A6"/>
                </a:solidFill>
              </a:rPr>
              <a:t>Animation</a:t>
            </a:r>
            <a:br>
              <a:rPr lang="en-US" dirty="0">
                <a:solidFill>
                  <a:srgbClr val="6022A6"/>
                </a:solidFill>
              </a:rPr>
            </a:br>
            <a:r>
              <a:rPr lang="en-US" sz="2400" dirty="0">
                <a:solidFill>
                  <a:srgbClr val="6022A6"/>
                </a:solidFill>
                <a:latin typeface="Source Sans Pro" panose="020B0503030403020204" pitchFamily="34" charset="0"/>
              </a:rPr>
              <a:t>Infographic and graphic overlay elements</a:t>
            </a:r>
          </a:p>
        </p:txBody>
      </p:sp>
      <p:sp>
        <p:nvSpPr>
          <p:cNvPr id="4" name="Content Placeholder 3">
            <a:extLst>
              <a:ext uri="{FF2B5EF4-FFF2-40B4-BE49-F238E27FC236}">
                <a16:creationId xmlns:a16="http://schemas.microsoft.com/office/drawing/2014/main" id="{5A62040A-737A-07A2-9279-A51AA358608F}"/>
              </a:ext>
            </a:extLst>
          </p:cNvPr>
          <p:cNvSpPr>
            <a:spLocks noGrp="1"/>
          </p:cNvSpPr>
          <p:nvPr>
            <p:ph sz="half" idx="2"/>
          </p:nvPr>
        </p:nvSpPr>
        <p:spPr>
          <a:xfrm>
            <a:off x="522287" y="1643063"/>
            <a:ext cx="3374197" cy="4344987"/>
          </a:xfrm>
        </p:spPr>
        <p:txBody>
          <a:bodyPr>
            <a:noAutofit/>
          </a:bodyPr>
          <a:lstStyle/>
          <a:p>
            <a:pPr marL="0" marR="0" indent="0">
              <a:spcBef>
                <a:spcPts val="600"/>
              </a:spcBef>
              <a:spcAft>
                <a:spcPts val="600"/>
              </a:spcAft>
              <a:buNone/>
            </a:pPr>
            <a:r>
              <a:rPr lang="en-US" sz="1100" dirty="0">
                <a:effectLst/>
                <a:latin typeface="Source Sans Pro" panose="020B0503030403020204" pitchFamily="34" charset="0"/>
                <a:ea typeface="Calibri" panose="020F0502020204030204" pitchFamily="34" charset="0"/>
                <a:cs typeface="Source Sans Pro" panose="020B0503030403020204" pitchFamily="34" charset="0"/>
              </a:rPr>
              <a:t>The advantage video graphics have over print graphics, beyond being more visually engaging, is that their movement can enhance the message they are conveying by adding greater contextual information and storytelling. </a:t>
            </a:r>
          </a:p>
          <a:p>
            <a:pPr marL="0" marR="0" indent="0">
              <a:spcBef>
                <a:spcPts val="600"/>
              </a:spcBef>
              <a:spcAft>
                <a:spcPts val="600"/>
              </a:spcAft>
              <a:buNone/>
            </a:pPr>
            <a:r>
              <a:rPr lang="en-US" sz="1100" dirty="0">
                <a:effectLst/>
                <a:latin typeface="Source Sans Pro" panose="020B0503030403020204" pitchFamily="34" charset="0"/>
                <a:ea typeface="Calibri" panose="020F0502020204030204" pitchFamily="34" charset="0"/>
                <a:cs typeface="Source Sans Pro" panose="020B0503030403020204" pitchFamily="34" charset="0"/>
              </a:rPr>
              <a:t>Be balanced, clear</a:t>
            </a:r>
            <a:r>
              <a:rPr lang="en-US" sz="1100" dirty="0">
                <a:latin typeface="Source Sans Pro" panose="020B0503030403020204" pitchFamily="34" charset="0"/>
                <a:ea typeface="Calibri" panose="020F0502020204030204" pitchFamily="34" charset="0"/>
                <a:cs typeface="Source Sans Pro" panose="020B0503030403020204" pitchFamily="34" charset="0"/>
              </a:rPr>
              <a:t> </a:t>
            </a:r>
            <a:r>
              <a:rPr lang="en-US" sz="1100" dirty="0">
                <a:effectLst/>
                <a:latin typeface="Source Sans Pro" panose="020B0503030403020204" pitchFamily="34" charset="0"/>
                <a:ea typeface="Calibri" panose="020F0502020204030204" pitchFamily="34" charset="0"/>
                <a:cs typeface="Source Sans Pro" panose="020B0503030403020204" pitchFamily="34" charset="0"/>
              </a:rPr>
              <a:t>and functional when </a:t>
            </a:r>
            <a:br>
              <a:rPr lang="en-US" sz="1100" dirty="0">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effectLst/>
                <a:latin typeface="Source Sans Pro" panose="020B0503030403020204" pitchFamily="34" charset="0"/>
                <a:ea typeface="Calibri" panose="020F0502020204030204" pitchFamily="34" charset="0"/>
                <a:cs typeface="Source Sans Pro" panose="020B0503030403020204" pitchFamily="34" charset="0"/>
              </a:rPr>
              <a:t>animating graphics.</a:t>
            </a:r>
          </a:p>
          <a:p>
            <a:pPr>
              <a:spcBef>
                <a:spcPts val="600"/>
              </a:spcBef>
              <a:spcAft>
                <a:spcPts val="600"/>
              </a:spcAft>
            </a:pPr>
            <a:r>
              <a:rPr lang="en-US" sz="1100" dirty="0">
                <a:solidFill>
                  <a:srgbClr val="000000"/>
                </a:solidFill>
              </a:rPr>
              <a:t>For further information on using the graphic device accurately, refer to the Principles section in the Brand Guidelines. </a:t>
            </a:r>
          </a:p>
          <a:p>
            <a:pPr marL="0" marR="0" indent="0">
              <a:spcBef>
                <a:spcPts val="600"/>
              </a:spcBef>
              <a:spcAft>
                <a:spcPts val="600"/>
              </a:spcAft>
              <a:buNone/>
            </a:pPr>
            <a:r>
              <a:rPr lang="en-US" sz="1100" dirty="0">
                <a:ea typeface="Calibri" panose="020F0502020204030204" pitchFamily="34" charset="0"/>
                <a:cs typeface="Source Sans Pro" panose="020B0503030403020204" pitchFamily="34" charset="0"/>
              </a:rPr>
              <a:t>For </a:t>
            </a:r>
            <a:r>
              <a:rPr lang="en-US" sz="1100" dirty="0">
                <a:latin typeface="Source Sans Pro" panose="020B0503030403020204" pitchFamily="34" charset="0"/>
                <a:ea typeface="Calibri" panose="020F0502020204030204" pitchFamily="34" charset="0"/>
                <a:cs typeface="Source Sans Pro" panose="020B0503030403020204" pitchFamily="34" charset="0"/>
              </a:rPr>
              <a:t>more information on our Infographics Guidelines and Motion Graphics Guidelines, refer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3">
                  <a:extLst>
                    <a:ext uri="{A12FA001-AC4F-418D-AE19-62706E023703}">
                      <ahyp:hlinkClr xmlns:ahyp="http://schemas.microsoft.com/office/drawing/2018/hyperlinkcolor" val="tx"/>
                    </a:ext>
                  </a:extLst>
                </a:hlinkClick>
              </a:rPr>
              <a:t>to this article on our guidelines</a:t>
            </a:r>
            <a:r>
              <a:rPr lang="en-US" sz="1100" dirty="0">
                <a:latin typeface="Source Sans Pro" panose="020B0503030403020204" pitchFamily="34" charset="0"/>
                <a:ea typeface="Calibri" panose="020F0502020204030204" pitchFamily="34" charset="0"/>
                <a:cs typeface="Source Sans Pro" panose="020B0503030403020204" pitchFamily="34" charset="0"/>
              </a:rPr>
              <a:t>, linking from the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4">
                  <a:extLst>
                    <a:ext uri="{A12FA001-AC4F-418D-AE19-62706E023703}">
                      <ahyp:hlinkClr xmlns:ahyp="http://schemas.microsoft.com/office/drawing/2018/hyperlinkcolor" val="tx"/>
                    </a:ext>
                  </a:extLst>
                </a:hlinkClick>
              </a:rPr>
              <a:t>Brand page of The Beat</a:t>
            </a:r>
            <a:r>
              <a:rPr lang="en-US" sz="1100" dirty="0">
                <a:latin typeface="Source Sans Pro" panose="020B0503030403020204" pitchFamily="34" charset="0"/>
                <a:ea typeface="Calibri" panose="020F0502020204030204" pitchFamily="34" charset="0"/>
                <a:cs typeface="Source Sans Pro" panose="020B0503030403020204" pitchFamily="34" charset="0"/>
              </a:rPr>
              <a:t>, as well as the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5">
                  <a:extLst>
                    <a:ext uri="{A12FA001-AC4F-418D-AE19-62706E023703}">
                      <ahyp:hlinkClr xmlns:ahyp="http://schemas.microsoft.com/office/drawing/2018/hyperlinkcolor" val="tx"/>
                    </a:ext>
                  </a:extLst>
                </a:hlinkClick>
              </a:rPr>
              <a:t>Agency Brand Portal</a:t>
            </a:r>
            <a:r>
              <a:rPr lang="en-US" sz="1100" dirty="0">
                <a:latin typeface="Source Sans Pro" panose="020B0503030403020204" pitchFamily="34" charset="0"/>
                <a:ea typeface="Calibri" panose="020F0502020204030204" pitchFamily="34" charset="0"/>
                <a:cs typeface="Source Sans Pro" panose="020B0503030403020204" pitchFamily="34" charset="0"/>
              </a:rPr>
              <a:t>.</a:t>
            </a:r>
          </a:p>
        </p:txBody>
      </p:sp>
      <p:sp>
        <p:nvSpPr>
          <p:cNvPr id="6" name="Slide Number Placeholder 5">
            <a:extLst>
              <a:ext uri="{FF2B5EF4-FFF2-40B4-BE49-F238E27FC236}">
                <a16:creationId xmlns:a16="http://schemas.microsoft.com/office/drawing/2014/main" id="{D9982179-2668-D033-79DC-CAE43983DEA2}"/>
              </a:ext>
            </a:extLst>
          </p:cNvPr>
          <p:cNvSpPr>
            <a:spLocks noGrp="1"/>
          </p:cNvSpPr>
          <p:nvPr>
            <p:ph type="sldNum" sz="quarter" idx="12"/>
          </p:nvPr>
        </p:nvSpPr>
        <p:spPr/>
        <p:txBody>
          <a:bodyPr/>
          <a:lstStyle/>
          <a:p>
            <a:fld id="{339C9110-F427-4586-9638-A5638F41FBCD}" type="slidenum">
              <a:rPr lang="en-US" smtClean="0"/>
              <a:t>22</a:t>
            </a:fld>
            <a:endParaRPr lang="en-US"/>
          </a:p>
        </p:txBody>
      </p:sp>
      <p:pic>
        <p:nvPicPr>
          <p:cNvPr id="8" name="Picture 7" descr="A purple and white text&#10;&#10;Description automatically generated">
            <a:extLst>
              <a:ext uri="{FF2B5EF4-FFF2-40B4-BE49-F238E27FC236}">
                <a16:creationId xmlns:a16="http://schemas.microsoft.com/office/drawing/2014/main" id="{2A1D77DB-5D42-AA47-B6D3-FBF9AAB8629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406898" y="3830435"/>
            <a:ext cx="3383280" cy="1785936"/>
          </a:xfrm>
          <a:prstGeom prst="rect">
            <a:avLst/>
          </a:prstGeom>
        </p:spPr>
      </p:pic>
      <p:pic>
        <p:nvPicPr>
          <p:cNvPr id="15" name="Picture 14" descr="A group of medical devices&#10;&#10;Description automatically generated">
            <a:extLst>
              <a:ext uri="{FF2B5EF4-FFF2-40B4-BE49-F238E27FC236}">
                <a16:creationId xmlns:a16="http://schemas.microsoft.com/office/drawing/2014/main" id="{2298D858-629C-358F-1992-5585A1866B4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287956" y="1634330"/>
            <a:ext cx="3383280" cy="1785936"/>
          </a:xfrm>
          <a:prstGeom prst="rect">
            <a:avLst/>
          </a:prstGeom>
        </p:spPr>
      </p:pic>
      <p:pic>
        <p:nvPicPr>
          <p:cNvPr id="17" name="Picture 16">
            <a:extLst>
              <a:ext uri="{FF2B5EF4-FFF2-40B4-BE49-F238E27FC236}">
                <a16:creationId xmlns:a16="http://schemas.microsoft.com/office/drawing/2014/main" id="{A4E88784-9444-A014-F293-D94209705B28}"/>
              </a:ext>
            </a:extLst>
          </p:cNvPr>
          <p:cNvPicPr>
            <a:picLocks noChangeAspect="1"/>
          </p:cNvPicPr>
          <p:nvPr/>
        </p:nvPicPr>
        <p:blipFill>
          <a:blip r:embed="rId8"/>
          <a:srcRect/>
          <a:stretch/>
        </p:blipFill>
        <p:spPr>
          <a:xfrm>
            <a:off x="8392832" y="3820777"/>
            <a:ext cx="3174999" cy="1785937"/>
          </a:xfrm>
          <a:prstGeom prst="rect">
            <a:avLst/>
          </a:prstGeom>
        </p:spPr>
      </p:pic>
      <p:sp>
        <p:nvSpPr>
          <p:cNvPr id="5" name="Footer Placeholder 1">
            <a:extLst>
              <a:ext uri="{FF2B5EF4-FFF2-40B4-BE49-F238E27FC236}">
                <a16:creationId xmlns:a16="http://schemas.microsoft.com/office/drawing/2014/main" id="{2BC899FA-0598-F6E2-A6B4-0A306B3A3AEB}"/>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15051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FF3B2-7D9E-049B-8B80-9C4B095E4860}"/>
            </a:ext>
          </a:extLst>
        </p:cNvPr>
        <p:cNvGrpSpPr/>
        <p:nvPr/>
      </p:nvGrpSpPr>
      <p:grpSpPr>
        <a:xfrm>
          <a:off x="0" y="0"/>
          <a:ext cx="0" cy="0"/>
          <a:chOff x="0" y="0"/>
          <a:chExt cx="0" cy="0"/>
        </a:xfrm>
      </p:grpSpPr>
      <p:pic>
        <p:nvPicPr>
          <p:cNvPr id="3" name="Picture 2" descr="A medical equipment with a blue light&#10;&#10;AI-generated content may be incorrect.">
            <a:extLst>
              <a:ext uri="{FF2B5EF4-FFF2-40B4-BE49-F238E27FC236}">
                <a16:creationId xmlns:a16="http://schemas.microsoft.com/office/drawing/2014/main" id="{C33FB67A-8779-E024-5214-655EC72AA14A}"/>
              </a:ext>
            </a:extLst>
          </p:cNvPr>
          <p:cNvPicPr>
            <a:picLocks/>
          </p:cNvPicPr>
          <p:nvPr/>
        </p:nvPicPr>
        <p:blipFill>
          <a:blip r:embed="rId2" cstate="screen">
            <a:extLst>
              <a:ext uri="{28A0092B-C50C-407E-A947-70E740481C1C}">
                <a14:useLocalDpi xmlns:a14="http://schemas.microsoft.com/office/drawing/2010/main"/>
              </a:ext>
            </a:extLst>
          </a:blip>
          <a:srcRect/>
          <a:stretch/>
        </p:blipFill>
        <p:spPr>
          <a:xfrm>
            <a:off x="8293926" y="1643062"/>
            <a:ext cx="3383280" cy="1792224"/>
          </a:xfrm>
          <a:prstGeom prst="rect">
            <a:avLst/>
          </a:prstGeom>
        </p:spPr>
      </p:pic>
      <p:pic>
        <p:nvPicPr>
          <p:cNvPr id="9" name="Picture 8">
            <a:extLst>
              <a:ext uri="{FF2B5EF4-FFF2-40B4-BE49-F238E27FC236}">
                <a16:creationId xmlns:a16="http://schemas.microsoft.com/office/drawing/2014/main" id="{87B032A3-7FDE-B7E3-D76F-871B7E96AFA1}"/>
              </a:ext>
            </a:extLst>
          </p:cNvPr>
          <p:cNvPicPr>
            <a:picLocks noChangeAspect="1"/>
          </p:cNvPicPr>
          <p:nvPr/>
        </p:nvPicPr>
        <p:blipFill>
          <a:blip r:embed="rId3"/>
          <a:srcRect t="5826"/>
          <a:stretch/>
        </p:blipFill>
        <p:spPr>
          <a:xfrm>
            <a:off x="4403565" y="3898050"/>
            <a:ext cx="3383280" cy="1792224"/>
          </a:xfrm>
          <a:prstGeom prst="rect">
            <a:avLst/>
          </a:prstGeom>
        </p:spPr>
      </p:pic>
      <p:pic>
        <p:nvPicPr>
          <p:cNvPr id="10" name="Picture 9" descr="A person lying in a machine&#10;&#10;AI-generated content may be incorrect.">
            <a:extLst>
              <a:ext uri="{FF2B5EF4-FFF2-40B4-BE49-F238E27FC236}">
                <a16:creationId xmlns:a16="http://schemas.microsoft.com/office/drawing/2014/main" id="{B2D865B1-7965-8C69-0686-8A70F41B766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293927" y="3898050"/>
            <a:ext cx="3383280" cy="1789465"/>
          </a:xfrm>
          <a:prstGeom prst="rect">
            <a:avLst/>
          </a:prstGeom>
        </p:spPr>
      </p:pic>
      <p:pic>
        <p:nvPicPr>
          <p:cNvPr id="8" name="Picture 7" descr="A close-up of a machine&#10;&#10;AI-generated content may be incorrect.">
            <a:extLst>
              <a:ext uri="{FF2B5EF4-FFF2-40B4-BE49-F238E27FC236}">
                <a16:creationId xmlns:a16="http://schemas.microsoft.com/office/drawing/2014/main" id="{FAC7BB21-022B-4C0A-AD8A-6FE1F9D14809}"/>
              </a:ext>
            </a:extLst>
          </p:cNvPr>
          <p:cNvPicPr>
            <a:picLocks/>
          </p:cNvPicPr>
          <p:nvPr/>
        </p:nvPicPr>
        <p:blipFill>
          <a:blip r:embed="rId5" cstate="screen">
            <a:extLst>
              <a:ext uri="{28A0092B-C50C-407E-A947-70E740481C1C}">
                <a14:useLocalDpi xmlns:a14="http://schemas.microsoft.com/office/drawing/2010/main"/>
              </a:ext>
            </a:extLst>
          </a:blip>
          <a:srcRect t="-1941"/>
          <a:stretch/>
        </p:blipFill>
        <p:spPr>
          <a:xfrm>
            <a:off x="4403565" y="1646205"/>
            <a:ext cx="3383280" cy="1792224"/>
          </a:xfrm>
          <a:prstGeom prst="rect">
            <a:avLst/>
          </a:prstGeom>
        </p:spPr>
      </p:pic>
      <p:sp>
        <p:nvSpPr>
          <p:cNvPr id="2" name="Title 1">
            <a:extLst>
              <a:ext uri="{FF2B5EF4-FFF2-40B4-BE49-F238E27FC236}">
                <a16:creationId xmlns:a16="http://schemas.microsoft.com/office/drawing/2014/main" id="{24F70A13-FACB-51A7-5727-ED75C3C2E12F}"/>
              </a:ext>
            </a:extLst>
          </p:cNvPr>
          <p:cNvSpPr>
            <a:spLocks noGrp="1"/>
          </p:cNvSpPr>
          <p:nvPr>
            <p:ph type="title"/>
          </p:nvPr>
        </p:nvSpPr>
        <p:spPr/>
        <p:txBody>
          <a:bodyPr/>
          <a:lstStyle/>
          <a:p>
            <a:r>
              <a:rPr lang="en-US" dirty="0">
                <a:solidFill>
                  <a:srgbClr val="6022A6"/>
                </a:solidFill>
              </a:rPr>
              <a:t>Animation</a:t>
            </a:r>
            <a:br>
              <a:rPr lang="en-US" dirty="0">
                <a:solidFill>
                  <a:srgbClr val="6022A6"/>
                </a:solidFill>
              </a:rPr>
            </a:br>
            <a:r>
              <a:rPr lang="en-US" sz="2400" dirty="0">
                <a:solidFill>
                  <a:srgbClr val="6022A6"/>
                </a:solidFill>
                <a:latin typeface="Source Sans Pro" panose="020B0503030403020204" pitchFamily="34" charset="0"/>
              </a:rPr>
              <a:t>On-screen text (supers) and our graphic device</a:t>
            </a:r>
          </a:p>
        </p:txBody>
      </p:sp>
      <p:sp>
        <p:nvSpPr>
          <p:cNvPr id="4" name="Content Placeholder 3">
            <a:extLst>
              <a:ext uri="{FF2B5EF4-FFF2-40B4-BE49-F238E27FC236}">
                <a16:creationId xmlns:a16="http://schemas.microsoft.com/office/drawing/2014/main" id="{4C13547A-3A82-38E1-B8E1-561E2ABF815D}"/>
              </a:ext>
            </a:extLst>
          </p:cNvPr>
          <p:cNvSpPr>
            <a:spLocks noGrp="1"/>
          </p:cNvSpPr>
          <p:nvPr>
            <p:ph sz="half" idx="2"/>
          </p:nvPr>
        </p:nvSpPr>
        <p:spPr>
          <a:xfrm>
            <a:off x="522287" y="1643063"/>
            <a:ext cx="3262313" cy="4344987"/>
          </a:xfrm>
        </p:spPr>
        <p:txBody>
          <a:bodyPr>
            <a:noAutofit/>
          </a:bodyPr>
          <a:lstStyle/>
          <a:p>
            <a:pPr marL="0" marR="0" indent="0">
              <a:spcBef>
                <a:spcPts val="600"/>
              </a:spcBef>
              <a:spcAft>
                <a:spcPts val="600"/>
              </a:spcAft>
              <a:buNone/>
            </a:pPr>
            <a:r>
              <a:rPr lang="en-US" sz="1100" dirty="0">
                <a:solidFill>
                  <a:srgbClr val="000000"/>
                </a:solidFill>
              </a:rPr>
              <a:t>Text superimposed onto a scene may serve many purposes, from labeling and accentuating important points to taking the place of narration entirely to tell the story. In environments like trade shows or social media use, audio may be turned off completely, so on-screen text should convey the message.</a:t>
            </a:r>
          </a:p>
          <a:p>
            <a:pPr>
              <a:spcBef>
                <a:spcPts val="600"/>
              </a:spcBef>
              <a:spcAft>
                <a:spcPts val="600"/>
              </a:spcAft>
            </a:pPr>
            <a:r>
              <a:rPr lang="en-US" sz="1100" dirty="0">
                <a:solidFill>
                  <a:srgbClr val="000000"/>
                </a:solidFill>
              </a:rPr>
              <a:t>Be concise. Maximize legibility and readability, while maintaining elegance – something that is lost in over-sized fonts. 28-point type is the minimum. </a:t>
            </a:r>
          </a:p>
          <a:p>
            <a:pPr>
              <a:spcBef>
                <a:spcPts val="600"/>
              </a:spcBef>
              <a:spcAft>
                <a:spcPts val="600"/>
              </a:spcAft>
            </a:pPr>
            <a:r>
              <a:rPr lang="en-US" sz="1100" dirty="0">
                <a:solidFill>
                  <a:srgbClr val="000000"/>
                </a:solidFill>
              </a:rPr>
              <a:t>The GE HealthCare graphic device is a shape that is a base square which can be expanded or contracted, vertically or horizontally, as needed. Its rounded corners all have a .125” radius which proportionally scales up and down. It helps make on-screen text legible, eye-catching and brand consistent.</a:t>
            </a:r>
          </a:p>
          <a:p>
            <a:pPr marL="0" marR="0" indent="0">
              <a:spcBef>
                <a:spcPts val="600"/>
              </a:spcBef>
              <a:spcAft>
                <a:spcPts val="600"/>
              </a:spcAft>
              <a:buNone/>
            </a:pPr>
            <a:r>
              <a:rPr lang="en-US" sz="1100" dirty="0">
                <a:solidFill>
                  <a:srgbClr val="000000"/>
                </a:solidFill>
              </a:rPr>
              <a:t>For further information on using the graphic device accurately, refer to the Principles section in the Brand Guidelines.  </a:t>
            </a:r>
          </a:p>
        </p:txBody>
      </p:sp>
      <p:sp>
        <p:nvSpPr>
          <p:cNvPr id="6" name="Slide Number Placeholder 5">
            <a:extLst>
              <a:ext uri="{FF2B5EF4-FFF2-40B4-BE49-F238E27FC236}">
                <a16:creationId xmlns:a16="http://schemas.microsoft.com/office/drawing/2014/main" id="{4515DC97-49E6-D55C-A5F9-6F7ECE99AE19}"/>
              </a:ext>
            </a:extLst>
          </p:cNvPr>
          <p:cNvSpPr>
            <a:spLocks noGrp="1"/>
          </p:cNvSpPr>
          <p:nvPr>
            <p:ph type="sldNum" sz="quarter" idx="12"/>
          </p:nvPr>
        </p:nvSpPr>
        <p:spPr/>
        <p:txBody>
          <a:bodyPr/>
          <a:lstStyle/>
          <a:p>
            <a:fld id="{339C9110-F427-4586-9638-A5638F41FBCD}" type="slidenum">
              <a:rPr lang="en-US" smtClean="0"/>
              <a:t>23</a:t>
            </a:fld>
            <a:endParaRPr lang="en-US"/>
          </a:p>
        </p:txBody>
      </p:sp>
      <p:sp>
        <p:nvSpPr>
          <p:cNvPr id="5" name="Footer Placeholder 1">
            <a:extLst>
              <a:ext uri="{FF2B5EF4-FFF2-40B4-BE49-F238E27FC236}">
                <a16:creationId xmlns:a16="http://schemas.microsoft.com/office/drawing/2014/main" id="{D1835C1A-4BC3-9B49-449B-FAC0E58461A2}"/>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669105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662F-7E39-33F4-AD15-D7E4509CE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5358A-6DA9-568C-93A9-07B5D001168F}"/>
              </a:ext>
            </a:extLst>
          </p:cNvPr>
          <p:cNvSpPr>
            <a:spLocks noGrp="1"/>
          </p:cNvSpPr>
          <p:nvPr>
            <p:ph type="title"/>
          </p:nvPr>
        </p:nvSpPr>
        <p:spPr>
          <a:xfrm>
            <a:off x="518158" y="2103438"/>
            <a:ext cx="9262839" cy="3884612"/>
          </a:xfrm>
        </p:spPr>
        <p:txBody>
          <a:bodyPr anchor="b">
            <a:normAutofit fontScale="90000"/>
          </a:bodyPr>
          <a:lstStyle/>
          <a:p>
            <a:r>
              <a:rPr lang="en-US" sz="9600" dirty="0">
                <a:solidFill>
                  <a:schemeClr val="bg1"/>
                </a:solidFill>
                <a:latin typeface="Source Sans Pro Light" panose="020B0403030403020204" pitchFamily="34" charset="0"/>
                <a:cs typeface="Segoe UI Light" panose="020B0502040204020203" pitchFamily="34" charset="0"/>
              </a:rPr>
              <a:t>Legal requirements, accuracy and substantiation</a:t>
            </a:r>
            <a:endParaRPr lang="en-US" sz="9600" dirty="0"/>
          </a:p>
        </p:txBody>
      </p:sp>
      <p:sp>
        <p:nvSpPr>
          <p:cNvPr id="4" name="Slide Number Placeholder 3">
            <a:extLst>
              <a:ext uri="{FF2B5EF4-FFF2-40B4-BE49-F238E27FC236}">
                <a16:creationId xmlns:a16="http://schemas.microsoft.com/office/drawing/2014/main" id="{FDA3CE59-F80C-DF9F-237E-CD5E64DB1D0B}"/>
              </a:ext>
            </a:extLst>
          </p:cNvPr>
          <p:cNvSpPr>
            <a:spLocks noGrp="1"/>
          </p:cNvSpPr>
          <p:nvPr>
            <p:ph type="sldNum" sz="quarter" idx="12"/>
          </p:nvPr>
        </p:nvSpPr>
        <p:spPr/>
        <p:txBody>
          <a:bodyPr/>
          <a:lstStyle/>
          <a:p>
            <a:fld id="{339C9110-F427-4586-9638-A5638F41FBCD}" type="slidenum">
              <a:rPr lang="en-US" smtClean="0"/>
              <a:t>24</a:t>
            </a:fld>
            <a:endParaRPr lang="en-US"/>
          </a:p>
        </p:txBody>
      </p:sp>
      <p:sp>
        <p:nvSpPr>
          <p:cNvPr id="3" name="Footer Placeholder 1">
            <a:extLst>
              <a:ext uri="{FF2B5EF4-FFF2-40B4-BE49-F238E27FC236}">
                <a16:creationId xmlns:a16="http://schemas.microsoft.com/office/drawing/2014/main" id="{0139BF75-1E25-9B0B-E72B-ED7E8F8D6AF6}"/>
              </a:ext>
            </a:extLst>
          </p:cNvPr>
          <p:cNvSpPr>
            <a:spLocks noGrp="1"/>
          </p:cNvSpPr>
          <p:nvPr>
            <p:ph type="ftr" sz="quarter" idx="11"/>
          </p:nvPr>
        </p:nvSpPr>
        <p:spPr>
          <a:xfrm>
            <a:off x="2185416" y="6455664"/>
            <a:ext cx="1502002" cy="256032"/>
          </a:xfrm>
        </p:spPr>
        <p:txBody>
          <a:bodyPr/>
          <a:lstStyle/>
          <a:p>
            <a:r>
              <a:rPr lang="en-US" dirty="0">
                <a:latin typeface="Source Sans Pro" panose="020B0503030403020204" pitchFamily="34" charset="0"/>
              </a:rPr>
              <a:t>Video Guidelines | July 2025</a:t>
            </a:r>
          </a:p>
        </p:txBody>
      </p:sp>
      <p:sp>
        <p:nvSpPr>
          <p:cNvPr id="5" name="Rectangle 4">
            <a:extLst>
              <a:ext uri="{FF2B5EF4-FFF2-40B4-BE49-F238E27FC236}">
                <a16:creationId xmlns:a16="http://schemas.microsoft.com/office/drawing/2014/main" id="{851FAA14-5FE6-A17B-1BEF-2398D7E93EB1}"/>
              </a:ext>
            </a:extLst>
          </p:cNvPr>
          <p:cNvSpPr/>
          <p:nvPr/>
        </p:nvSpPr>
        <p:spPr>
          <a:xfrm>
            <a:off x="0" y="6149341"/>
            <a:ext cx="12192000" cy="7086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8791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DBFF3-7679-8EC9-7F51-D2D65F51E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E5E15-F85F-EB81-038A-1B9A87E02120}"/>
              </a:ext>
            </a:extLst>
          </p:cNvPr>
          <p:cNvSpPr>
            <a:spLocks noGrp="1"/>
          </p:cNvSpPr>
          <p:nvPr>
            <p:ph type="title"/>
          </p:nvPr>
        </p:nvSpPr>
        <p:spPr/>
        <p:txBody>
          <a:bodyPr/>
          <a:lstStyle/>
          <a:p>
            <a:r>
              <a:rPr lang="en-US" dirty="0">
                <a:solidFill>
                  <a:srgbClr val="6022A6"/>
                </a:solidFill>
              </a:rPr>
              <a:t>Disclaimers and trademarks</a:t>
            </a:r>
          </a:p>
        </p:txBody>
      </p:sp>
      <p:sp>
        <p:nvSpPr>
          <p:cNvPr id="4" name="Content Placeholder 3">
            <a:extLst>
              <a:ext uri="{FF2B5EF4-FFF2-40B4-BE49-F238E27FC236}">
                <a16:creationId xmlns:a16="http://schemas.microsoft.com/office/drawing/2014/main" id="{4EA0458C-AF94-E3F4-CC92-6D2F231210C1}"/>
              </a:ext>
            </a:extLst>
          </p:cNvPr>
          <p:cNvSpPr>
            <a:spLocks noGrp="1"/>
          </p:cNvSpPr>
          <p:nvPr>
            <p:ph sz="half" idx="2"/>
          </p:nvPr>
        </p:nvSpPr>
        <p:spPr>
          <a:xfrm>
            <a:off x="543573" y="1662903"/>
            <a:ext cx="3283685" cy="733425"/>
          </a:xfrm>
        </p:spPr>
        <p:txBody>
          <a:bodyPr>
            <a:noAutofit/>
          </a:bodyPr>
          <a:lstStyle/>
          <a:p>
            <a:pPr defTabSz="914126">
              <a:spcBef>
                <a:spcPts val="600"/>
              </a:spcBef>
              <a:defRPr/>
            </a:pPr>
            <a:r>
              <a:rPr lang="en-US" sz="1100" dirty="0">
                <a:latin typeface="Source Sans Pro" panose="020B0503030403020204" pitchFamily="34" charset="0"/>
                <a:ea typeface="Source Sans Pro SemiBold" panose="020B0503030403020204" pitchFamily="34" charset="0"/>
                <a:cs typeface="Arial"/>
              </a:rPr>
              <a:t>In order to ensure that videos do not contain inaccurate/exaggerated statements or unproven/comparative claims which could lead to legal or commercial liability and exposure for GE HealthCare, all content needs to be approved by GE HealthCare through all the necessary legal and regulatory channels.</a:t>
            </a:r>
          </a:p>
        </p:txBody>
      </p:sp>
      <p:sp>
        <p:nvSpPr>
          <p:cNvPr id="6" name="Slide Number Placeholder 5">
            <a:extLst>
              <a:ext uri="{FF2B5EF4-FFF2-40B4-BE49-F238E27FC236}">
                <a16:creationId xmlns:a16="http://schemas.microsoft.com/office/drawing/2014/main" id="{03B498B1-63FF-829A-B983-D4275B719E4E}"/>
              </a:ext>
            </a:extLst>
          </p:cNvPr>
          <p:cNvSpPr>
            <a:spLocks noGrp="1"/>
          </p:cNvSpPr>
          <p:nvPr>
            <p:ph type="sldNum" sz="quarter" idx="12"/>
          </p:nvPr>
        </p:nvSpPr>
        <p:spPr/>
        <p:txBody>
          <a:bodyPr/>
          <a:lstStyle/>
          <a:p>
            <a:fld id="{339C9110-F427-4586-9638-A5638F41FBCD}" type="slidenum">
              <a:rPr lang="en-US" smtClean="0"/>
              <a:t>25</a:t>
            </a:fld>
            <a:endParaRPr lang="en-US"/>
          </a:p>
        </p:txBody>
      </p:sp>
      <p:sp>
        <p:nvSpPr>
          <p:cNvPr id="24" name="Content Placeholder 3">
            <a:extLst>
              <a:ext uri="{FF2B5EF4-FFF2-40B4-BE49-F238E27FC236}">
                <a16:creationId xmlns:a16="http://schemas.microsoft.com/office/drawing/2014/main" id="{31A41452-2453-58BF-C2D1-80351D701079}"/>
              </a:ext>
            </a:extLst>
          </p:cNvPr>
          <p:cNvSpPr txBox="1">
            <a:spLocks/>
          </p:cNvSpPr>
          <p:nvPr/>
        </p:nvSpPr>
        <p:spPr>
          <a:xfrm>
            <a:off x="543573" y="2842828"/>
            <a:ext cx="3283685" cy="2620070"/>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100" dirty="0">
                <a:solidFill>
                  <a:schemeClr val="tx1"/>
                </a:solidFill>
                <a:latin typeface="Source Sans Pro" panose="020B0503030403020204" pitchFamily="34" charset="0"/>
                <a:ea typeface="Source Sans Pro SemiBold" panose="020B0503030403020204" pitchFamily="34" charset="0"/>
                <a:cs typeface="Arial"/>
              </a:rPr>
              <a:t>Double and triple check that:</a:t>
            </a:r>
            <a:endPar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marL="171450" indent="-171450">
              <a:spcBef>
                <a:spcPts val="600"/>
              </a:spcBef>
              <a:buFont typeface="Arial" panose="020B0604020202020204" pitchFamily="34" charset="0"/>
              <a:buChar char="•"/>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Full and accurate disclaimers are footnoted at the time they are mentioned or grouped at the end of the video just prior to the GE HealthCare logo outro, on a separate frame of white text on a Compassion Purple background. </a:t>
            </a:r>
          </a:p>
          <a:p>
            <a:pPr marL="171450" indent="-171450">
              <a:spcBef>
                <a:spcPts val="600"/>
              </a:spcBef>
              <a:buFont typeface="Arial" panose="020B0604020202020204" pitchFamily="34" charset="0"/>
              <a:buChar char="•"/>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Footnotes should be legible for the intended output. Use an asterisk for a single footnote on the same frame as the reference.</a:t>
            </a:r>
          </a:p>
          <a:p>
            <a:pPr marL="171450" indent="-171450">
              <a:spcBef>
                <a:spcPts val="600"/>
              </a:spcBef>
              <a:buFont typeface="Arial" panose="020B0604020202020204" pitchFamily="34" charset="0"/>
              <a:buChar char="•"/>
            </a:pPr>
            <a:r>
              <a:rPr lang="en-US" sz="1100" dirty="0">
                <a:latin typeface="Source Sans Pro" panose="020B0503030403020204" pitchFamily="34" charset="0"/>
                <a:ea typeface="Calibri" panose="020F0502020204030204" pitchFamily="34" charset="0"/>
                <a:cs typeface="Source Sans Pro" panose="020B0503030403020204" pitchFamily="34" charset="0"/>
              </a:rPr>
              <a:t>GE HealthCare products are accurately trademarked in the first </a:t>
            </a:r>
            <a:r>
              <a:rPr lang="en-US" sz="1100" dirty="0">
                <a:latin typeface="Source Sans Pro" panose="020B0503030403020204" pitchFamily="34" charset="0"/>
              </a:rPr>
              <a:t>instance. The </a:t>
            </a:r>
            <a:r>
              <a:rPr lang="en-US" sz="1100" baseline="30000" dirty="0">
                <a:latin typeface="Source Sans Pro" panose="020B0503030403020204" pitchFamily="34" charset="0"/>
              </a:rPr>
              <a:t>TM</a:t>
            </a:r>
            <a:r>
              <a:rPr lang="en-US" sz="1100" dirty="0">
                <a:latin typeface="Source Sans Pro" panose="020B0503030403020204" pitchFamily="34" charset="0"/>
              </a:rPr>
              <a:t> is not necessary to be applied thereafter.</a:t>
            </a:r>
          </a:p>
          <a:p>
            <a:pPr>
              <a:spcBef>
                <a:spcPts val="600"/>
              </a:spcBef>
              <a:spcAft>
                <a:spcPts val="600"/>
              </a:spcAft>
            </a:pPr>
            <a:r>
              <a:rPr lang="en-US" sz="1100" dirty="0">
                <a:latin typeface="Source Sans Pro" panose="020B0503030403020204" pitchFamily="34" charset="0"/>
                <a:ea typeface="Calibri" panose="020F0502020204030204" pitchFamily="34" charset="0"/>
                <a:cs typeface="Source Sans Pro" panose="020B0503030403020204" pitchFamily="34" charset="0"/>
              </a:rPr>
              <a:t>You will find the Brand Guidelines, as well as all our other guidelines, in</a:t>
            </a:r>
            <a:r>
              <a:rPr lang="en-US" sz="1100" dirty="0">
                <a:solidFill>
                  <a:srgbClr val="0563C1"/>
                </a:solidFill>
                <a:latin typeface="Source Sans Pro" panose="020B0503030403020204" pitchFamily="34" charset="0"/>
                <a:ea typeface="Calibri" panose="020F0502020204030204" pitchFamily="34" charset="0"/>
                <a:cs typeface="Source Sans Pro" panose="020B0503030403020204" pitchFamily="34" charset="0"/>
                <a:hlinkClick r:id="rId2">
                  <a:extLst>
                    <a:ext uri="{A12FA001-AC4F-418D-AE19-62706E023703}">
                      <ahyp:hlinkClr xmlns:ahyp="http://schemas.microsoft.com/office/drawing/2018/hyperlinkcolor" val="tx"/>
                    </a:ext>
                  </a:extLst>
                </a:hlinkClick>
              </a:rPr>
              <a:t>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2">
                  <a:extLst>
                    <a:ext uri="{A12FA001-AC4F-418D-AE19-62706E023703}">
                      <ahyp:hlinkClr xmlns:ahyp="http://schemas.microsoft.com/office/drawing/2018/hyperlinkcolor" val="tx"/>
                    </a:ext>
                  </a:extLst>
                </a:hlinkClick>
              </a:rPr>
              <a:t>this article</a:t>
            </a:r>
            <a:r>
              <a:rPr lang="en-US" sz="1100" dirty="0">
                <a:latin typeface="Source Sans Pro" panose="020B0503030403020204" pitchFamily="34" charset="0"/>
                <a:ea typeface="Calibri" panose="020F0502020204030204" pitchFamily="34" charset="0"/>
                <a:cs typeface="Source Sans Pro" panose="020B0503030403020204" pitchFamily="34" charset="0"/>
              </a:rPr>
              <a:t>, linking from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rPr>
              <a:t>the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3">
                  <a:extLst>
                    <a:ext uri="{A12FA001-AC4F-418D-AE19-62706E023703}">
                      <ahyp:hlinkClr xmlns:ahyp="http://schemas.microsoft.com/office/drawing/2018/hyperlinkcolor" val="tx"/>
                    </a:ext>
                  </a:extLst>
                </a:hlinkClick>
              </a:rPr>
              <a:t>Brand page of The Beat</a:t>
            </a:r>
            <a:r>
              <a:rPr lang="en-US" sz="1100" dirty="0">
                <a:latin typeface="Source Sans Pro" panose="020B0503030403020204" pitchFamily="34" charset="0"/>
                <a:ea typeface="Calibri" panose="020F0502020204030204" pitchFamily="34" charset="0"/>
                <a:cs typeface="Source Sans Pro" panose="020B0503030403020204" pitchFamily="34" charset="0"/>
              </a:rPr>
              <a:t>, as well as the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4">
                  <a:extLst>
                    <a:ext uri="{A12FA001-AC4F-418D-AE19-62706E023703}">
                      <ahyp:hlinkClr xmlns:ahyp="http://schemas.microsoft.com/office/drawing/2018/hyperlinkcolor" val="tx"/>
                    </a:ext>
                  </a:extLst>
                </a:hlinkClick>
              </a:rPr>
              <a:t>Agency Brand Portal</a:t>
            </a:r>
            <a:r>
              <a:rPr lang="en-US" sz="1100" dirty="0">
                <a:latin typeface="Source Sans Pro" panose="020B0503030403020204" pitchFamily="34" charset="0"/>
                <a:ea typeface="Calibri" panose="020F0502020204030204" pitchFamily="34" charset="0"/>
                <a:cs typeface="Source Sans Pro" panose="020B0503030403020204" pitchFamily="34" charset="0"/>
              </a:rPr>
              <a:t>. </a:t>
            </a:r>
            <a:endPar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pic>
        <p:nvPicPr>
          <p:cNvPr id="8" name="Picture 7" descr="A purple background with white text&#10;&#10;Description automatically generated">
            <a:extLst>
              <a:ext uri="{FF2B5EF4-FFF2-40B4-BE49-F238E27FC236}">
                <a16:creationId xmlns:a16="http://schemas.microsoft.com/office/drawing/2014/main" id="{63F3B202-8D2D-5785-A6F5-6ACB505AF6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07840" y="4057120"/>
            <a:ext cx="3576320" cy="2011680"/>
          </a:xfrm>
          <a:prstGeom prst="rect">
            <a:avLst/>
          </a:prstGeom>
        </p:spPr>
      </p:pic>
      <p:pic>
        <p:nvPicPr>
          <p:cNvPr id="12" name="Picture 11" descr="A close-up of a x-ray&#10;&#10;Description automatically generated">
            <a:extLst>
              <a:ext uri="{FF2B5EF4-FFF2-40B4-BE49-F238E27FC236}">
                <a16:creationId xmlns:a16="http://schemas.microsoft.com/office/drawing/2014/main" id="{DBCB9FBD-3F03-9E30-038A-87A1C5058B2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07840" y="1637375"/>
            <a:ext cx="3576320" cy="2011680"/>
          </a:xfrm>
          <a:prstGeom prst="rect">
            <a:avLst/>
          </a:prstGeom>
        </p:spPr>
      </p:pic>
      <p:pic>
        <p:nvPicPr>
          <p:cNvPr id="7" name="Picture 6">
            <a:extLst>
              <a:ext uri="{FF2B5EF4-FFF2-40B4-BE49-F238E27FC236}">
                <a16:creationId xmlns:a16="http://schemas.microsoft.com/office/drawing/2014/main" id="{D4B45538-3AEA-9108-5B73-19F0E6CD396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104600" y="1637375"/>
            <a:ext cx="3576320" cy="2011680"/>
          </a:xfrm>
          <a:prstGeom prst="rect">
            <a:avLst/>
          </a:prstGeom>
        </p:spPr>
      </p:pic>
      <p:sp>
        <p:nvSpPr>
          <p:cNvPr id="5" name="Footer Placeholder 1">
            <a:extLst>
              <a:ext uri="{FF2B5EF4-FFF2-40B4-BE49-F238E27FC236}">
                <a16:creationId xmlns:a16="http://schemas.microsoft.com/office/drawing/2014/main" id="{B20F73C0-8CA4-8235-0397-4C198ED41604}"/>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894441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0370F-30EF-54AB-30D4-47E8C2F68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508C42-8C63-6634-19C7-FB2943235D21}"/>
              </a:ext>
            </a:extLst>
          </p:cNvPr>
          <p:cNvSpPr>
            <a:spLocks noGrp="1"/>
          </p:cNvSpPr>
          <p:nvPr>
            <p:ph type="title"/>
          </p:nvPr>
        </p:nvSpPr>
        <p:spPr/>
        <p:txBody>
          <a:bodyPr/>
          <a:lstStyle/>
          <a:p>
            <a:r>
              <a:rPr lang="en-US" dirty="0">
                <a:solidFill>
                  <a:srgbClr val="6022A6"/>
                </a:solidFill>
              </a:rPr>
              <a:t>Copyright, trademark / licensing and JB# information</a:t>
            </a:r>
          </a:p>
        </p:txBody>
      </p:sp>
      <p:sp>
        <p:nvSpPr>
          <p:cNvPr id="4" name="Content Placeholder 3">
            <a:extLst>
              <a:ext uri="{FF2B5EF4-FFF2-40B4-BE49-F238E27FC236}">
                <a16:creationId xmlns:a16="http://schemas.microsoft.com/office/drawing/2014/main" id="{88F6F3EC-01A1-7A76-CFC5-2B880A8D2389}"/>
              </a:ext>
            </a:extLst>
          </p:cNvPr>
          <p:cNvSpPr>
            <a:spLocks noGrp="1"/>
          </p:cNvSpPr>
          <p:nvPr>
            <p:ph sz="half" idx="2"/>
          </p:nvPr>
        </p:nvSpPr>
        <p:spPr>
          <a:xfrm>
            <a:off x="528461" y="1647129"/>
            <a:ext cx="3884790" cy="439014"/>
          </a:xfrm>
        </p:spPr>
        <p:txBody>
          <a:bodyPr>
            <a:noAutofit/>
          </a:bodyPr>
          <a:lstStyle/>
          <a:p>
            <a:pPr marL="0" indent="0" defTabSz="914126">
              <a:spcBef>
                <a:spcPts val="600"/>
              </a:spcBef>
              <a:buNone/>
              <a:defRPr/>
            </a:pPr>
            <a:r>
              <a:rPr lang="en-US" sz="1100" dirty="0">
                <a:latin typeface="Source Sans Pro" panose="020B0503030403020204" pitchFamily="34" charset="0"/>
                <a:ea typeface="Source Sans Pro SemiBold" panose="020B0503030403020204" pitchFamily="34" charset="0"/>
                <a:cs typeface="Arial"/>
              </a:rPr>
              <a:t>Copyright, trademark/licensing and Job Bag # information is required at the end of every video. This includes:</a:t>
            </a:r>
          </a:p>
          <a:p>
            <a:pPr marL="228600" indent="-228600" defTabSz="914126">
              <a:spcBef>
                <a:spcPts val="600"/>
              </a:spcBef>
              <a:buFont typeface="+mj-lt"/>
              <a:buAutoNum type="arabicPeriod"/>
              <a:defRPr/>
            </a:pPr>
            <a:r>
              <a:rPr lang="en-US" sz="1100" dirty="0">
                <a:latin typeface="Source Sans Pro" panose="020B0503030403020204" pitchFamily="34" charset="0"/>
                <a:ea typeface="Source Sans Pro SemiBold" panose="020B0503030403020204" pitchFamily="34" charset="0"/>
                <a:cs typeface="Arial"/>
              </a:rPr>
              <a:t>The most current copyright notice</a:t>
            </a:r>
          </a:p>
          <a:p>
            <a:pPr marL="228600" indent="-228600" defTabSz="914126">
              <a:spcBef>
                <a:spcPts val="600"/>
              </a:spcBef>
              <a:buFont typeface="+mj-lt"/>
              <a:buAutoNum type="arabicPeriod"/>
              <a:defRPr/>
            </a:pPr>
            <a:r>
              <a:rPr lang="en-US" sz="1100" dirty="0">
                <a:latin typeface="Source Sans Pro" panose="020B0503030403020204" pitchFamily="34" charset="0"/>
                <a:ea typeface="Source Sans Pro SemiBold" panose="020B0503030403020204" pitchFamily="34" charset="0"/>
                <a:cs typeface="Arial"/>
              </a:rPr>
              <a:t>GE HealthCare brand licensing trademark notice (This trademark attribution is a standalone statement and not part of other statements or presented within a paragraph)</a:t>
            </a:r>
          </a:p>
          <a:p>
            <a:pPr marL="228600" indent="-228600" defTabSz="914126">
              <a:spcBef>
                <a:spcPts val="600"/>
              </a:spcBef>
              <a:buFont typeface="+mj-lt"/>
              <a:buAutoNum type="arabicPeriod"/>
              <a:defRPr/>
            </a:pPr>
            <a:r>
              <a:rPr lang="en-US" sz="1100" dirty="0">
                <a:latin typeface="Source Sans Pro" panose="020B0503030403020204" pitchFamily="34" charset="0"/>
                <a:ea typeface="Source Sans Pro SemiBold" panose="020B0503030403020204" pitchFamily="34" charset="0"/>
                <a:cs typeface="Arial"/>
              </a:rPr>
              <a:t>GE HealthCare trademarked products/solutions notice </a:t>
            </a:r>
            <a:br>
              <a:rPr lang="en-US" sz="1100" dirty="0">
                <a:latin typeface="Source Sans Pro" panose="020B0503030403020204" pitchFamily="34" charset="0"/>
                <a:ea typeface="Source Sans Pro SemiBold" panose="020B0503030403020204" pitchFamily="34" charset="0"/>
                <a:cs typeface="Arial"/>
              </a:rPr>
            </a:br>
            <a:r>
              <a:rPr lang="en-US" sz="1100" dirty="0">
                <a:latin typeface="Source Sans Pro" panose="020B0503030403020204" pitchFamily="34" charset="0"/>
                <a:ea typeface="Source Sans Pro SemiBold" panose="020B0503030403020204" pitchFamily="34" charset="0"/>
                <a:cs typeface="Arial"/>
              </a:rPr>
              <a:t>(if needed)</a:t>
            </a:r>
          </a:p>
          <a:p>
            <a:pPr marL="228600" indent="-228600" defTabSz="914126">
              <a:spcBef>
                <a:spcPts val="600"/>
              </a:spcBef>
              <a:buFont typeface="+mj-lt"/>
              <a:buAutoNum type="arabicPeriod"/>
              <a:defRPr/>
            </a:pPr>
            <a:r>
              <a:rPr lang="en-US" sz="1100" dirty="0">
                <a:latin typeface="Source Sans Pro" panose="020B0503030403020204" pitchFamily="34" charset="0"/>
                <a:ea typeface="Source Sans Pro SemiBold" panose="020B0503030403020204" pitchFamily="34" charset="0"/>
                <a:cs typeface="Arial"/>
              </a:rPr>
              <a:t>Third party trademarks (if needed)</a:t>
            </a:r>
          </a:p>
          <a:p>
            <a:pPr marL="228600" indent="-228600" defTabSz="914126">
              <a:spcBef>
                <a:spcPts val="600"/>
              </a:spcBef>
              <a:buFont typeface="+mj-lt"/>
              <a:buAutoNum type="arabicPeriod"/>
              <a:defRPr/>
            </a:pPr>
            <a:r>
              <a:rPr lang="en-US" sz="1100" dirty="0">
                <a:latin typeface="Source Sans Pro" panose="020B0503030403020204" pitchFamily="34" charset="0"/>
                <a:ea typeface="Source Sans Pro SemiBold" panose="020B0503030403020204" pitchFamily="34" charset="0"/>
                <a:cs typeface="Arial"/>
              </a:rPr>
              <a:t>Job Bag # (Veeva approval)</a:t>
            </a:r>
          </a:p>
          <a:p>
            <a:pPr defTabSz="914126">
              <a:spcBef>
                <a:spcPts val="600"/>
              </a:spcBef>
              <a:defRPr/>
            </a:pPr>
            <a:r>
              <a:rPr lang="en-US" sz="1100" dirty="0">
                <a:latin typeface="Source Sans Pro" panose="020B0503030403020204" pitchFamily="34" charset="0"/>
                <a:ea typeface="Source Sans Pro SemiBold" panose="020B0503030403020204" pitchFamily="34" charset="0"/>
                <a:cs typeface="Arial"/>
              </a:rPr>
              <a:t>This information can be inserted in the final video frame after the logo outro as white text on Compassion Purple or after the conclusion of the video as white text over a black background.</a:t>
            </a:r>
          </a:p>
        </p:txBody>
      </p:sp>
      <p:sp>
        <p:nvSpPr>
          <p:cNvPr id="6" name="Slide Number Placeholder 5">
            <a:extLst>
              <a:ext uri="{FF2B5EF4-FFF2-40B4-BE49-F238E27FC236}">
                <a16:creationId xmlns:a16="http://schemas.microsoft.com/office/drawing/2014/main" id="{5745DDE2-7C3E-7F4C-806C-43CE89FC33ED}"/>
              </a:ext>
            </a:extLst>
          </p:cNvPr>
          <p:cNvSpPr>
            <a:spLocks noGrp="1"/>
          </p:cNvSpPr>
          <p:nvPr>
            <p:ph type="sldNum" sz="quarter" idx="12"/>
          </p:nvPr>
        </p:nvSpPr>
        <p:spPr/>
        <p:txBody>
          <a:bodyPr/>
          <a:lstStyle/>
          <a:p>
            <a:fld id="{339C9110-F427-4586-9638-A5638F41FBCD}" type="slidenum">
              <a:rPr lang="en-US" smtClean="0"/>
              <a:t>26</a:t>
            </a:fld>
            <a:endParaRPr lang="en-US"/>
          </a:p>
        </p:txBody>
      </p:sp>
      <p:sp>
        <p:nvSpPr>
          <p:cNvPr id="25" name="Content Placeholder 3">
            <a:extLst>
              <a:ext uri="{FF2B5EF4-FFF2-40B4-BE49-F238E27FC236}">
                <a16:creationId xmlns:a16="http://schemas.microsoft.com/office/drawing/2014/main" id="{64B418D5-7175-5792-9C11-220BD3A37D75}"/>
              </a:ext>
            </a:extLst>
          </p:cNvPr>
          <p:cNvSpPr txBox="1">
            <a:spLocks/>
          </p:cNvSpPr>
          <p:nvPr/>
        </p:nvSpPr>
        <p:spPr>
          <a:xfrm>
            <a:off x="4613726" y="1647129"/>
            <a:ext cx="3376613" cy="1153886"/>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marR="0" algn="l">
              <a:buNone/>
            </a:pPr>
            <a:r>
              <a:rPr lang="en-US" sz="1000" b="1" dirty="0">
                <a:latin typeface="Source Sans Pro SemiBold" panose="020B0503030403020204" pitchFamily="34" charset="0"/>
              </a:rPr>
              <a:t>No trademarked products example</a:t>
            </a:r>
            <a:br>
              <a:rPr lang="en-US" sz="1000" u="sng" dirty="0">
                <a:latin typeface="Source Sans Pro" panose="020B0503030403020204" pitchFamily="34" charset="0"/>
              </a:rPr>
            </a:br>
            <a:br>
              <a:rPr lang="en-US" sz="1000" u="sng" dirty="0">
                <a:latin typeface="Source Sans Pro" panose="020B0503030403020204" pitchFamily="34" charset="0"/>
              </a:rPr>
            </a:br>
            <a:r>
              <a:rPr lang="en-US" sz="1000" dirty="0">
                <a:latin typeface="Source Sans Pro" panose="020B0503030403020204" pitchFamily="34" charset="0"/>
              </a:rPr>
              <a:t>© 2025 GE HealthCare. </a:t>
            </a:r>
          </a:p>
          <a:p>
            <a:pPr marL="0" marR="0" algn="l">
              <a:buNone/>
            </a:pPr>
            <a:r>
              <a:rPr lang="en-US" sz="1000" dirty="0">
                <a:latin typeface="Source Sans Pro" panose="020B0503030403020204" pitchFamily="34" charset="0"/>
              </a:rPr>
              <a:t>GE is a trademark of General Electric Company used under trademark license.</a:t>
            </a:r>
          </a:p>
          <a:p>
            <a:pPr marL="0" marR="0" algn="l"/>
            <a:r>
              <a:rPr lang="en-US" sz="1000" dirty="0">
                <a:latin typeface="Source Sans Pro" panose="020B0503030403020204" pitchFamily="34" charset="0"/>
              </a:rPr>
              <a:t>JB#XXXXXXX</a:t>
            </a:r>
          </a:p>
          <a:p>
            <a:pPr marL="0" indent="0">
              <a:spcBef>
                <a:spcPts val="600"/>
              </a:spcBef>
              <a:buFont typeface="Arial" panose="020B0604020202020204" pitchFamily="34" charset="0"/>
              <a:buNone/>
            </a:pPr>
            <a:endParaRPr lang="en-US" sz="1000" dirty="0">
              <a:latin typeface="Source Sans Pro" panose="020B0503030403020204" pitchFamily="34" charset="0"/>
            </a:endParaRPr>
          </a:p>
        </p:txBody>
      </p:sp>
      <p:sp>
        <p:nvSpPr>
          <p:cNvPr id="27" name="Content Placeholder 3">
            <a:extLst>
              <a:ext uri="{FF2B5EF4-FFF2-40B4-BE49-F238E27FC236}">
                <a16:creationId xmlns:a16="http://schemas.microsoft.com/office/drawing/2014/main" id="{3728624F-B488-3EEA-8964-AF14A337C57B}"/>
              </a:ext>
            </a:extLst>
          </p:cNvPr>
          <p:cNvSpPr txBox="1">
            <a:spLocks/>
          </p:cNvSpPr>
          <p:nvPr/>
        </p:nvSpPr>
        <p:spPr>
          <a:xfrm>
            <a:off x="8300275" y="1647129"/>
            <a:ext cx="3376613" cy="1542590"/>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marR="0" algn="l">
              <a:buNone/>
            </a:pPr>
            <a:r>
              <a:rPr lang="en-US" sz="1000" b="1" dirty="0">
                <a:solidFill>
                  <a:srgbClr val="000000"/>
                </a:solidFill>
                <a:latin typeface="Source Sans Pro SemiBold" panose="020B0503030403020204" pitchFamily="34" charset="0"/>
              </a:rPr>
              <a:t>With GE HealthCare trademarked products example</a:t>
            </a:r>
          </a:p>
          <a:p>
            <a:pPr marL="0" marR="0" algn="l">
              <a:buNone/>
            </a:pPr>
            <a:r>
              <a:rPr lang="en-US" sz="1000" dirty="0">
                <a:solidFill>
                  <a:srgbClr val="000000"/>
                </a:solidFill>
                <a:latin typeface="Source Sans Pro" panose="020B0503030403020204" pitchFamily="34" charset="0"/>
              </a:rPr>
              <a:t>© 2025 GE HealthCare. StarGuide and Xeleris are trademarks of GE HealthCare. </a:t>
            </a:r>
          </a:p>
          <a:p>
            <a:pPr marL="0" marR="0" algn="l">
              <a:buNone/>
            </a:pPr>
            <a:r>
              <a:rPr lang="en-US" sz="1000" dirty="0">
                <a:solidFill>
                  <a:srgbClr val="000000"/>
                </a:solidFill>
                <a:latin typeface="Source Sans Pro" panose="020B0503030403020204" pitchFamily="34" charset="0"/>
              </a:rPr>
              <a:t>GE is a trademark of General Electric Company used under trademark license.</a:t>
            </a:r>
          </a:p>
          <a:p>
            <a:pPr marL="0" marR="0" algn="l"/>
            <a:r>
              <a:rPr lang="en-US" sz="1000" dirty="0">
                <a:solidFill>
                  <a:srgbClr val="000000"/>
                </a:solidFill>
                <a:latin typeface="Source Sans Pro" panose="020B0503030403020204" pitchFamily="34" charset="0"/>
              </a:rPr>
              <a:t>JB#XXXXXXX</a:t>
            </a:r>
          </a:p>
          <a:p>
            <a:pPr marL="0" indent="0">
              <a:spcBef>
                <a:spcPts val="600"/>
              </a:spcBef>
              <a:buFont typeface="Arial" panose="020B0604020202020204" pitchFamily="34" charset="0"/>
              <a:buNone/>
            </a:pPr>
            <a:endParaRPr lang="en-US" sz="1000" dirty="0">
              <a:solidFill>
                <a:srgbClr val="45B2C5"/>
              </a:solidFill>
              <a:latin typeface="Source Sans Pro" panose="020B0503030403020204" pitchFamily="34" charset="0"/>
            </a:endParaRPr>
          </a:p>
        </p:txBody>
      </p:sp>
      <p:sp>
        <p:nvSpPr>
          <p:cNvPr id="10" name="Content Placeholder 3">
            <a:extLst>
              <a:ext uri="{FF2B5EF4-FFF2-40B4-BE49-F238E27FC236}">
                <a16:creationId xmlns:a16="http://schemas.microsoft.com/office/drawing/2014/main" id="{DCE60C12-721C-D8E0-B1C2-78E04F646938}"/>
              </a:ext>
            </a:extLst>
          </p:cNvPr>
          <p:cNvSpPr txBox="1">
            <a:spLocks/>
          </p:cNvSpPr>
          <p:nvPr/>
        </p:nvSpPr>
        <p:spPr>
          <a:xfrm>
            <a:off x="4613726" y="3614058"/>
            <a:ext cx="3376613" cy="1153886"/>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marR="0" algn="l">
              <a:buNone/>
            </a:pPr>
            <a:r>
              <a:rPr lang="en-US" sz="1000" b="1" dirty="0">
                <a:latin typeface="Source Sans Pro SemiBold" panose="020B0503030403020204" pitchFamily="34" charset="0"/>
              </a:rPr>
              <a:t>With GE HealthCare and third-party trademarked </a:t>
            </a:r>
            <a:br>
              <a:rPr lang="en-US" sz="1000" b="1" dirty="0">
                <a:latin typeface="Source Sans Pro SemiBold" panose="020B0503030403020204" pitchFamily="34" charset="0"/>
              </a:rPr>
            </a:br>
            <a:r>
              <a:rPr lang="en-US" sz="1000" b="1" dirty="0">
                <a:latin typeface="Source Sans Pro SemiBold" panose="020B0503030403020204" pitchFamily="34" charset="0"/>
              </a:rPr>
              <a:t>products example</a:t>
            </a:r>
          </a:p>
          <a:p>
            <a:pPr marL="0" marR="0" algn="l">
              <a:buNone/>
            </a:pPr>
            <a:r>
              <a:rPr lang="en-US" sz="1000" dirty="0">
                <a:latin typeface="Source Sans Pro" panose="020B0503030403020204" pitchFamily="34" charset="0"/>
              </a:rPr>
              <a:t>© 2025 GE HealthCare. StarGuide and Xeleris are trademarks of GE HealthCare. All third-party trademarks remain the property of their respective holders.  </a:t>
            </a:r>
          </a:p>
          <a:p>
            <a:pPr marL="0" marR="0" algn="l">
              <a:buNone/>
            </a:pPr>
            <a:r>
              <a:rPr lang="en-US" sz="1000" dirty="0">
                <a:latin typeface="Source Sans Pro" panose="020B0503030403020204" pitchFamily="34" charset="0"/>
              </a:rPr>
              <a:t>GE is a trademark of General Electric Company used under trademark license.</a:t>
            </a:r>
          </a:p>
          <a:p>
            <a:pPr marL="0" marR="0" algn="l"/>
            <a:r>
              <a:rPr lang="en-US" sz="1000" dirty="0">
                <a:latin typeface="Source Sans Pro" panose="020B0503030403020204" pitchFamily="34" charset="0"/>
              </a:rPr>
              <a:t>JB#XXXXXXX</a:t>
            </a:r>
          </a:p>
          <a:p>
            <a:pPr marL="0" indent="0">
              <a:spcBef>
                <a:spcPts val="600"/>
              </a:spcBef>
              <a:buFont typeface="Arial" panose="020B0604020202020204" pitchFamily="34" charset="0"/>
              <a:buNone/>
            </a:pPr>
            <a:endParaRPr lang="en-US" sz="1000" dirty="0">
              <a:latin typeface="Source Sans Pro" panose="020B0503030403020204" pitchFamily="34" charset="0"/>
            </a:endParaRPr>
          </a:p>
        </p:txBody>
      </p:sp>
      <p:sp>
        <p:nvSpPr>
          <p:cNvPr id="11" name="Content Placeholder 3">
            <a:extLst>
              <a:ext uri="{FF2B5EF4-FFF2-40B4-BE49-F238E27FC236}">
                <a16:creationId xmlns:a16="http://schemas.microsoft.com/office/drawing/2014/main" id="{5569150A-D29A-C527-C967-63C071F258C8}"/>
              </a:ext>
            </a:extLst>
          </p:cNvPr>
          <p:cNvSpPr txBox="1">
            <a:spLocks/>
          </p:cNvSpPr>
          <p:nvPr/>
        </p:nvSpPr>
        <p:spPr>
          <a:xfrm>
            <a:off x="8300276" y="3614058"/>
            <a:ext cx="3376613" cy="1153886"/>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marR="0" algn="l">
              <a:buNone/>
            </a:pPr>
            <a:r>
              <a:rPr lang="en-US" sz="1000" b="1" dirty="0">
                <a:latin typeface="Source Sans Pro SemiBold" panose="020B0503030403020204" pitchFamily="34" charset="0"/>
              </a:rPr>
              <a:t>With multiple trademark and registered trademark </a:t>
            </a:r>
            <a:br>
              <a:rPr lang="en-US" sz="1000" b="1" dirty="0">
                <a:latin typeface="Source Sans Pro SemiBold" panose="020B0503030403020204" pitchFamily="34" charset="0"/>
              </a:rPr>
            </a:br>
            <a:r>
              <a:rPr lang="en-US" sz="1000" b="1" dirty="0">
                <a:latin typeface="Source Sans Pro SemiBold" panose="020B0503030403020204" pitchFamily="34" charset="0"/>
              </a:rPr>
              <a:t>products example</a:t>
            </a:r>
          </a:p>
          <a:p>
            <a:pPr marL="0" marR="0" algn="l">
              <a:buNone/>
            </a:pPr>
            <a:r>
              <a:rPr lang="en-US" sz="1000" dirty="0">
                <a:latin typeface="Source Sans Pro" panose="020B0503030403020204" pitchFamily="34" charset="0"/>
              </a:rPr>
              <a:t>© 2025 GE HealthCare. StarGuide, Omni Legend, Discovery, Optima, </a:t>
            </a:r>
            <a:r>
              <a:rPr lang="en-US" sz="1000" dirty="0" err="1">
                <a:latin typeface="Source Sans Pro" panose="020B0503030403020204" pitchFamily="34" charset="0"/>
              </a:rPr>
              <a:t>Brivo</a:t>
            </a:r>
            <a:r>
              <a:rPr lang="en-US" sz="1000" dirty="0">
                <a:latin typeface="Source Sans Pro" panose="020B0503030403020204" pitchFamily="34" charset="0"/>
              </a:rPr>
              <a:t>, </a:t>
            </a:r>
            <a:r>
              <a:rPr lang="en-US" sz="1000" dirty="0" err="1">
                <a:latin typeface="Source Sans Pro" panose="020B0503030403020204" pitchFamily="34" charset="0"/>
              </a:rPr>
              <a:t>Infinia</a:t>
            </a:r>
            <a:r>
              <a:rPr lang="en-US" sz="1000" dirty="0">
                <a:latin typeface="Source Sans Pro" panose="020B0503030403020204" pitchFamily="34" charset="0"/>
              </a:rPr>
              <a:t>, Hawkeye, and </a:t>
            </a:r>
            <a:r>
              <a:rPr lang="en-US" sz="1000" dirty="0" err="1">
                <a:latin typeface="Source Sans Pro" panose="020B0503030403020204" pitchFamily="34" charset="0"/>
              </a:rPr>
              <a:t>DaTscan</a:t>
            </a:r>
            <a:r>
              <a:rPr lang="en-US" sz="1000" dirty="0">
                <a:latin typeface="Source Sans Pro" panose="020B0503030403020204" pitchFamily="34" charset="0"/>
              </a:rPr>
              <a:t> are trademarks of GE HealthCare. MIM SurePlan and PET Edge+ are trademarks of MIM Software, a GE HealthCare Company. MIM Encore, MIM Assistant, SPECTRA Quant, SPECTRA Recon, LesionID, </a:t>
            </a:r>
            <a:r>
              <a:rPr lang="en-US" sz="1000" dirty="0" err="1">
                <a:latin typeface="Source Sans Pro" panose="020B0503030403020204" pitchFamily="34" charset="0"/>
              </a:rPr>
              <a:t>MIMcardiac</a:t>
            </a:r>
            <a:r>
              <a:rPr lang="en-US" sz="1000" dirty="0">
                <a:latin typeface="Source Sans Pro" panose="020B0503030403020204" pitchFamily="34" charset="0"/>
              </a:rPr>
              <a:t>, PET Edge, Contour CoPilot, </a:t>
            </a:r>
            <a:r>
              <a:rPr lang="en-US" sz="1000" dirty="0" err="1">
                <a:latin typeface="Source Sans Pro" panose="020B0503030403020204" pitchFamily="34" charset="0"/>
              </a:rPr>
              <a:t>MIMpacs</a:t>
            </a:r>
            <a:r>
              <a:rPr lang="en-US" sz="1000" dirty="0">
                <a:latin typeface="Source Sans Pro" panose="020B0503030403020204" pitchFamily="34" charset="0"/>
              </a:rPr>
              <a:t> ,and </a:t>
            </a:r>
            <a:r>
              <a:rPr lang="en-US" sz="1000" dirty="0" err="1">
                <a:latin typeface="Source Sans Pro" panose="020B0503030403020204" pitchFamily="34" charset="0"/>
              </a:rPr>
              <a:t>MIMneuro</a:t>
            </a:r>
            <a:r>
              <a:rPr lang="en-US" sz="1000" dirty="0">
                <a:latin typeface="Source Sans Pro" panose="020B0503030403020204" pitchFamily="34" charset="0"/>
              </a:rPr>
              <a:t> are registered trademarks of MIM Software, a GE HealthCare company. All third-party trademarks remain the property of their respective holders. </a:t>
            </a:r>
          </a:p>
          <a:p>
            <a:pPr marL="0" marR="0" algn="l">
              <a:buNone/>
            </a:pPr>
            <a:r>
              <a:rPr lang="en-US" sz="1000" dirty="0">
                <a:latin typeface="Source Sans Pro" panose="020B0503030403020204" pitchFamily="34" charset="0"/>
              </a:rPr>
              <a:t>GE is a trademark of General Electric Company used under trademark license.</a:t>
            </a:r>
          </a:p>
          <a:p>
            <a:pPr marL="0" marR="0" algn="l"/>
            <a:r>
              <a:rPr lang="en-US" sz="1000" dirty="0">
                <a:latin typeface="Source Sans Pro" panose="020B0503030403020204" pitchFamily="34" charset="0"/>
              </a:rPr>
              <a:t>JB#XXXXXXX</a:t>
            </a:r>
          </a:p>
          <a:p>
            <a:pPr marL="0" indent="0">
              <a:spcBef>
                <a:spcPts val="600"/>
              </a:spcBef>
              <a:buFont typeface="Arial" panose="020B0604020202020204" pitchFamily="34" charset="0"/>
              <a:buNone/>
            </a:pPr>
            <a:endParaRPr lang="en-US" sz="1000" dirty="0">
              <a:latin typeface="Source Sans Pro" panose="020B0503030403020204" pitchFamily="34" charset="0"/>
            </a:endParaRPr>
          </a:p>
        </p:txBody>
      </p:sp>
      <p:sp>
        <p:nvSpPr>
          <p:cNvPr id="5" name="Footer Placeholder 1">
            <a:extLst>
              <a:ext uri="{FF2B5EF4-FFF2-40B4-BE49-F238E27FC236}">
                <a16:creationId xmlns:a16="http://schemas.microsoft.com/office/drawing/2014/main" id="{539E86DF-1C94-F9C5-82C3-22775A276041}"/>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708519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76EDA-9CD8-2E0E-215A-D65C8F0F9F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68DE3C-8810-84FC-C965-BAD908640487}"/>
              </a:ext>
            </a:extLst>
          </p:cNvPr>
          <p:cNvSpPr>
            <a:spLocks noGrp="1"/>
          </p:cNvSpPr>
          <p:nvPr>
            <p:ph type="title"/>
          </p:nvPr>
        </p:nvSpPr>
        <p:spPr/>
        <p:txBody>
          <a:bodyPr/>
          <a:lstStyle/>
          <a:p>
            <a:r>
              <a:rPr lang="en-US" dirty="0">
                <a:solidFill>
                  <a:srgbClr val="6022A6"/>
                </a:solidFill>
              </a:rPr>
              <a:t>Testimonial disclaimers / endorsements</a:t>
            </a:r>
          </a:p>
        </p:txBody>
      </p:sp>
      <p:sp>
        <p:nvSpPr>
          <p:cNvPr id="6" name="Slide Number Placeholder 5">
            <a:extLst>
              <a:ext uri="{FF2B5EF4-FFF2-40B4-BE49-F238E27FC236}">
                <a16:creationId xmlns:a16="http://schemas.microsoft.com/office/drawing/2014/main" id="{CEF8BD29-6B99-8EE7-C5EC-0F0540E2F033}"/>
              </a:ext>
            </a:extLst>
          </p:cNvPr>
          <p:cNvSpPr>
            <a:spLocks noGrp="1"/>
          </p:cNvSpPr>
          <p:nvPr>
            <p:ph type="sldNum" sz="quarter" idx="12"/>
          </p:nvPr>
        </p:nvSpPr>
        <p:spPr/>
        <p:txBody>
          <a:bodyPr/>
          <a:lstStyle/>
          <a:p>
            <a:fld id="{339C9110-F427-4586-9638-A5638F41FBCD}" type="slidenum">
              <a:rPr lang="en-US" smtClean="0"/>
              <a:t>27</a:t>
            </a:fld>
            <a:endParaRPr lang="en-US"/>
          </a:p>
        </p:txBody>
      </p:sp>
      <p:sp>
        <p:nvSpPr>
          <p:cNvPr id="3" name="Content Placeholder 3">
            <a:extLst>
              <a:ext uri="{FF2B5EF4-FFF2-40B4-BE49-F238E27FC236}">
                <a16:creationId xmlns:a16="http://schemas.microsoft.com/office/drawing/2014/main" id="{E540AAA0-9251-F68D-A4DC-9C642194478F}"/>
              </a:ext>
            </a:extLst>
          </p:cNvPr>
          <p:cNvSpPr txBox="1">
            <a:spLocks/>
          </p:cNvSpPr>
          <p:nvPr/>
        </p:nvSpPr>
        <p:spPr>
          <a:xfrm>
            <a:off x="522287" y="1643063"/>
            <a:ext cx="4218762" cy="4344987"/>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100" dirty="0">
                <a:solidFill>
                  <a:srgbClr val="000000"/>
                </a:solidFill>
              </a:rPr>
              <a:t>Ensure that it is clearly communicated that any testimonial delivered is not being presented as an official endorsement of GE HealthCare or our products. </a:t>
            </a:r>
          </a:p>
          <a:p>
            <a:r>
              <a:rPr lang="en-US" sz="1100" dirty="0">
                <a:solidFill>
                  <a:srgbClr val="000000"/>
                </a:solidFill>
              </a:rPr>
              <a:t>To that end, testimonials should be accompanied by one of these copy-and-paste disclaimers (#3 is for paid participants or consultants):</a:t>
            </a:r>
          </a:p>
          <a:p>
            <a:pPr lvl="1"/>
            <a:r>
              <a:rPr lang="en-US" sz="1100" dirty="0">
                <a:solidFill>
                  <a:srgbClr val="000000"/>
                </a:solidFill>
              </a:rPr>
              <a:t>Statements made by GE HealthCare customers are based on their own opinions and experiences and on results that were achieved in their unique setting. Since there is no typical hospital and many variables exist, such as hospital size, case mix, etc., there can be no guarantee that other customers will achieve the same results. </a:t>
            </a:r>
          </a:p>
          <a:p>
            <a:pPr lvl="1"/>
            <a:r>
              <a:rPr lang="en-US" sz="1100" dirty="0">
                <a:solidFill>
                  <a:srgbClr val="000000"/>
                </a:solidFill>
              </a:rPr>
              <a:t>The following presentation represents the clinical practice and views of (physician name) from (institution name, location). Factors that should be considered by clinicians include cleared and approved product labeling and guidelines provided by medically sourced organizations. (physician name) specializes in (area of specialty).</a:t>
            </a:r>
          </a:p>
          <a:p>
            <a:pPr lvl="1"/>
            <a:r>
              <a:rPr lang="en-US" sz="1100" dirty="0">
                <a:solidFill>
                  <a:srgbClr val="000000"/>
                </a:solidFill>
              </a:rPr>
              <a:t>The following presentation represents the clinical practice and views of (physician name) from (institution name, location). Factors that should be considered by clinicians include cleared and approved product labeling and guidelines provided by medically sourced organizations. (physician name) specializes in (area of specialty) and receives financial support from GE HealthCare.</a:t>
            </a:r>
          </a:p>
          <a:p>
            <a:pPr marL="171450" indent="-171450">
              <a:spcBef>
                <a:spcPts val="600"/>
              </a:spcBef>
              <a:buFont typeface="Arial" panose="020B0604020202020204" pitchFamily="34" charset="0"/>
              <a:buChar char="•"/>
            </a:pPr>
            <a:endParaRPr lang="en-US" sz="1100" dirty="0">
              <a:solidFill>
                <a:srgbClr val="000000"/>
              </a:solidFill>
            </a:endParaRPr>
          </a:p>
          <a:p>
            <a:pPr>
              <a:spcBef>
                <a:spcPts val="600"/>
              </a:spcBef>
            </a:pPr>
            <a:endParaRPr lang="en-US" sz="1100" dirty="0">
              <a:solidFill>
                <a:srgbClr val="000000"/>
              </a:solidFill>
            </a:endParaRPr>
          </a:p>
        </p:txBody>
      </p:sp>
      <p:sp>
        <p:nvSpPr>
          <p:cNvPr id="12" name="Content Placeholder 3">
            <a:extLst>
              <a:ext uri="{FF2B5EF4-FFF2-40B4-BE49-F238E27FC236}">
                <a16:creationId xmlns:a16="http://schemas.microsoft.com/office/drawing/2014/main" id="{98C5C812-5C85-02EA-FDAD-E0A67D6EDED0}"/>
              </a:ext>
            </a:extLst>
          </p:cNvPr>
          <p:cNvSpPr txBox="1">
            <a:spLocks/>
          </p:cNvSpPr>
          <p:nvPr/>
        </p:nvSpPr>
        <p:spPr>
          <a:xfrm>
            <a:off x="5488057" y="1644139"/>
            <a:ext cx="3914805" cy="4344987"/>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buNone/>
            </a:pPr>
            <a:r>
              <a:rPr lang="en-US" sz="1100" dirty="0">
                <a:solidFill>
                  <a:srgbClr val="000000"/>
                </a:solidFill>
              </a:rPr>
              <a:t>GE HealthCare does not endorse or promote third-party products or services due to regulatory, compliance, sourcing, and brand policy considerations.</a:t>
            </a:r>
          </a:p>
          <a:p>
            <a:pPr>
              <a:buNone/>
            </a:pPr>
            <a:r>
              <a:rPr lang="en-US" sz="1100" dirty="0">
                <a:solidFill>
                  <a:srgbClr val="000000"/>
                </a:solidFill>
              </a:rPr>
              <a:t>Endorsement branding (where one brand supports or endorses another) is not permitted to avoid implying favoritism or exposure to risks associated with brands outside our portfolio.</a:t>
            </a:r>
          </a:p>
          <a:p>
            <a:r>
              <a:rPr lang="en-US" sz="1100" dirty="0">
                <a:solidFill>
                  <a:srgbClr val="000000"/>
                </a:solidFill>
              </a:rPr>
              <a:t>This restriction helps protect GE HealthCare’s reputation and credibility while maintaining compliance with industry regulations.</a:t>
            </a:r>
          </a:p>
          <a:p>
            <a:pPr marL="0" lvl="1" indent="0">
              <a:lnSpc>
                <a:spcPct val="115000"/>
              </a:lnSpc>
              <a:spcAft>
                <a:spcPts val="800"/>
              </a:spcAft>
              <a:buNone/>
            </a:pPr>
            <a:endParaRPr lang="en-US" sz="1100" dirty="0">
              <a:solidFill>
                <a:srgbClr val="000000"/>
              </a:solidFill>
            </a:endParaRPr>
          </a:p>
        </p:txBody>
      </p:sp>
      <p:sp>
        <p:nvSpPr>
          <p:cNvPr id="4" name="Content Placeholder 3">
            <a:extLst>
              <a:ext uri="{FF2B5EF4-FFF2-40B4-BE49-F238E27FC236}">
                <a16:creationId xmlns:a16="http://schemas.microsoft.com/office/drawing/2014/main" id="{3D3ACA20-ED70-D3D2-C2A2-9989D9A2CDA1}"/>
              </a:ext>
            </a:extLst>
          </p:cNvPr>
          <p:cNvSpPr txBox="1">
            <a:spLocks/>
          </p:cNvSpPr>
          <p:nvPr/>
        </p:nvSpPr>
        <p:spPr>
          <a:xfrm>
            <a:off x="8277195" y="1643063"/>
            <a:ext cx="3914805" cy="4344987"/>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lvl="1">
              <a:lnSpc>
                <a:spcPct val="115000"/>
              </a:lnSpc>
              <a:spcAft>
                <a:spcPts val="800"/>
              </a:spcAft>
            </a:pPr>
            <a:endParaRPr lang="en-US" sz="1100" dirty="0">
              <a:solidFill>
                <a:srgbClr val="000000"/>
              </a:solidFill>
              <a:highlight>
                <a:srgbClr val="FFFF00"/>
              </a:highlight>
            </a:endParaRPr>
          </a:p>
          <a:p>
            <a:pPr>
              <a:spcBef>
                <a:spcPts val="600"/>
              </a:spcBef>
            </a:pPr>
            <a:endParaRPr lang="en-US" sz="1100" dirty="0">
              <a:solidFill>
                <a:srgbClr val="000000"/>
              </a:solidFill>
              <a:highlight>
                <a:srgbClr val="FFFF00"/>
              </a:highlight>
            </a:endParaRPr>
          </a:p>
        </p:txBody>
      </p:sp>
      <p:sp>
        <p:nvSpPr>
          <p:cNvPr id="7" name="Text Placeholder 6">
            <a:extLst>
              <a:ext uri="{FF2B5EF4-FFF2-40B4-BE49-F238E27FC236}">
                <a16:creationId xmlns:a16="http://schemas.microsoft.com/office/drawing/2014/main" id="{7463D4AE-B621-8F55-C1FF-90AEB92F3CD7}"/>
              </a:ext>
            </a:extLst>
          </p:cNvPr>
          <p:cNvSpPr txBox="1">
            <a:spLocks/>
          </p:cNvSpPr>
          <p:nvPr/>
        </p:nvSpPr>
        <p:spPr>
          <a:xfrm>
            <a:off x="5488057" y="1067937"/>
            <a:ext cx="5325427" cy="365760"/>
          </a:xfrm>
          <a:prstGeom prst="rect">
            <a:avLst/>
          </a:prstGeom>
        </p:spPr>
        <p:txBody>
          <a:bodyPr vert="horz" lIns="0" tIns="0" rIns="0" bIns="0" rtlCol="0" anchor="t">
            <a:norm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r>
              <a:rPr lang="en-US" dirty="0"/>
              <a:t>Endorsements</a:t>
            </a:r>
          </a:p>
        </p:txBody>
      </p:sp>
      <p:sp>
        <p:nvSpPr>
          <p:cNvPr id="8" name="Text Placeholder 2">
            <a:extLst>
              <a:ext uri="{FF2B5EF4-FFF2-40B4-BE49-F238E27FC236}">
                <a16:creationId xmlns:a16="http://schemas.microsoft.com/office/drawing/2014/main" id="{6A4187FC-5CEE-DC90-A93E-2347B52DCAD1}"/>
              </a:ext>
            </a:extLst>
          </p:cNvPr>
          <p:cNvSpPr txBox="1">
            <a:spLocks/>
          </p:cNvSpPr>
          <p:nvPr/>
        </p:nvSpPr>
        <p:spPr>
          <a:xfrm>
            <a:off x="522288" y="1063825"/>
            <a:ext cx="3376613" cy="393022"/>
          </a:xfrm>
          <a:prstGeom prst="rect">
            <a:avLst/>
          </a:prstGeom>
        </p:spPr>
        <p:txBody>
          <a:bodyPr vert="horz" lIns="0" tIns="0" rIns="0" bIns="0" rtlCol="0" anchor="t">
            <a:norm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r>
              <a:rPr lang="en-US" dirty="0"/>
              <a:t>Testimonials</a:t>
            </a:r>
          </a:p>
        </p:txBody>
      </p:sp>
      <p:sp>
        <p:nvSpPr>
          <p:cNvPr id="5" name="Footer Placeholder 1">
            <a:extLst>
              <a:ext uri="{FF2B5EF4-FFF2-40B4-BE49-F238E27FC236}">
                <a16:creationId xmlns:a16="http://schemas.microsoft.com/office/drawing/2014/main" id="{CAC372A6-F824-BA2A-4F9E-36271AA2BA4E}"/>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650043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2FDD6D9A-E242-47D1-93FD-511B0128A207}"/>
              </a:ext>
            </a:extLst>
          </p:cNvPr>
          <p:cNvSpPr/>
          <p:nvPr/>
        </p:nvSpPr>
        <p:spPr>
          <a:xfrm>
            <a:off x="9414978" y="1658418"/>
            <a:ext cx="2241431" cy="3550896"/>
          </a:xfrm>
          <a:prstGeom prst="roundRect">
            <a:avLst>
              <a:gd name="adj" fmla="val 5610"/>
            </a:avLst>
          </a:prstGeom>
          <a:solidFill>
            <a:srgbClr val="6022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3E455D-3366-21E3-158E-1F82B0795804}"/>
              </a:ext>
            </a:extLst>
          </p:cNvPr>
          <p:cNvSpPr>
            <a:spLocks noGrp="1"/>
          </p:cNvSpPr>
          <p:nvPr>
            <p:ph type="title"/>
          </p:nvPr>
        </p:nvSpPr>
        <p:spPr/>
        <p:txBody>
          <a:bodyPr/>
          <a:lstStyle/>
          <a:p>
            <a:r>
              <a:rPr lang="en-US" dirty="0">
                <a:solidFill>
                  <a:srgbClr val="6022A6"/>
                </a:solidFill>
              </a:rPr>
              <a:t>Patient data and consent forms</a:t>
            </a:r>
          </a:p>
        </p:txBody>
      </p:sp>
      <p:sp>
        <p:nvSpPr>
          <p:cNvPr id="4" name="Content Placeholder 3">
            <a:extLst>
              <a:ext uri="{FF2B5EF4-FFF2-40B4-BE49-F238E27FC236}">
                <a16:creationId xmlns:a16="http://schemas.microsoft.com/office/drawing/2014/main" id="{471E9BE8-6B6E-973B-6D2C-378D0DE58DF9}"/>
              </a:ext>
            </a:extLst>
          </p:cNvPr>
          <p:cNvSpPr>
            <a:spLocks noGrp="1"/>
          </p:cNvSpPr>
          <p:nvPr>
            <p:ph sz="half" idx="2"/>
          </p:nvPr>
        </p:nvSpPr>
        <p:spPr>
          <a:xfrm>
            <a:off x="522287" y="1642890"/>
            <a:ext cx="3884613" cy="733426"/>
          </a:xfrm>
        </p:spPr>
        <p:txBody>
          <a:bodyPr>
            <a:normAutofit/>
          </a:bodyPr>
          <a:lstStyle/>
          <a:p>
            <a:pPr>
              <a:spcBef>
                <a:spcPts val="600"/>
              </a:spcBef>
            </a:pPr>
            <a:r>
              <a:rPr lang="en-US" sz="1100" dirty="0">
                <a:solidFill>
                  <a:srgbClr val="000000"/>
                </a:solidFill>
                <a:ea typeface="Calibri" panose="020F0502020204030204" pitchFamily="34" charset="0"/>
                <a:cs typeface="Source Sans Pro" panose="020B0503030403020204" pitchFamily="34" charset="0"/>
              </a:rPr>
              <a:t>Identifiable patient data must never be visible in any </a:t>
            </a:r>
            <a:br>
              <a:rPr lang="en-US" sz="1100" dirty="0">
                <a:solidFill>
                  <a:srgbClr val="000000"/>
                </a:solidFill>
                <a:ea typeface="Calibri" panose="020F0502020204030204" pitchFamily="34" charset="0"/>
                <a:cs typeface="Source Sans Pro" panose="020B0503030403020204" pitchFamily="34" charset="0"/>
              </a:rPr>
            </a:br>
            <a:r>
              <a:rPr lang="en-US" sz="1100" dirty="0">
                <a:solidFill>
                  <a:srgbClr val="000000"/>
                </a:solidFill>
                <a:ea typeface="Calibri" panose="020F0502020204030204" pitchFamily="34" charset="0"/>
                <a:cs typeface="Source Sans Pro" panose="020B0503030403020204" pitchFamily="34" charset="0"/>
              </a:rPr>
              <a:t>GE HealthCare video, regardless of consent being given. </a:t>
            </a:r>
            <a:br>
              <a:rPr lang="en-US" sz="1100" dirty="0">
                <a:solidFill>
                  <a:srgbClr val="000000"/>
                </a:solidFill>
                <a:ea typeface="Calibri" panose="020F0502020204030204" pitchFamily="34" charset="0"/>
                <a:cs typeface="Source Sans Pro" panose="020B0503030403020204" pitchFamily="34" charset="0"/>
              </a:rPr>
            </a:br>
            <a:r>
              <a:rPr lang="en-US" sz="1100" dirty="0">
                <a:solidFill>
                  <a:srgbClr val="000000"/>
                </a:solidFill>
                <a:ea typeface="Calibri" panose="020F0502020204030204" pitchFamily="34" charset="0"/>
                <a:cs typeface="Source Sans Pro" panose="020B0503030403020204" pitchFamily="34" charset="0"/>
              </a:rPr>
              <a:t>Ensure all identifying patient information is blocked.</a:t>
            </a:r>
          </a:p>
        </p:txBody>
      </p:sp>
      <p:sp>
        <p:nvSpPr>
          <p:cNvPr id="6" name="Slide Number Placeholder 5">
            <a:extLst>
              <a:ext uri="{FF2B5EF4-FFF2-40B4-BE49-F238E27FC236}">
                <a16:creationId xmlns:a16="http://schemas.microsoft.com/office/drawing/2014/main" id="{3E5A61DC-D917-3B9E-ADDF-635E5AA510F5}"/>
              </a:ext>
            </a:extLst>
          </p:cNvPr>
          <p:cNvSpPr>
            <a:spLocks noGrp="1"/>
          </p:cNvSpPr>
          <p:nvPr>
            <p:ph type="sldNum" sz="quarter" idx="12"/>
          </p:nvPr>
        </p:nvSpPr>
        <p:spPr/>
        <p:txBody>
          <a:bodyPr/>
          <a:lstStyle/>
          <a:p>
            <a:fld id="{339C9110-F427-4586-9638-A5638F41FBCD}" type="slidenum">
              <a:rPr lang="en-US" smtClean="0"/>
              <a:t>28</a:t>
            </a:fld>
            <a:endParaRPr lang="en-US" dirty="0"/>
          </a:p>
        </p:txBody>
      </p:sp>
      <p:sp>
        <p:nvSpPr>
          <p:cNvPr id="8" name="Content Placeholder 7">
            <a:extLst>
              <a:ext uri="{FF2B5EF4-FFF2-40B4-BE49-F238E27FC236}">
                <a16:creationId xmlns:a16="http://schemas.microsoft.com/office/drawing/2014/main" id="{9B4D5A8B-05DD-DFEF-B393-BEE69555BF9E}"/>
              </a:ext>
            </a:extLst>
          </p:cNvPr>
          <p:cNvSpPr>
            <a:spLocks noGrp="1"/>
          </p:cNvSpPr>
          <p:nvPr>
            <p:ph sz="half" idx="14"/>
          </p:nvPr>
        </p:nvSpPr>
        <p:spPr>
          <a:xfrm>
            <a:off x="521737" y="4694208"/>
            <a:ext cx="3885163" cy="1761456"/>
          </a:xfrm>
        </p:spPr>
        <p:txBody>
          <a:bodyPr>
            <a:normAutofit/>
          </a:bodyPr>
          <a:lstStyle/>
          <a:p>
            <a:pPr>
              <a:spcBef>
                <a:spcPts val="600"/>
              </a:spcBef>
            </a:pPr>
            <a:r>
              <a:rPr lang="en-US" sz="1100" dirty="0">
                <a:solidFill>
                  <a:srgbClr val="000000"/>
                </a:solidFill>
                <a:ea typeface="Calibri" panose="020F0502020204030204" pitchFamily="34" charset="0"/>
                <a:cs typeface="Source Sans Pro" panose="020B0503030403020204" pitchFamily="34" charset="0"/>
              </a:rPr>
              <a:t>Filled out and signed consent forms are mandatory for any recognizable individual or organization featured in video. </a:t>
            </a:r>
            <a:br>
              <a:rPr lang="en-US" sz="1100" dirty="0">
                <a:solidFill>
                  <a:srgbClr val="000000"/>
                </a:solidFill>
                <a:ea typeface="Calibri" panose="020F0502020204030204" pitchFamily="34" charset="0"/>
                <a:cs typeface="Source Sans Pro" panose="020B0503030403020204" pitchFamily="34" charset="0"/>
              </a:rPr>
            </a:br>
            <a:r>
              <a:rPr lang="en-US" sz="1100" dirty="0">
                <a:solidFill>
                  <a:srgbClr val="000000"/>
                </a:solidFill>
                <a:ea typeface="Calibri" panose="020F0502020204030204" pitchFamily="34" charset="0"/>
                <a:cs typeface="Source Sans Pro" panose="020B0503030403020204" pitchFamily="34" charset="0"/>
              </a:rPr>
              <a:t>This is true for GE HealthCare employees as well. In some cases, institutions will sign on behalf of their employees. All agencies should work with their GE HealthCare contact to ensure correct consent and release forms are used. </a:t>
            </a:r>
          </a:p>
          <a:p>
            <a:pPr>
              <a:spcBef>
                <a:spcPts val="600"/>
              </a:spcBef>
            </a:pPr>
            <a:r>
              <a:rPr lang="en-US" sz="1100" dirty="0">
                <a:solidFill>
                  <a:srgbClr val="000000"/>
                </a:solidFill>
              </a:rPr>
              <a:t>Download consent forms </a:t>
            </a:r>
            <a:r>
              <a:rPr lang="en-US" sz="1100" u="sng" dirty="0">
                <a:solidFill>
                  <a:srgbClr val="6022A6"/>
                </a:solidFill>
                <a:hlinkClick r:id="rId2"/>
              </a:rPr>
              <a:t>here</a:t>
            </a:r>
            <a:r>
              <a:rPr lang="en-US" sz="1100" dirty="0">
                <a:solidFill>
                  <a:srgbClr val="000000"/>
                </a:solidFill>
              </a:rPr>
              <a:t>.</a:t>
            </a:r>
          </a:p>
        </p:txBody>
      </p:sp>
      <p:pic>
        <p:nvPicPr>
          <p:cNvPr id="9" name="Picture 8">
            <a:extLst>
              <a:ext uri="{FF2B5EF4-FFF2-40B4-BE49-F238E27FC236}">
                <a16:creationId xmlns:a16="http://schemas.microsoft.com/office/drawing/2014/main" id="{292EB681-F876-EBAB-08F6-A44A718CD3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5591" y="2376316"/>
            <a:ext cx="3871309" cy="2001467"/>
          </a:xfrm>
          <a:prstGeom prst="rect">
            <a:avLst/>
          </a:prstGeom>
        </p:spPr>
      </p:pic>
      <p:pic>
        <p:nvPicPr>
          <p:cNvPr id="10" name="Picture 9">
            <a:extLst>
              <a:ext uri="{FF2B5EF4-FFF2-40B4-BE49-F238E27FC236}">
                <a16:creationId xmlns:a16="http://schemas.microsoft.com/office/drawing/2014/main" id="{046F1B01-5E17-5978-7F81-2196841C2D54}"/>
              </a:ext>
            </a:extLst>
          </p:cNvPr>
          <p:cNvPicPr>
            <a:picLocks noChangeAspect="1"/>
          </p:cNvPicPr>
          <p:nvPr/>
        </p:nvPicPr>
        <p:blipFill>
          <a:blip r:embed="rId4" cstate="screen">
            <a:extLst>
              <a:ext uri="{28A0092B-C50C-407E-A947-70E740481C1C}">
                <a14:useLocalDpi xmlns:a14="http://schemas.microsoft.com/office/drawing/2010/main"/>
              </a:ext>
            </a:extLst>
          </a:blip>
          <a:srcRect b="4853"/>
          <a:stretch/>
        </p:blipFill>
        <p:spPr>
          <a:xfrm>
            <a:off x="5264066" y="1641867"/>
            <a:ext cx="3879849" cy="4346183"/>
          </a:xfrm>
          <a:prstGeom prst="roundRect">
            <a:avLst>
              <a:gd name="adj" fmla="val 4883"/>
            </a:avLst>
          </a:prstGeom>
        </p:spPr>
      </p:pic>
      <p:sp>
        <p:nvSpPr>
          <p:cNvPr id="7" name="Text Placeholder 10">
            <a:extLst>
              <a:ext uri="{FF2B5EF4-FFF2-40B4-BE49-F238E27FC236}">
                <a16:creationId xmlns:a16="http://schemas.microsoft.com/office/drawing/2014/main" id="{EDD490AE-3E0E-8A92-C2B6-20EE0CA4481C}"/>
              </a:ext>
            </a:extLst>
          </p:cNvPr>
          <p:cNvSpPr txBox="1">
            <a:spLocks/>
          </p:cNvSpPr>
          <p:nvPr/>
        </p:nvSpPr>
        <p:spPr>
          <a:xfrm>
            <a:off x="9744672" y="1895079"/>
            <a:ext cx="1743416" cy="365760"/>
          </a:xfrm>
          <a:prstGeom prst="rect">
            <a:avLst/>
          </a:prstGeom>
        </p:spPr>
        <p:txBody>
          <a:bodyPr vert="horz" lIns="0" tIns="0" rIns="0" bIns="0" rtlCol="0" anchor="b">
            <a:norm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r>
              <a:rPr lang="en-US" dirty="0">
                <a:solidFill>
                  <a:schemeClr val="bg1"/>
                </a:solidFill>
              </a:rPr>
              <a:t>Best practice tips </a:t>
            </a:r>
          </a:p>
        </p:txBody>
      </p:sp>
      <p:sp>
        <p:nvSpPr>
          <p:cNvPr id="11" name="Content Placeholder 11">
            <a:extLst>
              <a:ext uri="{FF2B5EF4-FFF2-40B4-BE49-F238E27FC236}">
                <a16:creationId xmlns:a16="http://schemas.microsoft.com/office/drawing/2014/main" id="{57FA9438-86BE-A95B-3015-F5A838D524C4}"/>
              </a:ext>
            </a:extLst>
          </p:cNvPr>
          <p:cNvSpPr txBox="1">
            <a:spLocks/>
          </p:cNvSpPr>
          <p:nvPr/>
        </p:nvSpPr>
        <p:spPr>
          <a:xfrm>
            <a:off x="9744672" y="2359000"/>
            <a:ext cx="1665164" cy="2556885"/>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100" dirty="0">
                <a:solidFill>
                  <a:schemeClr val="bg1"/>
                </a:solidFill>
                <a:ea typeface="Calibri" panose="020F0502020204030204" pitchFamily="34" charset="0"/>
                <a:cs typeface="Source Sans Pro" panose="020B0503030403020204" pitchFamily="34" charset="0"/>
              </a:rPr>
              <a:t>Photograph people with their name written on a card or white board for easier post-production retrieval/</a:t>
            </a:r>
            <a:br>
              <a:rPr lang="en-US" sz="1100" dirty="0">
                <a:solidFill>
                  <a:schemeClr val="bg1"/>
                </a:solidFill>
                <a:ea typeface="Calibri" panose="020F0502020204030204" pitchFamily="34" charset="0"/>
                <a:cs typeface="Source Sans Pro" panose="020B0503030403020204" pitchFamily="34" charset="0"/>
              </a:rPr>
            </a:br>
            <a:r>
              <a:rPr lang="en-US" sz="1100" dirty="0">
                <a:solidFill>
                  <a:schemeClr val="bg1"/>
                </a:solidFill>
                <a:ea typeface="Calibri" panose="020F0502020204030204" pitchFamily="34" charset="0"/>
                <a:cs typeface="Source Sans Pro" panose="020B0503030403020204" pitchFamily="34" charset="0"/>
              </a:rPr>
              <a:t>documentation. We have provided a sample tracking sheet which can be used to document release and consent forms. It is imperative that consent forms are documented and accessible for future reference to legally utilize the captured imagery. </a:t>
            </a:r>
          </a:p>
        </p:txBody>
      </p:sp>
      <p:sp>
        <p:nvSpPr>
          <p:cNvPr id="12" name="TextBox 11">
            <a:extLst>
              <a:ext uri="{FF2B5EF4-FFF2-40B4-BE49-F238E27FC236}">
                <a16:creationId xmlns:a16="http://schemas.microsoft.com/office/drawing/2014/main" id="{94675E59-4582-5F40-0E84-ABC152045A82}"/>
              </a:ext>
            </a:extLst>
          </p:cNvPr>
          <p:cNvSpPr txBox="1"/>
          <p:nvPr/>
        </p:nvSpPr>
        <p:spPr>
          <a:xfrm>
            <a:off x="9414978" y="5325461"/>
            <a:ext cx="1693334" cy="507831"/>
          </a:xfrm>
          <a:prstGeom prst="rect">
            <a:avLst/>
          </a:prstGeom>
          <a:noFill/>
        </p:spPr>
        <p:txBody>
          <a:bodyPr wrap="square" lIns="0" tIns="0" rIns="0" bIns="0" rtlCol="0">
            <a:spAutoFit/>
          </a:bodyPr>
          <a:lstStyle/>
          <a:p>
            <a:r>
              <a:rPr lang="en-US" sz="1100" dirty="0">
                <a:solidFill>
                  <a:srgbClr val="000000"/>
                </a:solidFill>
              </a:rPr>
              <a:t>Download a sample tracker spreadsheet </a:t>
            </a:r>
            <a:r>
              <a:rPr lang="en-US" sz="1100" dirty="0">
                <a:solidFill>
                  <a:srgbClr val="6B25AF"/>
                </a:solidFill>
                <a:hlinkClick r:id="rId5">
                  <a:extLst>
                    <a:ext uri="{A12FA001-AC4F-418D-AE19-62706E023703}">
                      <ahyp:hlinkClr xmlns:ahyp="http://schemas.microsoft.com/office/drawing/2018/hyperlinkcolor" val="tx"/>
                    </a:ext>
                  </a:extLst>
                </a:hlinkClick>
              </a:rPr>
              <a:t>here</a:t>
            </a:r>
            <a:r>
              <a:rPr lang="en-US" sz="1100" dirty="0">
                <a:solidFill>
                  <a:srgbClr val="6B25AF"/>
                </a:solidFill>
              </a:rPr>
              <a:t>.</a:t>
            </a:r>
          </a:p>
          <a:p>
            <a:pPr algn="l"/>
            <a:endParaRPr lang="en-US" sz="1100" dirty="0" err="1"/>
          </a:p>
        </p:txBody>
      </p:sp>
      <p:sp>
        <p:nvSpPr>
          <p:cNvPr id="5" name="Footer Placeholder 1">
            <a:extLst>
              <a:ext uri="{FF2B5EF4-FFF2-40B4-BE49-F238E27FC236}">
                <a16:creationId xmlns:a16="http://schemas.microsoft.com/office/drawing/2014/main" id="{2FB23D45-CC9F-EB4D-B92C-602F2020F332}"/>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246166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605E-6DA7-3030-8AA3-60502F4C5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A4556B-18A5-24B4-E488-F1F6929E24C3}"/>
              </a:ext>
            </a:extLst>
          </p:cNvPr>
          <p:cNvSpPr>
            <a:spLocks noGrp="1"/>
          </p:cNvSpPr>
          <p:nvPr>
            <p:ph type="title"/>
          </p:nvPr>
        </p:nvSpPr>
        <p:spPr>
          <a:xfrm>
            <a:off x="518159" y="2103438"/>
            <a:ext cx="7771766" cy="3884612"/>
          </a:xfrm>
        </p:spPr>
        <p:txBody>
          <a:bodyPr anchor="b">
            <a:normAutofit fontScale="90000"/>
          </a:bodyPr>
          <a:lstStyle/>
          <a:p>
            <a:r>
              <a:rPr lang="en-US" sz="9600" dirty="0">
                <a:solidFill>
                  <a:schemeClr val="bg1"/>
                </a:solidFill>
                <a:latin typeface="Source Sans Pro Light" panose="020B0403030403020204" pitchFamily="34" charset="0"/>
                <a:cs typeface="Segoe UI Light" panose="020B0502040204020203" pitchFamily="34" charset="0"/>
              </a:rPr>
              <a:t>Video formatting, review</a:t>
            </a:r>
            <a:r>
              <a:rPr lang="en-US" sz="9600" dirty="0"/>
              <a:t> </a:t>
            </a:r>
            <a:r>
              <a:rPr lang="en-US" sz="9600" dirty="0">
                <a:solidFill>
                  <a:schemeClr val="bg1"/>
                </a:solidFill>
                <a:latin typeface="Source Sans Pro Light" panose="020B0403030403020204" pitchFamily="34" charset="0"/>
                <a:cs typeface="Segoe UI Light" panose="020B0502040204020203" pitchFamily="34" charset="0"/>
              </a:rPr>
              <a:t>and submission</a:t>
            </a:r>
            <a:endParaRPr lang="en-US" sz="9600" dirty="0"/>
          </a:p>
        </p:txBody>
      </p:sp>
      <p:sp>
        <p:nvSpPr>
          <p:cNvPr id="4" name="Slide Number Placeholder 3">
            <a:extLst>
              <a:ext uri="{FF2B5EF4-FFF2-40B4-BE49-F238E27FC236}">
                <a16:creationId xmlns:a16="http://schemas.microsoft.com/office/drawing/2014/main" id="{37D727F6-147F-6B2F-24DF-8B809098B81C}"/>
              </a:ext>
            </a:extLst>
          </p:cNvPr>
          <p:cNvSpPr>
            <a:spLocks noGrp="1"/>
          </p:cNvSpPr>
          <p:nvPr>
            <p:ph type="sldNum" sz="quarter" idx="12"/>
          </p:nvPr>
        </p:nvSpPr>
        <p:spPr/>
        <p:txBody>
          <a:bodyPr/>
          <a:lstStyle/>
          <a:p>
            <a:fld id="{339C9110-F427-4586-9638-A5638F41FBCD}" type="slidenum">
              <a:rPr lang="en-US" smtClean="0"/>
              <a:t>29</a:t>
            </a:fld>
            <a:endParaRPr lang="en-US"/>
          </a:p>
        </p:txBody>
      </p:sp>
      <p:sp>
        <p:nvSpPr>
          <p:cNvPr id="3" name="Footer Placeholder 1">
            <a:extLst>
              <a:ext uri="{FF2B5EF4-FFF2-40B4-BE49-F238E27FC236}">
                <a16:creationId xmlns:a16="http://schemas.microsoft.com/office/drawing/2014/main" id="{08E445A0-4AB0-961B-8DED-DF9A66CFA3F1}"/>
              </a:ext>
            </a:extLst>
          </p:cNvPr>
          <p:cNvSpPr>
            <a:spLocks noGrp="1"/>
          </p:cNvSpPr>
          <p:nvPr>
            <p:ph type="ftr" sz="quarter" idx="11"/>
          </p:nvPr>
        </p:nvSpPr>
        <p:spPr>
          <a:xfrm>
            <a:off x="2185416" y="6455664"/>
            <a:ext cx="1502002" cy="256032"/>
          </a:xfrm>
        </p:spPr>
        <p:txBody>
          <a:bodyPr/>
          <a:lstStyle/>
          <a:p>
            <a:r>
              <a:rPr lang="en-US" dirty="0">
                <a:latin typeface="Source Sans Pro" panose="020B0503030403020204" pitchFamily="34" charset="0"/>
              </a:rPr>
              <a:t>Video Guidelines | July 2025</a:t>
            </a:r>
          </a:p>
        </p:txBody>
      </p:sp>
      <p:sp>
        <p:nvSpPr>
          <p:cNvPr id="5" name="Rectangle 4">
            <a:extLst>
              <a:ext uri="{FF2B5EF4-FFF2-40B4-BE49-F238E27FC236}">
                <a16:creationId xmlns:a16="http://schemas.microsoft.com/office/drawing/2014/main" id="{F62933A3-B46A-7BBE-3243-0CB7E1B324EF}"/>
              </a:ext>
            </a:extLst>
          </p:cNvPr>
          <p:cNvSpPr/>
          <p:nvPr/>
        </p:nvSpPr>
        <p:spPr>
          <a:xfrm>
            <a:off x="0" y="6149341"/>
            <a:ext cx="12192000" cy="7086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5043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3656B06-1A1F-F30D-648A-D908148727EA}"/>
              </a:ext>
            </a:extLst>
          </p:cNvPr>
          <p:cNvSpPr txBox="1">
            <a:spLocks/>
          </p:cNvSpPr>
          <p:nvPr/>
        </p:nvSpPr>
        <p:spPr>
          <a:xfrm>
            <a:off x="522287" y="365125"/>
            <a:ext cx="10928185" cy="73152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800" kern="1200">
                <a:solidFill>
                  <a:schemeClr val="accent1"/>
                </a:solidFill>
                <a:latin typeface="Source Sans Pro Semibold" panose="020B0603030403020204" pitchFamily="34" charset="0"/>
                <a:ea typeface="+mj-ea"/>
                <a:cs typeface="+mj-cs"/>
              </a:defRPr>
            </a:lvl1pPr>
          </a:lstStyle>
          <a:p>
            <a:r>
              <a:rPr lang="en-US"/>
              <a:t>Table of contents</a:t>
            </a:r>
            <a:endParaRPr lang="en-US" dirty="0"/>
          </a:p>
        </p:txBody>
      </p:sp>
      <p:sp>
        <p:nvSpPr>
          <p:cNvPr id="16" name="Slide Number Placeholder 3">
            <a:extLst>
              <a:ext uri="{FF2B5EF4-FFF2-40B4-BE49-F238E27FC236}">
                <a16:creationId xmlns:a16="http://schemas.microsoft.com/office/drawing/2014/main" id="{4E0B009B-AED2-821C-F49F-D66F6FD56321}"/>
              </a:ext>
            </a:extLst>
          </p:cNvPr>
          <p:cNvSpPr>
            <a:spLocks noGrp="1"/>
          </p:cNvSpPr>
          <p:nvPr>
            <p:ph type="sldNum" sz="quarter" idx="12"/>
          </p:nvPr>
        </p:nvSpPr>
        <p:spPr>
          <a:xfrm>
            <a:off x="11450472" y="6455664"/>
            <a:ext cx="226416" cy="256032"/>
          </a:xfrm>
        </p:spPr>
        <p:txBody>
          <a:bodyPr/>
          <a:lstStyle/>
          <a:p>
            <a:fld id="{339C9110-F427-4586-9638-A5638F41FBCD}" type="slidenum">
              <a:rPr lang="en-US" smtClean="0"/>
              <a:t>3</a:t>
            </a:fld>
            <a:endParaRPr lang="en-US"/>
          </a:p>
        </p:txBody>
      </p:sp>
      <p:sp>
        <p:nvSpPr>
          <p:cNvPr id="17" name="Content Placeholder 3">
            <a:extLst>
              <a:ext uri="{FF2B5EF4-FFF2-40B4-BE49-F238E27FC236}">
                <a16:creationId xmlns:a16="http://schemas.microsoft.com/office/drawing/2014/main" id="{45B09ACE-8478-A171-B6B1-27E7BBEC2051}"/>
              </a:ext>
            </a:extLst>
          </p:cNvPr>
          <p:cNvSpPr txBox="1">
            <a:spLocks/>
          </p:cNvSpPr>
          <p:nvPr/>
        </p:nvSpPr>
        <p:spPr>
          <a:xfrm>
            <a:off x="468499" y="1032299"/>
            <a:ext cx="11154602" cy="5079789"/>
          </a:xfrm>
          <a:prstGeom prst="rect">
            <a:avLst/>
          </a:prstGeom>
        </p:spPr>
        <p:txBody>
          <a:bodyPr numCol="4" spcCol="27432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spcAft>
                <a:spcPts val="600"/>
              </a:spcAft>
            </a:pPr>
            <a:r>
              <a:rPr lang="en-US" b="1" dirty="0">
                <a:solidFill>
                  <a:srgbClr val="6B25AF"/>
                </a:solidFill>
                <a:latin typeface="Source Sans Pro SemiBold" panose="020B0503030403020204" pitchFamily="34" charset="0"/>
              </a:rPr>
              <a:t>Introduction</a:t>
            </a:r>
            <a:endParaRPr lang="en-US"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lgn="just">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Introduction </a:t>
            </a:r>
          </a:p>
          <a:p>
            <a:pPr algn="just">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Table of contents</a:t>
            </a:r>
          </a:p>
          <a:p>
            <a:pPr algn="just">
              <a:spcBef>
                <a:spcPts val="600"/>
              </a:spcBef>
            </a:pPr>
            <a:endParaRPr lang="en-US" sz="8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spcBef>
                <a:spcPts val="600"/>
              </a:spcBef>
              <a:spcAft>
                <a:spcPts val="600"/>
              </a:spcAft>
            </a:pPr>
            <a:r>
              <a:rPr lang="en-US" b="1" dirty="0">
                <a:solidFill>
                  <a:srgbClr val="6B25AF"/>
                </a:solidFill>
                <a:latin typeface="Source Sans Pro SemiBold" panose="020B0503030403020204" pitchFamily="34" charset="0"/>
              </a:rPr>
              <a:t>Video identity</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Who we are</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Experience principles</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Audience / voice</a:t>
            </a:r>
          </a:p>
          <a:p>
            <a:pPr>
              <a:spcBef>
                <a:spcPts val="600"/>
              </a:spcBef>
            </a:pPr>
            <a:endParaRPr lang="en-US" sz="8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spcBef>
                <a:spcPts val="600"/>
              </a:spcBef>
              <a:spcAft>
                <a:spcPts val="600"/>
              </a:spcAft>
            </a:pPr>
            <a:r>
              <a:rPr lang="en-US" b="1" dirty="0">
                <a:solidFill>
                  <a:srgbClr val="6B25AF"/>
                </a:solidFill>
                <a:latin typeface="Source Sans Pro SemiBold" panose="020B0503030403020204" pitchFamily="34" charset="0"/>
              </a:rPr>
              <a:t>Video elements</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Video direction (live action)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Lighting and tone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Stock libraries / photography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Music / narration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Intro / outro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Transitions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Lower thirds and logo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Subtitles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Motion principles</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Typography </a:t>
            </a:r>
          </a:p>
          <a:p>
            <a:pPr>
              <a:spcBef>
                <a:spcPts val="600"/>
              </a:spcBef>
              <a:spcAft>
                <a:spcPts val="600"/>
              </a:spcAft>
            </a:pPr>
            <a:r>
              <a:rPr lang="en-US" b="1" dirty="0">
                <a:solidFill>
                  <a:srgbClr val="6B25AF"/>
                </a:solidFill>
                <a:latin typeface="Source Sans Pro SemiBold" panose="020B0503030403020204" pitchFamily="34" charset="0"/>
              </a:rPr>
              <a:t>Animation</a:t>
            </a:r>
          </a:p>
          <a:p>
            <a:pPr>
              <a:spcBef>
                <a:spcPts val="600"/>
              </a:spcBef>
              <a:spcAft>
                <a:spcPts val="6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Products </a:t>
            </a:r>
          </a:p>
          <a:p>
            <a:pPr>
              <a:spcBef>
                <a:spcPts val="600"/>
              </a:spcBef>
              <a:spcAft>
                <a:spcPts val="6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Infographic and graphic </a:t>
            </a:r>
            <a:b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b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overlay elements </a:t>
            </a:r>
          </a:p>
          <a:p>
            <a:pPr>
              <a:spcBef>
                <a:spcPts val="600"/>
              </a:spcBef>
              <a:spcAft>
                <a:spcPts val="6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On-screen text (supers) </a:t>
            </a:r>
            <a:b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b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and our graphic device </a:t>
            </a:r>
          </a:p>
          <a:p>
            <a:pPr>
              <a:spcBef>
                <a:spcPts val="600"/>
              </a:spcBef>
            </a:pPr>
            <a:endParaRPr lang="en-US" sz="8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spcBef>
                <a:spcPts val="200"/>
              </a:spcBef>
              <a:spcAft>
                <a:spcPts val="600"/>
              </a:spcAft>
            </a:pPr>
            <a:r>
              <a:rPr lang="en-US" b="1" dirty="0">
                <a:solidFill>
                  <a:srgbClr val="6B25AF"/>
                </a:solidFill>
                <a:latin typeface="Source Sans Pro SemiBold" panose="020B0503030403020204" pitchFamily="34" charset="0"/>
              </a:rPr>
              <a:t>Legal requirements, accuracy and </a:t>
            </a:r>
            <a:br>
              <a:rPr lang="en-US" b="1" dirty="0">
                <a:solidFill>
                  <a:srgbClr val="6B25AF"/>
                </a:solidFill>
                <a:latin typeface="Source Sans Pro SemiBold" panose="020B0503030403020204" pitchFamily="34" charset="0"/>
              </a:rPr>
            </a:br>
            <a:r>
              <a:rPr lang="en-US" b="1" dirty="0">
                <a:solidFill>
                  <a:srgbClr val="6B25AF"/>
                </a:solidFill>
                <a:latin typeface="Source Sans Pro SemiBold" panose="020B0503030403020204" pitchFamily="34" charset="0"/>
              </a:rPr>
              <a:t>substantiation</a:t>
            </a:r>
            <a:endParaRPr lang="en-US"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lgn="just">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Disclaimers and trademarks </a:t>
            </a:r>
          </a:p>
          <a:p>
            <a:pP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Copyright, trademark / licensing </a:t>
            </a:r>
            <a:b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b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and JB# information </a:t>
            </a:r>
          </a:p>
          <a:p>
            <a:pPr algn="just">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Testimonial disclaimers / endorsements </a:t>
            </a:r>
          </a:p>
          <a:p>
            <a:pPr algn="just">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Patient data and consent forms </a:t>
            </a:r>
          </a:p>
          <a:p>
            <a:pPr algn="just">
              <a:spcBef>
                <a:spcPts val="600"/>
              </a:spcBef>
            </a:pPr>
            <a:endParaRPr lang="en-US" sz="8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spcBef>
                <a:spcPts val="600"/>
              </a:spcBef>
              <a:spcAft>
                <a:spcPts val="600"/>
              </a:spcAft>
            </a:pPr>
            <a:r>
              <a:rPr lang="en-US" b="1" dirty="0">
                <a:solidFill>
                  <a:srgbClr val="6B25AF"/>
                </a:solidFill>
                <a:latin typeface="Source Sans Pro SemiBold" panose="020B0503030403020204" pitchFamily="34" charset="0"/>
              </a:rPr>
              <a:t>Video formatting, </a:t>
            </a:r>
            <a:br>
              <a:rPr lang="en-US" b="1" dirty="0">
                <a:solidFill>
                  <a:srgbClr val="6B25AF"/>
                </a:solidFill>
                <a:latin typeface="Source Sans Pro SemiBold" panose="020B0503030403020204" pitchFamily="34" charset="0"/>
              </a:rPr>
            </a:br>
            <a:r>
              <a:rPr lang="en-US" b="1" dirty="0">
                <a:solidFill>
                  <a:srgbClr val="6B25AF"/>
                </a:solidFill>
                <a:latin typeface="Source Sans Pro SemiBold" panose="020B0503030403020204" pitchFamily="34" charset="0"/>
              </a:rPr>
              <a:t>review and submission</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Video formatting </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Video review and submission </a:t>
            </a:r>
          </a:p>
          <a:p>
            <a:pPr>
              <a:spcBef>
                <a:spcPts val="600"/>
              </a:spcBef>
              <a:spcAft>
                <a:spcPts val="600"/>
              </a:spcAft>
            </a:pPr>
            <a:r>
              <a:rPr lang="en-US" b="1" dirty="0">
                <a:solidFill>
                  <a:srgbClr val="6B25AF"/>
                </a:solidFill>
                <a:latin typeface="Source Sans Pro SemiBold" panose="020B0503030403020204" pitchFamily="34" charset="0"/>
              </a:rPr>
              <a:t>Video production fundamentals</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Video production fundamentals </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Conducting interviews </a:t>
            </a:r>
          </a:p>
          <a:p>
            <a:pPr>
              <a:spcBef>
                <a:spcPts val="600"/>
              </a:spcBef>
              <a:spcAft>
                <a:spcPts val="600"/>
              </a:spcAft>
            </a:pPr>
            <a:endParaRPr lang="en-US" sz="8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spcBef>
                <a:spcPts val="100"/>
              </a:spcBef>
              <a:spcAft>
                <a:spcPts val="600"/>
              </a:spcAft>
            </a:pPr>
            <a:r>
              <a:rPr lang="en-US" b="1" dirty="0">
                <a:solidFill>
                  <a:srgbClr val="6B25AF"/>
                </a:solidFill>
                <a:latin typeface="Source Sans Pro SemiBold" panose="020B0503030403020204" pitchFamily="34" charset="0"/>
              </a:rPr>
              <a:t>Gallery of best practice videos by video type</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Gallery of best practice </a:t>
            </a:r>
            <a:b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b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videos by type </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Product-centric </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Specialty-centric</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Customer testimonials</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Patient stories</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Training</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Infographic overlay explainer videos</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Animated explainer videos</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Institutional, corporate, </a:t>
            </a:r>
            <a:b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b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cross-business units</a:t>
            </a:r>
          </a:p>
          <a:p>
            <a:pPr>
              <a:spcBef>
                <a:spcPts val="600"/>
              </a:spcBef>
              <a:spcAft>
                <a:spcPts val="200"/>
              </a:spcAft>
            </a:pPr>
            <a:endPar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Our culture </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Social media</a:t>
            </a:r>
          </a:p>
          <a:p>
            <a:pPr>
              <a:spcBef>
                <a:spcPts val="600"/>
              </a:spcBef>
              <a:spcAft>
                <a:spcPts val="200"/>
              </a:spcAft>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Events, webinars and symposiums</a:t>
            </a:r>
          </a:p>
          <a:p>
            <a:pPr>
              <a:spcBef>
                <a:spcPts val="600"/>
              </a:spcBef>
              <a:spcAft>
                <a:spcPts val="600"/>
              </a:spcAft>
            </a:pPr>
            <a:r>
              <a:rPr lang="en-US" b="1" dirty="0">
                <a:solidFill>
                  <a:srgbClr val="6B25AF"/>
                </a:solidFill>
                <a:latin typeface="Source Sans Pro SemiBold" panose="020B0503030403020204" pitchFamily="34" charset="0"/>
              </a:rPr>
              <a:t>Brand team contact and resources</a:t>
            </a:r>
            <a:endPar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algn="just">
              <a:spcBef>
                <a:spcPts val="600"/>
              </a:spcBef>
            </a:pPr>
            <a:endPar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18" name="TextBox 17">
            <a:extLst>
              <a:ext uri="{FF2B5EF4-FFF2-40B4-BE49-F238E27FC236}">
                <a16:creationId xmlns:a16="http://schemas.microsoft.com/office/drawing/2014/main" id="{DF020C8A-A732-E2CC-940E-B349FF2F0E4F}"/>
              </a:ext>
            </a:extLst>
          </p:cNvPr>
          <p:cNvSpPr txBox="1"/>
          <p:nvPr/>
        </p:nvSpPr>
        <p:spPr>
          <a:xfrm>
            <a:off x="495247" y="1426345"/>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a:t>
            </a:r>
          </a:p>
        </p:txBody>
      </p:sp>
      <p:sp>
        <p:nvSpPr>
          <p:cNvPr id="30" name="TextBox 29">
            <a:extLst>
              <a:ext uri="{FF2B5EF4-FFF2-40B4-BE49-F238E27FC236}">
                <a16:creationId xmlns:a16="http://schemas.microsoft.com/office/drawing/2014/main" id="{F1F9DD80-8A26-8B2E-62E2-D18B5C5DDCC4}"/>
              </a:ext>
            </a:extLst>
          </p:cNvPr>
          <p:cNvSpPr txBox="1"/>
          <p:nvPr/>
        </p:nvSpPr>
        <p:spPr>
          <a:xfrm>
            <a:off x="495247" y="1652829"/>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a:t>
            </a:r>
          </a:p>
        </p:txBody>
      </p:sp>
      <p:sp>
        <p:nvSpPr>
          <p:cNvPr id="31" name="TextBox 30">
            <a:extLst>
              <a:ext uri="{FF2B5EF4-FFF2-40B4-BE49-F238E27FC236}">
                <a16:creationId xmlns:a16="http://schemas.microsoft.com/office/drawing/2014/main" id="{DA395AF4-D68C-FBBE-244E-E5A425033A12}"/>
              </a:ext>
            </a:extLst>
          </p:cNvPr>
          <p:cNvSpPr txBox="1"/>
          <p:nvPr/>
        </p:nvSpPr>
        <p:spPr>
          <a:xfrm>
            <a:off x="495247" y="2478559"/>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5</a:t>
            </a:r>
          </a:p>
        </p:txBody>
      </p:sp>
      <p:sp>
        <p:nvSpPr>
          <p:cNvPr id="46" name="TextBox 45">
            <a:extLst>
              <a:ext uri="{FF2B5EF4-FFF2-40B4-BE49-F238E27FC236}">
                <a16:creationId xmlns:a16="http://schemas.microsoft.com/office/drawing/2014/main" id="{AF187B31-3FBD-293D-24CA-2547054F131D}"/>
              </a:ext>
            </a:extLst>
          </p:cNvPr>
          <p:cNvSpPr txBox="1"/>
          <p:nvPr/>
        </p:nvSpPr>
        <p:spPr>
          <a:xfrm>
            <a:off x="495247" y="2710371"/>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6</a:t>
            </a:r>
          </a:p>
        </p:txBody>
      </p:sp>
      <p:sp>
        <p:nvSpPr>
          <p:cNvPr id="55" name="TextBox 54">
            <a:extLst>
              <a:ext uri="{FF2B5EF4-FFF2-40B4-BE49-F238E27FC236}">
                <a16:creationId xmlns:a16="http://schemas.microsoft.com/office/drawing/2014/main" id="{4FB84D57-C4A9-068B-D291-CD8E7E39E31A}"/>
              </a:ext>
            </a:extLst>
          </p:cNvPr>
          <p:cNvSpPr txBox="1"/>
          <p:nvPr/>
        </p:nvSpPr>
        <p:spPr>
          <a:xfrm>
            <a:off x="495247" y="2941148"/>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7</a:t>
            </a:r>
          </a:p>
        </p:txBody>
      </p:sp>
      <p:sp>
        <p:nvSpPr>
          <p:cNvPr id="56" name="TextBox 55">
            <a:extLst>
              <a:ext uri="{FF2B5EF4-FFF2-40B4-BE49-F238E27FC236}">
                <a16:creationId xmlns:a16="http://schemas.microsoft.com/office/drawing/2014/main" id="{4A2A0F45-8C5D-D3E7-248E-122A5DAC9E6B}"/>
              </a:ext>
            </a:extLst>
          </p:cNvPr>
          <p:cNvSpPr txBox="1"/>
          <p:nvPr/>
        </p:nvSpPr>
        <p:spPr>
          <a:xfrm>
            <a:off x="495247" y="3769224"/>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9</a:t>
            </a:r>
          </a:p>
        </p:txBody>
      </p:sp>
      <p:sp>
        <p:nvSpPr>
          <p:cNvPr id="57" name="TextBox 56">
            <a:extLst>
              <a:ext uri="{FF2B5EF4-FFF2-40B4-BE49-F238E27FC236}">
                <a16:creationId xmlns:a16="http://schemas.microsoft.com/office/drawing/2014/main" id="{29AD103A-FB05-4B8F-D55B-2F0DC20F9512}"/>
              </a:ext>
            </a:extLst>
          </p:cNvPr>
          <p:cNvSpPr txBox="1"/>
          <p:nvPr/>
        </p:nvSpPr>
        <p:spPr>
          <a:xfrm>
            <a:off x="495247" y="3992450"/>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10</a:t>
            </a:r>
          </a:p>
        </p:txBody>
      </p:sp>
      <p:sp>
        <p:nvSpPr>
          <p:cNvPr id="58" name="TextBox 57">
            <a:extLst>
              <a:ext uri="{FF2B5EF4-FFF2-40B4-BE49-F238E27FC236}">
                <a16:creationId xmlns:a16="http://schemas.microsoft.com/office/drawing/2014/main" id="{F95CD47A-AE4A-4530-B1CE-76B2929F5744}"/>
              </a:ext>
            </a:extLst>
          </p:cNvPr>
          <p:cNvSpPr txBox="1"/>
          <p:nvPr/>
        </p:nvSpPr>
        <p:spPr>
          <a:xfrm>
            <a:off x="495247" y="4226424"/>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11</a:t>
            </a:r>
          </a:p>
        </p:txBody>
      </p:sp>
      <p:sp>
        <p:nvSpPr>
          <p:cNvPr id="59" name="TextBox 58">
            <a:extLst>
              <a:ext uri="{FF2B5EF4-FFF2-40B4-BE49-F238E27FC236}">
                <a16:creationId xmlns:a16="http://schemas.microsoft.com/office/drawing/2014/main" id="{1ECC46A6-688F-7DAB-F125-97723BC92087}"/>
              </a:ext>
            </a:extLst>
          </p:cNvPr>
          <p:cNvSpPr txBox="1"/>
          <p:nvPr/>
        </p:nvSpPr>
        <p:spPr>
          <a:xfrm>
            <a:off x="495247" y="4444901"/>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12</a:t>
            </a:r>
          </a:p>
        </p:txBody>
      </p:sp>
      <p:sp>
        <p:nvSpPr>
          <p:cNvPr id="60" name="TextBox 59">
            <a:extLst>
              <a:ext uri="{FF2B5EF4-FFF2-40B4-BE49-F238E27FC236}">
                <a16:creationId xmlns:a16="http://schemas.microsoft.com/office/drawing/2014/main" id="{B18A94BE-0BF5-C39B-BABB-F66A8A51B90E}"/>
              </a:ext>
            </a:extLst>
          </p:cNvPr>
          <p:cNvSpPr txBox="1"/>
          <p:nvPr/>
        </p:nvSpPr>
        <p:spPr>
          <a:xfrm>
            <a:off x="2183575" y="4677718"/>
            <a:ext cx="991665"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13</a:t>
            </a:r>
          </a:p>
        </p:txBody>
      </p:sp>
      <p:sp>
        <p:nvSpPr>
          <p:cNvPr id="61" name="TextBox 60">
            <a:extLst>
              <a:ext uri="{FF2B5EF4-FFF2-40B4-BE49-F238E27FC236}">
                <a16:creationId xmlns:a16="http://schemas.microsoft.com/office/drawing/2014/main" id="{53ABE730-C38B-83B0-5D3B-BF6E123FCA02}"/>
              </a:ext>
            </a:extLst>
          </p:cNvPr>
          <p:cNvSpPr txBox="1"/>
          <p:nvPr/>
        </p:nvSpPr>
        <p:spPr>
          <a:xfrm>
            <a:off x="495247" y="4908495"/>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14</a:t>
            </a:r>
          </a:p>
        </p:txBody>
      </p:sp>
      <p:sp>
        <p:nvSpPr>
          <p:cNvPr id="62" name="TextBox 61">
            <a:extLst>
              <a:ext uri="{FF2B5EF4-FFF2-40B4-BE49-F238E27FC236}">
                <a16:creationId xmlns:a16="http://schemas.microsoft.com/office/drawing/2014/main" id="{12D68976-FD52-1E68-91A7-746A5DBD7D1A}"/>
              </a:ext>
            </a:extLst>
          </p:cNvPr>
          <p:cNvSpPr txBox="1"/>
          <p:nvPr/>
        </p:nvSpPr>
        <p:spPr>
          <a:xfrm>
            <a:off x="495247" y="5134432"/>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15</a:t>
            </a:r>
          </a:p>
        </p:txBody>
      </p:sp>
      <p:sp>
        <p:nvSpPr>
          <p:cNvPr id="63" name="TextBox 62">
            <a:extLst>
              <a:ext uri="{FF2B5EF4-FFF2-40B4-BE49-F238E27FC236}">
                <a16:creationId xmlns:a16="http://schemas.microsoft.com/office/drawing/2014/main" id="{8B5B838F-75C4-1A24-AA36-12722B1CEC2F}"/>
              </a:ext>
            </a:extLst>
          </p:cNvPr>
          <p:cNvSpPr txBox="1"/>
          <p:nvPr/>
        </p:nvSpPr>
        <p:spPr>
          <a:xfrm>
            <a:off x="495247" y="5360855"/>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16</a:t>
            </a:r>
          </a:p>
        </p:txBody>
      </p:sp>
      <p:sp>
        <p:nvSpPr>
          <p:cNvPr id="64" name="TextBox 63">
            <a:extLst>
              <a:ext uri="{FF2B5EF4-FFF2-40B4-BE49-F238E27FC236}">
                <a16:creationId xmlns:a16="http://schemas.microsoft.com/office/drawing/2014/main" id="{E962F498-D8E6-78AA-A0FC-6D05C5A9C386}"/>
              </a:ext>
            </a:extLst>
          </p:cNvPr>
          <p:cNvSpPr txBox="1"/>
          <p:nvPr/>
        </p:nvSpPr>
        <p:spPr>
          <a:xfrm>
            <a:off x="495247" y="5581563"/>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17</a:t>
            </a:r>
          </a:p>
        </p:txBody>
      </p:sp>
      <p:sp>
        <p:nvSpPr>
          <p:cNvPr id="65" name="TextBox 64">
            <a:extLst>
              <a:ext uri="{FF2B5EF4-FFF2-40B4-BE49-F238E27FC236}">
                <a16:creationId xmlns:a16="http://schemas.microsoft.com/office/drawing/2014/main" id="{52B7E0AB-1D29-4876-7FB8-F5C3C6987207}"/>
              </a:ext>
            </a:extLst>
          </p:cNvPr>
          <p:cNvSpPr txBox="1"/>
          <p:nvPr/>
        </p:nvSpPr>
        <p:spPr>
          <a:xfrm>
            <a:off x="509061" y="5801606"/>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18-19</a:t>
            </a:r>
          </a:p>
        </p:txBody>
      </p:sp>
      <p:sp>
        <p:nvSpPr>
          <p:cNvPr id="66" name="TextBox 65">
            <a:extLst>
              <a:ext uri="{FF2B5EF4-FFF2-40B4-BE49-F238E27FC236}">
                <a16:creationId xmlns:a16="http://schemas.microsoft.com/office/drawing/2014/main" id="{0BB5AF91-CF7A-DF88-FC6B-A44F0DEC5C44}"/>
              </a:ext>
            </a:extLst>
          </p:cNvPr>
          <p:cNvSpPr txBox="1"/>
          <p:nvPr/>
        </p:nvSpPr>
        <p:spPr>
          <a:xfrm>
            <a:off x="3238447" y="1429785"/>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21</a:t>
            </a:r>
          </a:p>
        </p:txBody>
      </p:sp>
      <p:sp>
        <p:nvSpPr>
          <p:cNvPr id="67" name="TextBox 66">
            <a:extLst>
              <a:ext uri="{FF2B5EF4-FFF2-40B4-BE49-F238E27FC236}">
                <a16:creationId xmlns:a16="http://schemas.microsoft.com/office/drawing/2014/main" id="{F62C2185-18CC-E72B-7202-DBB45051AF7D}"/>
              </a:ext>
            </a:extLst>
          </p:cNvPr>
          <p:cNvSpPr txBox="1"/>
          <p:nvPr/>
        </p:nvSpPr>
        <p:spPr>
          <a:xfrm>
            <a:off x="3238447" y="1735137"/>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22</a:t>
            </a:r>
          </a:p>
        </p:txBody>
      </p:sp>
      <p:sp>
        <p:nvSpPr>
          <p:cNvPr id="68" name="TextBox 67">
            <a:extLst>
              <a:ext uri="{FF2B5EF4-FFF2-40B4-BE49-F238E27FC236}">
                <a16:creationId xmlns:a16="http://schemas.microsoft.com/office/drawing/2014/main" id="{1C326B67-2E8B-5E18-AEED-E5C3662B1505}"/>
              </a:ext>
            </a:extLst>
          </p:cNvPr>
          <p:cNvSpPr txBox="1"/>
          <p:nvPr/>
        </p:nvSpPr>
        <p:spPr>
          <a:xfrm>
            <a:off x="3238447" y="2185711"/>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23</a:t>
            </a:r>
          </a:p>
        </p:txBody>
      </p:sp>
      <p:sp>
        <p:nvSpPr>
          <p:cNvPr id="69" name="TextBox 68">
            <a:extLst>
              <a:ext uri="{FF2B5EF4-FFF2-40B4-BE49-F238E27FC236}">
                <a16:creationId xmlns:a16="http://schemas.microsoft.com/office/drawing/2014/main" id="{77001E2A-25A3-BC14-CB79-28BB10971247}"/>
              </a:ext>
            </a:extLst>
          </p:cNvPr>
          <p:cNvSpPr txBox="1"/>
          <p:nvPr/>
        </p:nvSpPr>
        <p:spPr>
          <a:xfrm>
            <a:off x="3238447" y="3666114"/>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25</a:t>
            </a:r>
          </a:p>
        </p:txBody>
      </p:sp>
      <p:sp>
        <p:nvSpPr>
          <p:cNvPr id="70" name="TextBox 69">
            <a:extLst>
              <a:ext uri="{FF2B5EF4-FFF2-40B4-BE49-F238E27FC236}">
                <a16:creationId xmlns:a16="http://schemas.microsoft.com/office/drawing/2014/main" id="{3FB8E9FD-6D86-57EA-6E27-AFCDCD52ADD1}"/>
              </a:ext>
            </a:extLst>
          </p:cNvPr>
          <p:cNvSpPr txBox="1"/>
          <p:nvPr/>
        </p:nvSpPr>
        <p:spPr>
          <a:xfrm>
            <a:off x="3238447" y="3890461"/>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26</a:t>
            </a:r>
          </a:p>
        </p:txBody>
      </p:sp>
      <p:sp>
        <p:nvSpPr>
          <p:cNvPr id="71" name="TextBox 70">
            <a:extLst>
              <a:ext uri="{FF2B5EF4-FFF2-40B4-BE49-F238E27FC236}">
                <a16:creationId xmlns:a16="http://schemas.microsoft.com/office/drawing/2014/main" id="{B88A2A98-08B9-CB46-EF32-84D61ECAD85E}"/>
              </a:ext>
            </a:extLst>
          </p:cNvPr>
          <p:cNvSpPr txBox="1"/>
          <p:nvPr/>
        </p:nvSpPr>
        <p:spPr>
          <a:xfrm>
            <a:off x="3238447" y="4268610"/>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27</a:t>
            </a:r>
          </a:p>
        </p:txBody>
      </p:sp>
      <p:sp>
        <p:nvSpPr>
          <p:cNvPr id="72" name="TextBox 71">
            <a:extLst>
              <a:ext uri="{FF2B5EF4-FFF2-40B4-BE49-F238E27FC236}">
                <a16:creationId xmlns:a16="http://schemas.microsoft.com/office/drawing/2014/main" id="{DC4BEB49-3FC7-3032-4281-51433328C0CF}"/>
              </a:ext>
            </a:extLst>
          </p:cNvPr>
          <p:cNvSpPr txBox="1"/>
          <p:nvPr/>
        </p:nvSpPr>
        <p:spPr>
          <a:xfrm>
            <a:off x="3238447" y="4498121"/>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28</a:t>
            </a:r>
          </a:p>
        </p:txBody>
      </p:sp>
      <p:sp>
        <p:nvSpPr>
          <p:cNvPr id="73" name="TextBox 72">
            <a:extLst>
              <a:ext uri="{FF2B5EF4-FFF2-40B4-BE49-F238E27FC236}">
                <a16:creationId xmlns:a16="http://schemas.microsoft.com/office/drawing/2014/main" id="{20EB92A4-4E8C-C5D2-104D-0ECA90FD3C3E}"/>
              </a:ext>
            </a:extLst>
          </p:cNvPr>
          <p:cNvSpPr txBox="1"/>
          <p:nvPr/>
        </p:nvSpPr>
        <p:spPr>
          <a:xfrm>
            <a:off x="3238447" y="5584685"/>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30</a:t>
            </a:r>
          </a:p>
        </p:txBody>
      </p:sp>
      <p:sp>
        <p:nvSpPr>
          <p:cNvPr id="74" name="TextBox 73">
            <a:extLst>
              <a:ext uri="{FF2B5EF4-FFF2-40B4-BE49-F238E27FC236}">
                <a16:creationId xmlns:a16="http://schemas.microsoft.com/office/drawing/2014/main" id="{F2B68A7D-69BD-3EC0-6865-A5EF4E19EA1E}"/>
              </a:ext>
            </a:extLst>
          </p:cNvPr>
          <p:cNvSpPr txBox="1"/>
          <p:nvPr/>
        </p:nvSpPr>
        <p:spPr>
          <a:xfrm>
            <a:off x="3238447" y="5837097"/>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31</a:t>
            </a:r>
          </a:p>
        </p:txBody>
      </p:sp>
      <p:sp>
        <p:nvSpPr>
          <p:cNvPr id="75" name="TextBox 74">
            <a:extLst>
              <a:ext uri="{FF2B5EF4-FFF2-40B4-BE49-F238E27FC236}">
                <a16:creationId xmlns:a16="http://schemas.microsoft.com/office/drawing/2014/main" id="{8E6EF1B1-FB5F-FF84-33D3-5E10EBE23D88}"/>
              </a:ext>
            </a:extLst>
          </p:cNvPr>
          <p:cNvSpPr txBox="1"/>
          <p:nvPr/>
        </p:nvSpPr>
        <p:spPr>
          <a:xfrm>
            <a:off x="6038797" y="1668129"/>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33</a:t>
            </a:r>
          </a:p>
        </p:txBody>
      </p:sp>
      <p:sp>
        <p:nvSpPr>
          <p:cNvPr id="76" name="TextBox 75">
            <a:extLst>
              <a:ext uri="{FF2B5EF4-FFF2-40B4-BE49-F238E27FC236}">
                <a16:creationId xmlns:a16="http://schemas.microsoft.com/office/drawing/2014/main" id="{601641AC-5F92-8234-625B-D1AB3F8AC1FF}"/>
              </a:ext>
            </a:extLst>
          </p:cNvPr>
          <p:cNvSpPr txBox="1"/>
          <p:nvPr/>
        </p:nvSpPr>
        <p:spPr>
          <a:xfrm>
            <a:off x="6038797" y="1923716"/>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34</a:t>
            </a:r>
          </a:p>
        </p:txBody>
      </p:sp>
      <p:sp>
        <p:nvSpPr>
          <p:cNvPr id="77" name="TextBox 76">
            <a:extLst>
              <a:ext uri="{FF2B5EF4-FFF2-40B4-BE49-F238E27FC236}">
                <a16:creationId xmlns:a16="http://schemas.microsoft.com/office/drawing/2014/main" id="{028DB58D-F7D2-86C5-0204-7D60315C4956}"/>
              </a:ext>
            </a:extLst>
          </p:cNvPr>
          <p:cNvSpPr txBox="1"/>
          <p:nvPr/>
        </p:nvSpPr>
        <p:spPr>
          <a:xfrm>
            <a:off x="6038797" y="3029573"/>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36</a:t>
            </a:r>
          </a:p>
        </p:txBody>
      </p:sp>
      <p:sp>
        <p:nvSpPr>
          <p:cNvPr id="78" name="TextBox 77">
            <a:extLst>
              <a:ext uri="{FF2B5EF4-FFF2-40B4-BE49-F238E27FC236}">
                <a16:creationId xmlns:a16="http://schemas.microsoft.com/office/drawing/2014/main" id="{6B82B2D8-CE1F-7555-F0A2-E5F528684FCA}"/>
              </a:ext>
            </a:extLst>
          </p:cNvPr>
          <p:cNvSpPr txBox="1"/>
          <p:nvPr/>
        </p:nvSpPr>
        <p:spPr>
          <a:xfrm>
            <a:off x="6038797" y="3438869"/>
            <a:ext cx="2679993" cy="166111"/>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37</a:t>
            </a:r>
          </a:p>
        </p:txBody>
      </p:sp>
      <p:sp>
        <p:nvSpPr>
          <p:cNvPr id="79" name="TextBox 78">
            <a:extLst>
              <a:ext uri="{FF2B5EF4-FFF2-40B4-BE49-F238E27FC236}">
                <a16:creationId xmlns:a16="http://schemas.microsoft.com/office/drawing/2014/main" id="{8A9EA0F7-9E8B-26AB-275F-E335D1B4B14C}"/>
              </a:ext>
            </a:extLst>
          </p:cNvPr>
          <p:cNvSpPr txBox="1"/>
          <p:nvPr/>
        </p:nvSpPr>
        <p:spPr>
          <a:xfrm>
            <a:off x="6038797" y="3684548"/>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38</a:t>
            </a:r>
          </a:p>
        </p:txBody>
      </p:sp>
      <p:sp>
        <p:nvSpPr>
          <p:cNvPr id="80" name="TextBox 79">
            <a:extLst>
              <a:ext uri="{FF2B5EF4-FFF2-40B4-BE49-F238E27FC236}">
                <a16:creationId xmlns:a16="http://schemas.microsoft.com/office/drawing/2014/main" id="{32F3CCC0-70C6-C762-A652-CD36133A8765}"/>
              </a:ext>
            </a:extLst>
          </p:cNvPr>
          <p:cNvSpPr txBox="1"/>
          <p:nvPr/>
        </p:nvSpPr>
        <p:spPr>
          <a:xfrm>
            <a:off x="6038797" y="3934567"/>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39</a:t>
            </a:r>
          </a:p>
        </p:txBody>
      </p:sp>
      <p:sp>
        <p:nvSpPr>
          <p:cNvPr id="81" name="TextBox 80">
            <a:extLst>
              <a:ext uri="{FF2B5EF4-FFF2-40B4-BE49-F238E27FC236}">
                <a16:creationId xmlns:a16="http://schemas.microsoft.com/office/drawing/2014/main" id="{A9206A9D-7865-B8CE-18C1-8AF6CCF9B41A}"/>
              </a:ext>
            </a:extLst>
          </p:cNvPr>
          <p:cNvSpPr txBox="1"/>
          <p:nvPr/>
        </p:nvSpPr>
        <p:spPr>
          <a:xfrm>
            <a:off x="6038797" y="4199873"/>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40</a:t>
            </a:r>
          </a:p>
        </p:txBody>
      </p:sp>
      <p:sp>
        <p:nvSpPr>
          <p:cNvPr id="82" name="TextBox 81">
            <a:extLst>
              <a:ext uri="{FF2B5EF4-FFF2-40B4-BE49-F238E27FC236}">
                <a16:creationId xmlns:a16="http://schemas.microsoft.com/office/drawing/2014/main" id="{6EC8D809-720F-7E41-54EE-FDF5D4B03E7D}"/>
              </a:ext>
            </a:extLst>
          </p:cNvPr>
          <p:cNvSpPr txBox="1"/>
          <p:nvPr/>
        </p:nvSpPr>
        <p:spPr>
          <a:xfrm>
            <a:off x="6038797" y="4442454"/>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41</a:t>
            </a:r>
          </a:p>
        </p:txBody>
      </p:sp>
      <p:sp>
        <p:nvSpPr>
          <p:cNvPr id="83" name="TextBox 82">
            <a:extLst>
              <a:ext uri="{FF2B5EF4-FFF2-40B4-BE49-F238E27FC236}">
                <a16:creationId xmlns:a16="http://schemas.microsoft.com/office/drawing/2014/main" id="{856A6291-CD4D-12C9-290A-ADE685770F51}"/>
              </a:ext>
            </a:extLst>
          </p:cNvPr>
          <p:cNvSpPr txBox="1"/>
          <p:nvPr/>
        </p:nvSpPr>
        <p:spPr>
          <a:xfrm>
            <a:off x="6038797" y="4700520"/>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42</a:t>
            </a:r>
          </a:p>
        </p:txBody>
      </p:sp>
      <p:sp>
        <p:nvSpPr>
          <p:cNvPr id="84" name="TextBox 83">
            <a:extLst>
              <a:ext uri="{FF2B5EF4-FFF2-40B4-BE49-F238E27FC236}">
                <a16:creationId xmlns:a16="http://schemas.microsoft.com/office/drawing/2014/main" id="{1BDF9633-74E8-1A19-46E4-C48DEB59EDED}"/>
              </a:ext>
            </a:extLst>
          </p:cNvPr>
          <p:cNvSpPr txBox="1"/>
          <p:nvPr/>
        </p:nvSpPr>
        <p:spPr>
          <a:xfrm>
            <a:off x="6038797" y="4959920"/>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43</a:t>
            </a:r>
          </a:p>
        </p:txBody>
      </p:sp>
      <p:sp>
        <p:nvSpPr>
          <p:cNvPr id="85" name="TextBox 84">
            <a:extLst>
              <a:ext uri="{FF2B5EF4-FFF2-40B4-BE49-F238E27FC236}">
                <a16:creationId xmlns:a16="http://schemas.microsoft.com/office/drawing/2014/main" id="{B7113818-7983-5757-2D80-85D29134468A}"/>
              </a:ext>
            </a:extLst>
          </p:cNvPr>
          <p:cNvSpPr txBox="1"/>
          <p:nvPr/>
        </p:nvSpPr>
        <p:spPr>
          <a:xfrm>
            <a:off x="6038797" y="5215609"/>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44</a:t>
            </a:r>
          </a:p>
        </p:txBody>
      </p:sp>
      <p:sp>
        <p:nvSpPr>
          <p:cNvPr id="86" name="TextBox 85">
            <a:extLst>
              <a:ext uri="{FF2B5EF4-FFF2-40B4-BE49-F238E27FC236}">
                <a16:creationId xmlns:a16="http://schemas.microsoft.com/office/drawing/2014/main" id="{5C3BEE03-0315-CDA2-F973-C74CC213667D}"/>
              </a:ext>
            </a:extLst>
          </p:cNvPr>
          <p:cNvSpPr txBox="1"/>
          <p:nvPr/>
        </p:nvSpPr>
        <p:spPr>
          <a:xfrm>
            <a:off x="9198555" y="1033386"/>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45</a:t>
            </a:r>
          </a:p>
        </p:txBody>
      </p:sp>
      <p:sp>
        <p:nvSpPr>
          <p:cNvPr id="87" name="TextBox 86">
            <a:extLst>
              <a:ext uri="{FF2B5EF4-FFF2-40B4-BE49-F238E27FC236}">
                <a16:creationId xmlns:a16="http://schemas.microsoft.com/office/drawing/2014/main" id="{FE5D7625-075B-06C3-97A0-688DDC77D21D}"/>
              </a:ext>
            </a:extLst>
          </p:cNvPr>
          <p:cNvSpPr txBox="1"/>
          <p:nvPr/>
        </p:nvSpPr>
        <p:spPr>
          <a:xfrm>
            <a:off x="9198556" y="1288809"/>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46</a:t>
            </a:r>
          </a:p>
        </p:txBody>
      </p:sp>
      <p:sp>
        <p:nvSpPr>
          <p:cNvPr id="88" name="TextBox 87">
            <a:extLst>
              <a:ext uri="{FF2B5EF4-FFF2-40B4-BE49-F238E27FC236}">
                <a16:creationId xmlns:a16="http://schemas.microsoft.com/office/drawing/2014/main" id="{C6037E42-5122-C7E7-6D15-2CC0984F587A}"/>
              </a:ext>
            </a:extLst>
          </p:cNvPr>
          <p:cNvSpPr txBox="1"/>
          <p:nvPr/>
        </p:nvSpPr>
        <p:spPr>
          <a:xfrm>
            <a:off x="9198557" y="1540848"/>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47</a:t>
            </a:r>
          </a:p>
        </p:txBody>
      </p:sp>
      <p:sp>
        <p:nvSpPr>
          <p:cNvPr id="89" name="TextBox 88">
            <a:extLst>
              <a:ext uri="{FF2B5EF4-FFF2-40B4-BE49-F238E27FC236}">
                <a16:creationId xmlns:a16="http://schemas.microsoft.com/office/drawing/2014/main" id="{84918779-8DE2-0776-7B01-39985DE23488}"/>
              </a:ext>
            </a:extLst>
          </p:cNvPr>
          <p:cNvSpPr txBox="1"/>
          <p:nvPr/>
        </p:nvSpPr>
        <p:spPr>
          <a:xfrm>
            <a:off x="9198557" y="1849606"/>
            <a:ext cx="2679993" cy="171123"/>
          </a:xfrm>
          <a:prstGeom prst="rect">
            <a:avLst/>
          </a:prstGeom>
          <a:noFill/>
        </p:spPr>
        <p:txBody>
          <a:bodyPr wrap="square">
            <a:noAutofit/>
          </a:bodyPr>
          <a:lstStyle/>
          <a:p>
            <a:pPr algn="r">
              <a:spcBef>
                <a:spcPts val="600"/>
              </a:spcBef>
            </a:pPr>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48</a:t>
            </a:r>
          </a:p>
        </p:txBody>
      </p:sp>
      <p:pic>
        <p:nvPicPr>
          <p:cNvPr id="3" name="Picture 2">
            <a:extLst>
              <a:ext uri="{FF2B5EF4-FFF2-40B4-BE49-F238E27FC236}">
                <a16:creationId xmlns:a16="http://schemas.microsoft.com/office/drawing/2014/main" id="{222F7763-C97D-C3D9-37DF-55F1480C3C35}"/>
              </a:ext>
            </a:extLst>
          </p:cNvPr>
          <p:cNvPicPr>
            <a:picLocks noChangeAspect="1"/>
          </p:cNvPicPr>
          <p:nvPr/>
        </p:nvPicPr>
        <p:blipFill>
          <a:blip r:embed="rId3"/>
          <a:srcRect/>
          <a:stretch/>
        </p:blipFill>
        <p:spPr>
          <a:xfrm>
            <a:off x="132205" y="717483"/>
            <a:ext cx="11915416" cy="5571022"/>
          </a:xfrm>
          <a:prstGeom prst="rect">
            <a:avLst/>
          </a:prstGeom>
        </p:spPr>
      </p:pic>
      <p:sp>
        <p:nvSpPr>
          <p:cNvPr id="2" name="Footer Placeholder 1">
            <a:extLst>
              <a:ext uri="{FF2B5EF4-FFF2-40B4-BE49-F238E27FC236}">
                <a16:creationId xmlns:a16="http://schemas.microsoft.com/office/drawing/2014/main" id="{9BE40AAA-7EB4-CE66-7823-53B5D30D1BE8}"/>
              </a:ext>
            </a:extLst>
          </p:cNvPr>
          <p:cNvSpPr>
            <a:spLocks noGrp="1"/>
          </p:cNvSpPr>
          <p:nvPr>
            <p:ph type="ftr" sz="quarter" idx="11"/>
          </p:nvPr>
        </p:nvSpPr>
        <p:spPr>
          <a:xfrm>
            <a:off x="522288" y="6455664"/>
            <a:ext cx="1502002" cy="256032"/>
          </a:xfrm>
        </p:spPr>
        <p:txBody>
          <a:bodyPr/>
          <a:lstStyle/>
          <a:p>
            <a:r>
              <a:rPr lang="en-US" dirty="0">
                <a:latin typeface="Source Sans Pro" panose="020B0503030403020204" pitchFamily="34" charset="0"/>
              </a:rPr>
              <a:t>Video Guidelines | September 2025</a:t>
            </a:r>
          </a:p>
        </p:txBody>
      </p:sp>
    </p:spTree>
    <p:extLst>
      <p:ext uri="{BB962C8B-B14F-4D97-AF65-F5344CB8AC3E}">
        <p14:creationId xmlns:p14="http://schemas.microsoft.com/office/powerpoint/2010/main" val="2385323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AEAE3-79BB-E530-58D3-0442AA4E94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653BAA-7C2C-682E-A437-629590F728A4}"/>
              </a:ext>
            </a:extLst>
          </p:cNvPr>
          <p:cNvPicPr>
            <a:picLocks noChangeAspect="1"/>
          </p:cNvPicPr>
          <p:nvPr/>
        </p:nvPicPr>
        <p:blipFill>
          <a:blip r:embed="rId2"/>
          <a:stretch>
            <a:fillRect/>
          </a:stretch>
        </p:blipFill>
        <p:spPr>
          <a:xfrm>
            <a:off x="522286" y="3222082"/>
            <a:ext cx="3693097" cy="1772862"/>
          </a:xfrm>
          <a:prstGeom prst="rect">
            <a:avLst/>
          </a:prstGeom>
        </p:spPr>
      </p:pic>
      <p:sp>
        <p:nvSpPr>
          <p:cNvPr id="2" name="Title 1">
            <a:extLst>
              <a:ext uri="{FF2B5EF4-FFF2-40B4-BE49-F238E27FC236}">
                <a16:creationId xmlns:a16="http://schemas.microsoft.com/office/drawing/2014/main" id="{5609A7BC-98B0-AE7A-1803-19FD1B872B3F}"/>
              </a:ext>
            </a:extLst>
          </p:cNvPr>
          <p:cNvSpPr>
            <a:spLocks noGrp="1"/>
          </p:cNvSpPr>
          <p:nvPr>
            <p:ph type="title"/>
          </p:nvPr>
        </p:nvSpPr>
        <p:spPr/>
        <p:txBody>
          <a:bodyPr/>
          <a:lstStyle/>
          <a:p>
            <a:r>
              <a:rPr lang="en-US" dirty="0">
                <a:solidFill>
                  <a:srgbClr val="6022A6"/>
                </a:solidFill>
              </a:rPr>
              <a:t>Video formatting</a:t>
            </a:r>
          </a:p>
        </p:txBody>
      </p:sp>
      <p:sp>
        <p:nvSpPr>
          <p:cNvPr id="4" name="Content Placeholder 3">
            <a:extLst>
              <a:ext uri="{FF2B5EF4-FFF2-40B4-BE49-F238E27FC236}">
                <a16:creationId xmlns:a16="http://schemas.microsoft.com/office/drawing/2014/main" id="{BFAE9AFE-CF04-D6AA-6D0F-6074E18F80DD}"/>
              </a:ext>
            </a:extLst>
          </p:cNvPr>
          <p:cNvSpPr>
            <a:spLocks noGrp="1"/>
          </p:cNvSpPr>
          <p:nvPr>
            <p:ph sz="half" idx="2"/>
          </p:nvPr>
        </p:nvSpPr>
        <p:spPr>
          <a:xfrm>
            <a:off x="522287" y="1601001"/>
            <a:ext cx="3693097" cy="1318324"/>
          </a:xfrm>
        </p:spPr>
        <p:txBody>
          <a:bodyPr>
            <a:normAutofit/>
          </a:bodyPr>
          <a:lstStyle/>
          <a:p>
            <a:pPr>
              <a:spcBef>
                <a:spcPts val="600"/>
              </a:spcBef>
            </a:pPr>
            <a:r>
              <a:rPr lang="en-US" sz="1100" dirty="0">
                <a:solidFill>
                  <a:srgbClr val="000000"/>
                </a:solidFill>
              </a:rPr>
              <a:t>Match the resolution and compression of the final video files </a:t>
            </a:r>
            <a:br>
              <a:rPr lang="en-US" sz="1100" dirty="0">
                <a:solidFill>
                  <a:srgbClr val="000000"/>
                </a:solidFill>
              </a:rPr>
            </a:br>
            <a:r>
              <a:rPr lang="en-US" sz="1100" dirty="0">
                <a:solidFill>
                  <a:srgbClr val="000000"/>
                </a:solidFill>
              </a:rPr>
              <a:t>to the display platform. Uncompressed video files are unnecessary.</a:t>
            </a:r>
            <a:br>
              <a:rPr lang="en-US" sz="1100" dirty="0">
                <a:solidFill>
                  <a:srgbClr val="000000"/>
                </a:solidFill>
              </a:rPr>
            </a:br>
            <a:endParaRPr lang="en-US" sz="1100" dirty="0">
              <a:solidFill>
                <a:srgbClr val="000000"/>
              </a:solidFill>
            </a:endParaRPr>
          </a:p>
          <a:p>
            <a:pPr marL="0" marR="0">
              <a:lnSpc>
                <a:spcPct val="90000"/>
              </a:lnSpc>
              <a:spcBef>
                <a:spcPts val="600"/>
              </a:spcBef>
            </a:pPr>
            <a:r>
              <a:rPr lang="en-US" sz="1100" dirty="0">
                <a:solidFill>
                  <a:srgbClr val="000000"/>
                </a:solidFill>
              </a:rPr>
              <a:t>Standard video file format:</a:t>
            </a:r>
          </a:p>
          <a:p>
            <a:pPr marL="0" marR="0">
              <a:spcBef>
                <a:spcPts val="600"/>
              </a:spcBef>
            </a:pPr>
            <a:r>
              <a:rPr lang="en-US" sz="1100" dirty="0">
                <a:solidFill>
                  <a:srgbClr val="000000"/>
                </a:solidFill>
              </a:rPr>
              <a:t>MP4 compressed to high-quality H:264/H:265 </a:t>
            </a:r>
          </a:p>
          <a:p>
            <a:pPr marL="0" marR="0">
              <a:spcBef>
                <a:spcPts val="0"/>
              </a:spcBef>
            </a:pPr>
            <a:r>
              <a:rPr lang="en-US" sz="1100" dirty="0">
                <a:solidFill>
                  <a:srgbClr val="000000"/>
                </a:solidFill>
              </a:rPr>
              <a:t>with a resolution of at least 1080p in 16x9 aspect ratio</a:t>
            </a:r>
          </a:p>
          <a:p>
            <a:pPr>
              <a:spcBef>
                <a:spcPts val="600"/>
              </a:spcBef>
            </a:pPr>
            <a:endParaRPr lang="en-US" sz="1400" dirty="0"/>
          </a:p>
        </p:txBody>
      </p:sp>
      <p:sp>
        <p:nvSpPr>
          <p:cNvPr id="6" name="Slide Number Placeholder 5">
            <a:extLst>
              <a:ext uri="{FF2B5EF4-FFF2-40B4-BE49-F238E27FC236}">
                <a16:creationId xmlns:a16="http://schemas.microsoft.com/office/drawing/2014/main" id="{8975A5E1-15AE-6EDD-E467-C2509F5A7E60}"/>
              </a:ext>
            </a:extLst>
          </p:cNvPr>
          <p:cNvSpPr>
            <a:spLocks noGrp="1"/>
          </p:cNvSpPr>
          <p:nvPr>
            <p:ph type="sldNum" sz="quarter" idx="12"/>
          </p:nvPr>
        </p:nvSpPr>
        <p:spPr/>
        <p:txBody>
          <a:bodyPr/>
          <a:lstStyle/>
          <a:p>
            <a:fld id="{339C9110-F427-4586-9638-A5638F41FBCD}" type="slidenum">
              <a:rPr lang="en-US" smtClean="0"/>
              <a:t>30</a:t>
            </a:fld>
            <a:endParaRPr lang="en-US" dirty="0"/>
          </a:p>
        </p:txBody>
      </p:sp>
      <p:sp>
        <p:nvSpPr>
          <p:cNvPr id="8" name="Content Placeholder 7">
            <a:extLst>
              <a:ext uri="{FF2B5EF4-FFF2-40B4-BE49-F238E27FC236}">
                <a16:creationId xmlns:a16="http://schemas.microsoft.com/office/drawing/2014/main" id="{81CCE59A-547D-4845-38CF-6685AF1901AE}"/>
              </a:ext>
            </a:extLst>
          </p:cNvPr>
          <p:cNvSpPr>
            <a:spLocks noGrp="1"/>
          </p:cNvSpPr>
          <p:nvPr>
            <p:ph sz="half" idx="14"/>
          </p:nvPr>
        </p:nvSpPr>
        <p:spPr>
          <a:xfrm>
            <a:off x="5036060" y="1618990"/>
            <a:ext cx="4099302" cy="1083325"/>
          </a:xfrm>
        </p:spPr>
        <p:txBody>
          <a:bodyPr>
            <a:normAutofit/>
          </a:bodyPr>
          <a:lstStyle/>
          <a:p>
            <a:pPr>
              <a:spcBef>
                <a:spcPts val="600"/>
              </a:spcBef>
            </a:pPr>
            <a:r>
              <a:rPr lang="en-US" sz="1100" dirty="0">
                <a:solidFill>
                  <a:srgbClr val="000000"/>
                </a:solidFill>
                <a:latin typeface="Source Sans Pro" panose="020B0503030403020204" pitchFamily="34" charset="0"/>
              </a:rPr>
              <a:t>Videos files produced for social media distribution will need to conform to the specifications of the platform. It is not best practice to post horizontal videos on LinkedIn, Instagram, or Facebook.</a:t>
            </a:r>
          </a:p>
          <a:p>
            <a:pPr>
              <a:spcBef>
                <a:spcPts val="600"/>
              </a:spcBef>
            </a:pPr>
            <a:r>
              <a:rPr lang="en-US" sz="1100" dirty="0">
                <a:solidFill>
                  <a:srgbClr val="000000"/>
                </a:solidFill>
                <a:latin typeface="Source Sans Pro" panose="020B0503030403020204" pitchFamily="34" charset="0"/>
              </a:rPr>
              <a:t>LinkedIn videos require an aspect ratio of 1:2.4 – 2.4:1.  </a:t>
            </a:r>
          </a:p>
          <a:p>
            <a:pPr>
              <a:spcBef>
                <a:spcPts val="600"/>
              </a:spcBef>
            </a:pPr>
            <a:r>
              <a:rPr lang="en-US" sz="1100" dirty="0">
                <a:solidFill>
                  <a:srgbClr val="000000"/>
                </a:solidFill>
                <a:latin typeface="Source Sans Pro" panose="020B0503030403020204" pitchFamily="34" charset="0"/>
              </a:rPr>
              <a:t>Here are four typical sizes:</a:t>
            </a:r>
          </a:p>
        </p:txBody>
      </p:sp>
      <p:pic>
        <p:nvPicPr>
          <p:cNvPr id="22" name="Picture 21">
            <a:extLst>
              <a:ext uri="{FF2B5EF4-FFF2-40B4-BE49-F238E27FC236}">
                <a16:creationId xmlns:a16="http://schemas.microsoft.com/office/drawing/2014/main" id="{E2AD57D9-5975-A722-95A2-6C80AAFAD494}"/>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5744688" y="2960721"/>
            <a:ext cx="886968" cy="883369"/>
          </a:xfrm>
          <a:prstGeom prst="rect">
            <a:avLst/>
          </a:prstGeom>
        </p:spPr>
      </p:pic>
      <p:pic>
        <p:nvPicPr>
          <p:cNvPr id="25" name="Picture 24">
            <a:extLst>
              <a:ext uri="{FF2B5EF4-FFF2-40B4-BE49-F238E27FC236}">
                <a16:creationId xmlns:a16="http://schemas.microsoft.com/office/drawing/2014/main" id="{22E8183D-1FAE-FD0D-853F-3F8200812A06}"/>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7976619" y="2960721"/>
            <a:ext cx="1104211" cy="883369"/>
          </a:xfrm>
          <a:prstGeom prst="rect">
            <a:avLst/>
          </a:prstGeom>
        </p:spPr>
      </p:pic>
      <p:sp>
        <p:nvSpPr>
          <p:cNvPr id="29" name="Content Placeholder 7">
            <a:extLst>
              <a:ext uri="{FF2B5EF4-FFF2-40B4-BE49-F238E27FC236}">
                <a16:creationId xmlns:a16="http://schemas.microsoft.com/office/drawing/2014/main" id="{C6F639FB-C0F8-D9B0-5686-2D386EB3934F}"/>
              </a:ext>
            </a:extLst>
          </p:cNvPr>
          <p:cNvSpPr txBox="1">
            <a:spLocks/>
          </p:cNvSpPr>
          <p:nvPr/>
        </p:nvSpPr>
        <p:spPr>
          <a:xfrm>
            <a:off x="5036060" y="3187824"/>
            <a:ext cx="572841" cy="430939"/>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r>
              <a:rPr lang="en-US" sz="10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1:1</a:t>
            </a:r>
            <a:br>
              <a:rPr lang="en-US" sz="10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0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square</a:t>
            </a:r>
          </a:p>
        </p:txBody>
      </p:sp>
      <p:sp>
        <p:nvSpPr>
          <p:cNvPr id="30" name="Content Placeholder 7">
            <a:extLst>
              <a:ext uri="{FF2B5EF4-FFF2-40B4-BE49-F238E27FC236}">
                <a16:creationId xmlns:a16="http://schemas.microsoft.com/office/drawing/2014/main" id="{512128CF-0FCB-E4D2-C820-CCC5C9FB730F}"/>
              </a:ext>
            </a:extLst>
          </p:cNvPr>
          <p:cNvSpPr txBox="1">
            <a:spLocks/>
          </p:cNvSpPr>
          <p:nvPr/>
        </p:nvSpPr>
        <p:spPr>
          <a:xfrm>
            <a:off x="5036060" y="4352977"/>
            <a:ext cx="572841" cy="430939"/>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9</a:t>
            </a:r>
            <a:r>
              <a:rPr lang="en-US" sz="10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:16 vertical</a:t>
            </a:r>
          </a:p>
        </p:txBody>
      </p:sp>
      <p:sp>
        <p:nvSpPr>
          <p:cNvPr id="31" name="Content Placeholder 7">
            <a:extLst>
              <a:ext uri="{FF2B5EF4-FFF2-40B4-BE49-F238E27FC236}">
                <a16:creationId xmlns:a16="http://schemas.microsoft.com/office/drawing/2014/main" id="{E4D23F6B-5CBC-1C8E-2BA7-24A2BFCD7319}"/>
              </a:ext>
            </a:extLst>
          </p:cNvPr>
          <p:cNvSpPr txBox="1">
            <a:spLocks/>
          </p:cNvSpPr>
          <p:nvPr/>
        </p:nvSpPr>
        <p:spPr>
          <a:xfrm>
            <a:off x="7267991" y="4353198"/>
            <a:ext cx="708628" cy="430939"/>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16:9 horizontal</a:t>
            </a:r>
            <a:endParaRPr lang="en-US" sz="10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endParaRPr>
          </a:p>
        </p:txBody>
      </p:sp>
      <p:sp>
        <p:nvSpPr>
          <p:cNvPr id="32" name="Content Placeholder 7">
            <a:extLst>
              <a:ext uri="{FF2B5EF4-FFF2-40B4-BE49-F238E27FC236}">
                <a16:creationId xmlns:a16="http://schemas.microsoft.com/office/drawing/2014/main" id="{08966304-53FE-D2C2-719C-6D341B78305C}"/>
              </a:ext>
            </a:extLst>
          </p:cNvPr>
          <p:cNvSpPr txBox="1">
            <a:spLocks/>
          </p:cNvSpPr>
          <p:nvPr/>
        </p:nvSpPr>
        <p:spPr>
          <a:xfrm>
            <a:off x="7247200" y="3187825"/>
            <a:ext cx="572841" cy="430939"/>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r>
              <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4</a:t>
            </a:r>
            <a:r>
              <a:rPr lang="en-US" sz="10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:5 portrait</a:t>
            </a:r>
          </a:p>
        </p:txBody>
      </p:sp>
      <p:pic>
        <p:nvPicPr>
          <p:cNvPr id="9" name="Picture 8">
            <a:extLst>
              <a:ext uri="{FF2B5EF4-FFF2-40B4-BE49-F238E27FC236}">
                <a16:creationId xmlns:a16="http://schemas.microsoft.com/office/drawing/2014/main" id="{1A7511D0-0620-89A3-C2E7-8B123072F3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5538160" y="4329213"/>
            <a:ext cx="877918" cy="453543"/>
          </a:xfrm>
          <a:prstGeom prst="rect">
            <a:avLst/>
          </a:prstGeom>
        </p:spPr>
      </p:pic>
      <p:pic>
        <p:nvPicPr>
          <p:cNvPr id="10" name="Picture 9">
            <a:extLst>
              <a:ext uri="{FF2B5EF4-FFF2-40B4-BE49-F238E27FC236}">
                <a16:creationId xmlns:a16="http://schemas.microsoft.com/office/drawing/2014/main" id="{C0E087C8-FEE5-73DC-2F16-FA2F22A4FBB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7976619" y="4126425"/>
            <a:ext cx="1650484" cy="852660"/>
          </a:xfrm>
          <a:prstGeom prst="rect">
            <a:avLst/>
          </a:prstGeom>
        </p:spPr>
      </p:pic>
      <p:sp>
        <p:nvSpPr>
          <p:cNvPr id="12" name="TextBox 11">
            <a:extLst>
              <a:ext uri="{FF2B5EF4-FFF2-40B4-BE49-F238E27FC236}">
                <a16:creationId xmlns:a16="http://schemas.microsoft.com/office/drawing/2014/main" id="{E7F65245-293D-D8DC-84BF-D2A7A9A9FBDF}"/>
              </a:ext>
            </a:extLst>
          </p:cNvPr>
          <p:cNvSpPr txBox="1"/>
          <p:nvPr/>
        </p:nvSpPr>
        <p:spPr>
          <a:xfrm>
            <a:off x="412199" y="5222529"/>
            <a:ext cx="3415254" cy="430887"/>
          </a:xfrm>
          <a:prstGeom prst="rect">
            <a:avLst/>
          </a:prstGeom>
          <a:noFill/>
        </p:spPr>
        <p:txBody>
          <a:bodyPr wrap="square">
            <a:spAutoFit/>
          </a:bodyPr>
          <a:lstStyle/>
          <a:p>
            <a:r>
              <a:rPr lang="en-US" sz="1100" b="1" dirty="0">
                <a:effectLst/>
                <a:latin typeface="Source Sans Pro" panose="020B0503030403020204" pitchFamily="34" charset="0"/>
              </a:rPr>
              <a:t>Typical resolution for large screen display – for example, within presentations and on YouTube</a:t>
            </a:r>
            <a:r>
              <a:rPr lang="en-US" sz="1100" b="1" dirty="0">
                <a:latin typeface="Source Sans Pro" panose="020B0503030403020204" pitchFamily="34" charset="0"/>
              </a:rPr>
              <a:t>.</a:t>
            </a:r>
            <a:endParaRPr lang="en-US" sz="1100" b="1" dirty="0">
              <a:effectLst/>
              <a:latin typeface="Source Sans Pro" panose="020B0503030403020204" pitchFamily="34" charset="0"/>
            </a:endParaRPr>
          </a:p>
        </p:txBody>
      </p:sp>
      <p:sp>
        <p:nvSpPr>
          <p:cNvPr id="13" name="TextBox 12">
            <a:extLst>
              <a:ext uri="{FF2B5EF4-FFF2-40B4-BE49-F238E27FC236}">
                <a16:creationId xmlns:a16="http://schemas.microsoft.com/office/drawing/2014/main" id="{225E2731-3C1D-F4FA-77CC-BF9299ADDD0A}"/>
              </a:ext>
            </a:extLst>
          </p:cNvPr>
          <p:cNvSpPr txBox="1"/>
          <p:nvPr/>
        </p:nvSpPr>
        <p:spPr>
          <a:xfrm>
            <a:off x="4897247" y="5222529"/>
            <a:ext cx="3415254" cy="430887"/>
          </a:xfrm>
          <a:prstGeom prst="rect">
            <a:avLst/>
          </a:prstGeom>
          <a:noFill/>
        </p:spPr>
        <p:txBody>
          <a:bodyPr wrap="square">
            <a:spAutoFit/>
          </a:bodyPr>
          <a:lstStyle/>
          <a:p>
            <a:r>
              <a:rPr lang="en-US" sz="1100" b="1" dirty="0">
                <a:effectLst/>
                <a:latin typeface="Source Sans Pro" panose="020B0503030403020204" pitchFamily="34" charset="0"/>
              </a:rPr>
              <a:t>Typical resolution for social media video clips. Check the specifications of your selected channel.</a:t>
            </a:r>
          </a:p>
        </p:txBody>
      </p:sp>
      <p:sp>
        <p:nvSpPr>
          <p:cNvPr id="5" name="Footer Placeholder 1">
            <a:extLst>
              <a:ext uri="{FF2B5EF4-FFF2-40B4-BE49-F238E27FC236}">
                <a16:creationId xmlns:a16="http://schemas.microsoft.com/office/drawing/2014/main" id="{E217813B-B7DE-0FF6-03A6-29E3AEF6BDC4}"/>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7922585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CB1C64-8907-76B2-087C-B7C5A311A59D}"/>
              </a:ext>
            </a:extLst>
          </p:cNvPr>
          <p:cNvSpPr>
            <a:spLocks noGrp="1"/>
          </p:cNvSpPr>
          <p:nvPr>
            <p:ph sz="half" idx="2"/>
          </p:nvPr>
        </p:nvSpPr>
        <p:spPr>
          <a:xfrm>
            <a:off x="522286" y="1643063"/>
            <a:ext cx="3669467" cy="4665661"/>
          </a:xfrm>
        </p:spPr>
        <p:txBody>
          <a:bodyPr>
            <a:noAutofit/>
          </a:bodyPr>
          <a:lstStyle/>
          <a:p>
            <a:pPr marL="0" marR="0" indent="0">
              <a:spcBef>
                <a:spcPts val="600"/>
              </a:spcBef>
              <a:buNone/>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Before a video is approved, it should be reviewed </a:t>
            </a:r>
            <a:b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and approved by:</a:t>
            </a:r>
          </a:p>
          <a:p>
            <a:pPr marL="285750" marR="0" lvl="0" indent="-285750">
              <a:spcBef>
                <a:spcPts val="600"/>
              </a:spcBef>
              <a:buFont typeface="Arial" panose="020B0604020202020204" pitchFamily="34" charset="0"/>
              <a:buChar char="•"/>
            </a:pPr>
            <a:r>
              <a:rPr lang="en-US" sz="1100" b="1" dirty="0">
                <a:solidFill>
                  <a:srgbClr val="000000"/>
                </a:solidFill>
                <a:effectLst/>
                <a:latin typeface="Source Sans Pro SemiBold" panose="020B0503030403020204" pitchFamily="34" charset="0"/>
                <a:ea typeface="Calibri" panose="020F0502020204030204" pitchFamily="34" charset="0"/>
                <a:cs typeface="Source Sans Pro" panose="020B0503030403020204" pitchFamily="34" charset="0"/>
              </a:rPr>
              <a:t>The </a:t>
            </a:r>
            <a:r>
              <a:rPr lang="en-US" sz="1100" b="1" dirty="0">
                <a:solidFill>
                  <a:srgbClr val="000000"/>
                </a:solidFill>
                <a:latin typeface="Source Sans Pro SemiBold" panose="020B0503030403020204" pitchFamily="34" charset="0"/>
                <a:ea typeface="Calibri" panose="020F0502020204030204" pitchFamily="34" charset="0"/>
                <a:cs typeface="Source Sans Pro" panose="020B0503030403020204" pitchFamily="34" charset="0"/>
              </a:rPr>
              <a:t>C</a:t>
            </a:r>
            <a:r>
              <a:rPr lang="en-US" sz="1100" b="1" dirty="0">
                <a:solidFill>
                  <a:srgbClr val="000000"/>
                </a:solidFill>
                <a:effectLst/>
                <a:latin typeface="Source Sans Pro SemiBold" panose="020B0503030403020204" pitchFamily="34" charset="0"/>
                <a:ea typeface="Calibri" panose="020F0502020204030204" pitchFamily="34" charset="0"/>
                <a:cs typeface="Source Sans Pro" panose="020B0503030403020204" pitchFamily="34" charset="0"/>
              </a:rPr>
              <a:t>entral Brand team </a:t>
            </a:r>
            <a:b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to ensure the content and style are on-brand</a:t>
            </a:r>
          </a:p>
          <a:p>
            <a:pPr marL="285750" indent="-285750">
              <a:spcBef>
                <a:spcPts val="600"/>
              </a:spcBef>
              <a:buFont typeface="Arial" panose="020B0604020202020204" pitchFamily="34" charset="0"/>
              <a:buChar char="•"/>
            </a:pPr>
            <a:r>
              <a:rPr lang="en-US" sz="1100" b="1" dirty="0">
                <a:solidFill>
                  <a:srgbClr val="000000"/>
                </a:solidFill>
                <a:effectLst/>
                <a:latin typeface="Source Sans Pro SemiBold" panose="020B0503030403020204" pitchFamily="34" charset="0"/>
                <a:ea typeface="Calibri" panose="020F0502020204030204" pitchFamily="34" charset="0"/>
                <a:cs typeface="Source Sans Pro" panose="020B0503030403020204" pitchFamily="34" charset="0"/>
              </a:rPr>
              <a:t>EHS [Environmental, Health and Safety] </a:t>
            </a:r>
            <a:b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to ensure all content does not break any health and safety </a:t>
            </a:r>
            <a:r>
              <a:rPr lang="en-US" sz="1100" dirty="0">
                <a:solidFill>
                  <a:srgbClr val="000000"/>
                </a:solidFill>
                <a:effectLst/>
                <a:ea typeface="Calibri" panose="020F0502020204030204" pitchFamily="34" charset="0"/>
                <a:cs typeface="Source Sans Pro" panose="020B0503030403020204" pitchFamily="34" charset="0"/>
              </a:rPr>
              <a:t>standards. This review is </a:t>
            </a:r>
            <a:r>
              <a:rPr lang="en-US" sz="1100" dirty="0">
                <a:solidFill>
                  <a:srgbClr val="000000"/>
                </a:solidFill>
                <a:ea typeface="Calibri" panose="020F0502020204030204" pitchFamily="34" charset="0"/>
                <a:cs typeface="Source Sans Pro" panose="020B0503030403020204" pitchFamily="34" charset="0"/>
              </a:rPr>
              <a:t>ty</a:t>
            </a:r>
            <a:r>
              <a:rPr lang="en-US" sz="1100" dirty="0">
                <a:solidFill>
                  <a:srgbClr val="000000"/>
                </a:solidFill>
                <a:effectLst/>
              </a:rPr>
              <a:t>pically associated with, but not limited to, a manufacturing environment.</a:t>
            </a:r>
            <a:endParaRPr lang="en-US" sz="1100" dirty="0">
              <a:solidFill>
                <a:srgbClr val="000000"/>
              </a:solidFill>
              <a:ea typeface="Calibri" panose="020F0502020204030204" pitchFamily="34" charset="0"/>
              <a:cs typeface="Source Sans Pro" panose="020B0503030403020204" pitchFamily="34" charset="0"/>
            </a:endParaRPr>
          </a:p>
          <a:p>
            <a:pPr marL="285750" marR="0" lvl="0" indent="-285750">
              <a:spcBef>
                <a:spcPts val="600"/>
              </a:spcBef>
              <a:buFont typeface="Arial" panose="020B0604020202020204" pitchFamily="34" charset="0"/>
              <a:buChar char="•"/>
            </a:pPr>
            <a:r>
              <a:rPr lang="en-US" sz="1100" b="1" dirty="0">
                <a:solidFill>
                  <a:srgbClr val="000000"/>
                </a:solidFill>
                <a:latin typeface="Source Sans Pro SemiBold" panose="020B0503030403020204" pitchFamily="34" charset="0"/>
                <a:ea typeface="Calibri" panose="020F0502020204030204" pitchFamily="34" charset="0"/>
                <a:cs typeface="Source Sans Pro" panose="020B0503030403020204" pitchFamily="34" charset="0"/>
              </a:rPr>
              <a:t>Legal and </a:t>
            </a:r>
            <a:r>
              <a:rPr lang="en-US" sz="1100" b="1" dirty="0">
                <a:solidFill>
                  <a:srgbClr val="000000"/>
                </a:solidFill>
                <a:effectLst/>
                <a:latin typeface="Source Sans Pro SemiBold" panose="020B0503030403020204" pitchFamily="34" charset="0"/>
                <a:ea typeface="Calibri" panose="020F0502020204030204" pitchFamily="34" charset="0"/>
                <a:cs typeface="Source Sans Pro" panose="020B0503030403020204" pitchFamily="34" charset="0"/>
              </a:rPr>
              <a:t>Regulatory through Veeva </a:t>
            </a:r>
            <a:br>
              <a:rPr lang="en-US" sz="1100" b="1" dirty="0">
                <a:solidFill>
                  <a:srgbClr val="000000"/>
                </a:solidFill>
                <a:effectLst/>
                <a:latin typeface="Source Sans Pro SemiBold" panose="020B0503030403020204" pitchFamily="34" charset="0"/>
                <a:ea typeface="Calibri" panose="020F0502020204030204" pitchFamily="34" charset="0"/>
                <a:cs typeface="Source Sans Pro" panose="020B0503030403020204" pitchFamily="34" charset="0"/>
              </a:rPr>
            </a:br>
            <a:r>
              <a:rPr lang="en-US" sz="1100" b="1" dirty="0">
                <a:solidFill>
                  <a:srgbClr val="000000"/>
                </a:solidFill>
                <a:effectLst/>
                <a:latin typeface="Source Sans Pro SemiBold" panose="020B0503030403020204" pitchFamily="34" charset="0"/>
                <a:ea typeface="Calibri" panose="020F0502020204030204" pitchFamily="34" charset="0"/>
                <a:cs typeface="Source Sans Pro" panose="020B0503030403020204" pitchFamily="34" charset="0"/>
              </a:rPr>
              <a:t>(claims and releases) </a:t>
            </a:r>
            <a:b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to ensure content doesn’t include any misleading or untrue claims</a:t>
            </a:r>
          </a:p>
          <a:p>
            <a:pPr marL="285750" indent="-285750">
              <a:spcBef>
                <a:spcPts val="600"/>
              </a:spcBef>
              <a:buFont typeface="Arial" panose="020B0604020202020204" pitchFamily="34" charset="0"/>
              <a:buChar char="•"/>
            </a:pPr>
            <a:r>
              <a:rPr lang="en-US" sz="1100" b="1" dirty="0">
                <a:solidFill>
                  <a:srgbClr val="000000"/>
                </a:solidFill>
                <a:effectLst/>
                <a:latin typeface="Source Sans Pro SemiBold" panose="020B0503030403020204" pitchFamily="34" charset="0"/>
                <a:ea typeface="Calibri" panose="020F0502020204030204" pitchFamily="34" charset="0"/>
                <a:cs typeface="Source Sans Pro" panose="020B0503030403020204" pitchFamily="34" charset="0"/>
              </a:rPr>
              <a:t>Clinical </a:t>
            </a:r>
            <a:r>
              <a:rPr lang="en-US" sz="1100" b="1" dirty="0">
                <a:solidFill>
                  <a:srgbClr val="000000"/>
                </a:solidFill>
                <a:latin typeface="Source Sans Pro SemiBold" panose="020B0503030403020204" pitchFamily="34" charset="0"/>
              </a:rPr>
              <a:t>experts</a:t>
            </a:r>
            <a:r>
              <a:rPr lang="en-US" sz="1100" b="1" dirty="0">
                <a:solidFill>
                  <a:srgbClr val="000000"/>
                </a:solidFill>
                <a:effectLst/>
                <a:latin typeface="Source Sans Pro SemiBold" panose="020B0503030403020204" pitchFamily="34" charset="0"/>
                <a:ea typeface="Calibri" panose="020F0502020204030204" pitchFamily="34" charset="0"/>
                <a:cs typeface="Source Sans Pro" panose="020B0503030403020204" pitchFamily="34" charset="0"/>
              </a:rPr>
              <a:t> </a:t>
            </a:r>
            <a:b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to ensure all our products and services are being used correctly and are accurately depicted. This review is </a:t>
            </a:r>
            <a:r>
              <a:rPr lang="en-US" sz="1100" dirty="0">
                <a:solidFill>
                  <a:srgbClr val="000000"/>
                </a:solidFill>
                <a:effectLst/>
                <a:latin typeface="Source Sans Pro" panose="020B0503030403020204" pitchFamily="34" charset="0"/>
              </a:rPr>
              <a:t>typically associated with, but not limited to, a clinical environment.</a:t>
            </a:r>
          </a:p>
          <a:p>
            <a:pPr>
              <a:spcBef>
                <a:spcPts val="600"/>
              </a:spcBef>
            </a:pPr>
            <a:r>
              <a:rPr lang="en-US" sz="1100" dirty="0">
                <a:solidFill>
                  <a:srgbClr val="000000"/>
                </a:solidFill>
                <a:latin typeface="Source Sans Pro" panose="020B0503030403020204" pitchFamily="34" charset="0"/>
              </a:rPr>
              <a:t>Visit our </a:t>
            </a:r>
            <a:r>
              <a:rPr lang="en-US" sz="1100" dirty="0">
                <a:solidFill>
                  <a:srgbClr val="6B25AF"/>
                </a:solidFill>
                <a:latin typeface="Source Sans Pro" panose="020B0503030403020204" pitchFamily="34" charset="0"/>
                <a:hlinkClick r:id="rId3">
                  <a:extLst>
                    <a:ext uri="{A12FA001-AC4F-418D-AE19-62706E023703}">
                      <ahyp:hlinkClr xmlns:ahyp="http://schemas.microsoft.com/office/drawing/2018/hyperlinkcolor" val="tx"/>
                    </a:ext>
                  </a:extLst>
                </a:hlinkClick>
              </a:rPr>
              <a:t>compliance portal </a:t>
            </a:r>
            <a:r>
              <a:rPr lang="en-US" sz="1100" dirty="0"/>
              <a:t>and our </a:t>
            </a:r>
            <a:r>
              <a:rPr lang="en-US" sz="1100" dirty="0">
                <a:solidFill>
                  <a:srgbClr val="6B25AF"/>
                </a:solidFill>
                <a:hlinkClick r:id="rId4">
                  <a:extLst>
                    <a:ext uri="{A12FA001-AC4F-418D-AE19-62706E023703}">
                      <ahyp:hlinkClr xmlns:ahyp="http://schemas.microsoft.com/office/drawing/2018/hyperlinkcolor" val="tx"/>
                    </a:ext>
                  </a:extLst>
                </a:hlinkClick>
              </a:rPr>
              <a:t>regulatory page on The Beat </a:t>
            </a:r>
            <a:r>
              <a:rPr lang="en-US" sz="1100" dirty="0">
                <a:solidFill>
                  <a:srgbClr val="000000"/>
                </a:solidFill>
                <a:latin typeface="Source Sans Pro" panose="020B0503030403020204" pitchFamily="34" charset="0"/>
              </a:rPr>
              <a:t>to begin the review process.</a:t>
            </a:r>
          </a:p>
          <a:p>
            <a:pPr marL="285750" indent="-285750">
              <a:spcBef>
                <a:spcPts val="600"/>
              </a:spcBef>
              <a:buFont typeface="Arial" panose="020B0604020202020204" pitchFamily="34" charset="0"/>
              <a:buChar char="•"/>
            </a:pPr>
            <a:endParaRPr lang="en-US" sz="1100" dirty="0">
              <a:solidFill>
                <a:srgbClr val="000000"/>
              </a:solidFill>
              <a:effectLst/>
              <a:latin typeface="Source Sans Pro" panose="020B0503030403020204" pitchFamily="34" charset="0"/>
            </a:endParaRPr>
          </a:p>
          <a:p>
            <a:pPr marL="285750" marR="0" lvl="0" indent="-285750">
              <a:spcBef>
                <a:spcPts val="600"/>
              </a:spcBef>
              <a:buFont typeface="Arial" panose="020B0604020202020204" pitchFamily="34" charset="0"/>
              <a:buChar char="•"/>
            </a:pPr>
            <a:endPar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endParaRPr>
          </a:p>
        </p:txBody>
      </p:sp>
      <p:sp>
        <p:nvSpPr>
          <p:cNvPr id="6" name="Slide Number Placeholder 5">
            <a:extLst>
              <a:ext uri="{FF2B5EF4-FFF2-40B4-BE49-F238E27FC236}">
                <a16:creationId xmlns:a16="http://schemas.microsoft.com/office/drawing/2014/main" id="{AA929573-AB87-C35C-ED41-364B9AD577E1}"/>
              </a:ext>
            </a:extLst>
          </p:cNvPr>
          <p:cNvSpPr>
            <a:spLocks noGrp="1"/>
          </p:cNvSpPr>
          <p:nvPr>
            <p:ph type="sldNum" sz="quarter" idx="12"/>
          </p:nvPr>
        </p:nvSpPr>
        <p:spPr/>
        <p:txBody>
          <a:bodyPr/>
          <a:lstStyle/>
          <a:p>
            <a:fld id="{339C9110-F427-4586-9638-A5638F41FBCD}" type="slidenum">
              <a:rPr lang="en-US" smtClean="0"/>
              <a:t>31</a:t>
            </a:fld>
            <a:endParaRPr lang="en-US" dirty="0"/>
          </a:p>
        </p:txBody>
      </p:sp>
      <p:sp>
        <p:nvSpPr>
          <p:cNvPr id="10" name="Content Placeholder 9">
            <a:extLst>
              <a:ext uri="{FF2B5EF4-FFF2-40B4-BE49-F238E27FC236}">
                <a16:creationId xmlns:a16="http://schemas.microsoft.com/office/drawing/2014/main" id="{EBAEAC75-109A-3992-86FA-90FA8AE90C63}"/>
              </a:ext>
            </a:extLst>
          </p:cNvPr>
          <p:cNvSpPr>
            <a:spLocks noGrp="1"/>
          </p:cNvSpPr>
          <p:nvPr>
            <p:ph sz="half" idx="16"/>
          </p:nvPr>
        </p:nvSpPr>
        <p:spPr>
          <a:xfrm>
            <a:off x="4410075" y="1643063"/>
            <a:ext cx="3379788" cy="4665661"/>
          </a:xfrm>
        </p:spPr>
        <p:txBody>
          <a:bodyPr>
            <a:noAutofit/>
          </a:bodyPr>
          <a:lstStyle/>
          <a:p>
            <a:pPr marL="0" indent="0">
              <a:spcBef>
                <a:spcPts val="600"/>
              </a:spcBef>
              <a:buFont typeface="Arial" panose="020B0604020202020204" pitchFamily="34" charset="0"/>
              <a:buNone/>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Standard submission calls for four final versions:</a:t>
            </a:r>
          </a:p>
          <a:p>
            <a:pPr marL="251460" indent="-251460">
              <a:spcBef>
                <a:spcPts val="600"/>
              </a:spcBef>
              <a:buFont typeface="+mj-lt"/>
              <a:buAutoNum type="arabicPeriod"/>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Audio and/or on-screen text in English </a:t>
            </a:r>
            <a:b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with no subtitling</a:t>
            </a:r>
          </a:p>
          <a:p>
            <a:pPr marL="251460" indent="-251460">
              <a:spcBef>
                <a:spcPts val="600"/>
              </a:spcBef>
              <a:buFont typeface="+mj-lt"/>
              <a:buAutoNum type="arabicPeriod"/>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No on-screen text or subtitling for easier translation into another language (include a final script)</a:t>
            </a:r>
          </a:p>
          <a:p>
            <a:pPr marL="251460" indent="-251460">
              <a:spcBef>
                <a:spcPts val="600"/>
              </a:spcBef>
              <a:buFont typeface="+mj-lt"/>
              <a:buAutoNum type="arabicPeriod"/>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Video with embedded subtitles</a:t>
            </a:r>
          </a:p>
          <a:p>
            <a:pPr marL="251460" indent="-251460">
              <a:spcBef>
                <a:spcPts val="600"/>
              </a:spcBef>
              <a:buFont typeface="+mj-lt"/>
              <a:buAutoNum type="arabicPeriod"/>
            </a:pPr>
            <a:r>
              <a:rPr lang="en-US" sz="1100" dirty="0" err="1">
                <a:solidFill>
                  <a:srgbClr val="000000"/>
                </a:solidFill>
                <a:latin typeface="Source Sans Pro" panose="020B0503030403020204" pitchFamily="34" charset="0"/>
                <a:ea typeface="Calibri" panose="020F0502020204030204" pitchFamily="34" charset="0"/>
                <a:cs typeface="Source Sans Pro" panose="020B0503030403020204" pitchFamily="34" charset="0"/>
              </a:rPr>
              <a:t>srt</a:t>
            </a: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 file (a </a:t>
            </a:r>
            <a:r>
              <a:rPr lang="en-US" sz="1100" dirty="0" err="1">
                <a:solidFill>
                  <a:srgbClr val="000000"/>
                </a:solidFill>
                <a:latin typeface="Source Sans Pro" panose="020B0503030403020204" pitchFamily="34" charset="0"/>
                <a:ea typeface="Calibri" panose="020F0502020204030204" pitchFamily="34" charset="0"/>
                <a:cs typeface="Source Sans Pro" panose="020B0503030403020204" pitchFamily="34" charset="0"/>
              </a:rPr>
              <a:t>SubRip</a:t>
            </a: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 subtitle file) and </a:t>
            </a:r>
            <a:r>
              <a:rPr lang="en-US" sz="1100" dirty="0" err="1">
                <a:solidFill>
                  <a:srgbClr val="000000"/>
                </a:solidFill>
                <a:latin typeface="Source Sans Pro" panose="020B0503030403020204" pitchFamily="34" charset="0"/>
                <a:ea typeface="Calibri" panose="020F0502020204030204" pitchFamily="34" charset="0"/>
                <a:cs typeface="Source Sans Pro" panose="020B0503030403020204" pitchFamily="34" charset="0"/>
              </a:rPr>
              <a:t>vtt</a:t>
            </a: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 file (a Video Text Track file) to toggle captioning on or off</a:t>
            </a:r>
          </a:p>
          <a:p>
            <a:pPr marL="0" indent="0">
              <a:spcBef>
                <a:spcPts val="600"/>
              </a:spcBef>
              <a:buNone/>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Standard </a:t>
            </a:r>
            <a:r>
              <a:rPr lang="en-US" sz="1100" dirty="0">
                <a:solidFill>
                  <a:srgbClr val="000000"/>
                </a:solidFill>
                <a:latin typeface="Source Sans Pro" panose="020B0503030403020204" pitchFamily="34" charset="0"/>
              </a:rPr>
              <a:t>delivery is made via uploading of video files to an ftp Box folder. Ensure all external agencies have full access to Box prior to the video shoot to see that files are delivered according to your schedule. </a:t>
            </a:r>
          </a:p>
        </p:txBody>
      </p:sp>
      <p:sp>
        <p:nvSpPr>
          <p:cNvPr id="13" name="Rectangle 12">
            <a:extLst>
              <a:ext uri="{FF2B5EF4-FFF2-40B4-BE49-F238E27FC236}">
                <a16:creationId xmlns:a16="http://schemas.microsoft.com/office/drawing/2014/main" id="{608D578F-80C7-EFEF-2565-799B750053C8}"/>
              </a:ext>
            </a:extLst>
          </p:cNvPr>
          <p:cNvSpPr/>
          <p:nvPr/>
        </p:nvSpPr>
        <p:spPr>
          <a:xfrm>
            <a:off x="8289925" y="0"/>
            <a:ext cx="3902075" cy="6858000"/>
          </a:xfrm>
          <a:prstGeom prst="rect">
            <a:avLst/>
          </a:prstGeom>
          <a:solidFill>
            <a:srgbClr val="6022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10">
            <a:extLst>
              <a:ext uri="{FF2B5EF4-FFF2-40B4-BE49-F238E27FC236}">
                <a16:creationId xmlns:a16="http://schemas.microsoft.com/office/drawing/2014/main" id="{15329A88-EE3A-F0EB-0F33-23FE704228F2}"/>
              </a:ext>
            </a:extLst>
          </p:cNvPr>
          <p:cNvSpPr txBox="1">
            <a:spLocks/>
          </p:cNvSpPr>
          <p:nvPr/>
        </p:nvSpPr>
        <p:spPr>
          <a:xfrm>
            <a:off x="8825484" y="1463675"/>
            <a:ext cx="2194560" cy="365760"/>
          </a:xfrm>
          <a:prstGeom prst="rect">
            <a:avLst/>
          </a:prstGeom>
        </p:spPr>
        <p:txBody>
          <a:bodyPr vert="horz" lIns="0" tIns="0" rIns="0" bIns="0" rtlCol="0" anchor="b">
            <a:norm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r>
              <a:rPr lang="en-US" dirty="0">
                <a:solidFill>
                  <a:schemeClr val="bg1"/>
                </a:solidFill>
              </a:rPr>
              <a:t>Best practice tips </a:t>
            </a:r>
          </a:p>
        </p:txBody>
      </p:sp>
      <p:sp>
        <p:nvSpPr>
          <p:cNvPr id="15" name="Content Placeholder 11">
            <a:extLst>
              <a:ext uri="{FF2B5EF4-FFF2-40B4-BE49-F238E27FC236}">
                <a16:creationId xmlns:a16="http://schemas.microsoft.com/office/drawing/2014/main" id="{71C92491-45CF-A8FC-7708-2298D73664D2}"/>
              </a:ext>
            </a:extLst>
          </p:cNvPr>
          <p:cNvSpPr txBox="1">
            <a:spLocks/>
          </p:cNvSpPr>
          <p:nvPr/>
        </p:nvSpPr>
        <p:spPr>
          <a:xfrm>
            <a:off x="8794260" y="1927596"/>
            <a:ext cx="3090672" cy="3864042"/>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0" marR="0" indent="0">
              <a:spcBef>
                <a:spcPts val="600"/>
              </a:spcBef>
              <a:buNone/>
            </a:pP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At the pre-production stage, consider how the finished video will be distributed and viewed. </a:t>
            </a:r>
          </a:p>
          <a:p>
            <a:pPr marL="0" marR="0" indent="0">
              <a:spcBef>
                <a:spcPts val="600"/>
              </a:spcBef>
              <a:buNone/>
            </a:pP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The following are suggestions of details to discuss and agree upon at the project’s inception to aid in production and post-production workflow efficiency:</a:t>
            </a:r>
          </a:p>
          <a:p>
            <a:pPr marL="251460" lvl="1">
              <a:buFont typeface="Symbol" pitchFamily="2" charset="2"/>
              <a:buChar char=""/>
            </a:pP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What duration should the </a:t>
            </a:r>
            <a:b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video be? </a:t>
            </a:r>
          </a:p>
          <a:p>
            <a:pPr marL="251460" lvl="1">
              <a:buFont typeface="Symbol" pitchFamily="2" charset="2"/>
              <a:buChar char=""/>
            </a:pP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Is it an exact length or a range? </a:t>
            </a:r>
          </a:p>
          <a:p>
            <a:pPr marL="251460" lvl="1">
              <a:buFont typeface="Symbol" pitchFamily="2" charset="2"/>
              <a:buChar char=""/>
            </a:pP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Will the video live on </a:t>
            </a:r>
            <a:r>
              <a:rPr lang="en-US" sz="1100" dirty="0" err="1">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gehealthcare.com</a:t>
            </a: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 </a:t>
            </a:r>
          </a:p>
          <a:p>
            <a:pPr marL="251460" lvl="1">
              <a:buFont typeface="Symbol" pitchFamily="2" charset="2"/>
              <a:buChar char=""/>
            </a:pP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Will it be cut down into a social media/digital campaign? </a:t>
            </a:r>
          </a:p>
          <a:p>
            <a:pPr marL="251460" lvl="1">
              <a:buFont typeface="Symbol" pitchFamily="2" charset="2"/>
              <a:buChar char=""/>
            </a:pPr>
            <a:r>
              <a:rPr lang="en-US" sz="1100" dirty="0">
                <a:solidFill>
                  <a:schemeClr val="bg1"/>
                </a:solidFill>
                <a:effectLst/>
                <a:latin typeface="Source Sans Pro" panose="020B0503030403020204" pitchFamily="34" charset="0"/>
                <a:ea typeface="Calibri" panose="020F0502020204030204" pitchFamily="34" charset="0"/>
                <a:cs typeface="Source Sans Pro" panose="020B0503030403020204" pitchFamily="34" charset="0"/>
              </a:rPr>
              <a:t>Will it become a sales tool on PowerPoint?</a:t>
            </a:r>
          </a:p>
        </p:txBody>
      </p:sp>
      <p:sp>
        <p:nvSpPr>
          <p:cNvPr id="2" name="Title 1">
            <a:extLst>
              <a:ext uri="{FF2B5EF4-FFF2-40B4-BE49-F238E27FC236}">
                <a16:creationId xmlns:a16="http://schemas.microsoft.com/office/drawing/2014/main" id="{F96975FC-5282-5172-56E6-6F76958D4DA7}"/>
              </a:ext>
            </a:extLst>
          </p:cNvPr>
          <p:cNvSpPr>
            <a:spLocks noGrp="1"/>
          </p:cNvSpPr>
          <p:nvPr>
            <p:ph type="title"/>
          </p:nvPr>
        </p:nvSpPr>
        <p:spPr>
          <a:xfrm>
            <a:off x="522287" y="365125"/>
            <a:ext cx="11147425" cy="733425"/>
          </a:xfrm>
        </p:spPr>
        <p:txBody>
          <a:bodyPr/>
          <a:lstStyle/>
          <a:p>
            <a:r>
              <a:rPr lang="en-US" dirty="0">
                <a:solidFill>
                  <a:srgbClr val="6022A6"/>
                </a:solidFill>
              </a:rPr>
              <a:t>Video review and submission</a:t>
            </a:r>
          </a:p>
        </p:txBody>
      </p:sp>
      <p:sp>
        <p:nvSpPr>
          <p:cNvPr id="7" name="TextBox 6">
            <a:extLst>
              <a:ext uri="{FF2B5EF4-FFF2-40B4-BE49-F238E27FC236}">
                <a16:creationId xmlns:a16="http://schemas.microsoft.com/office/drawing/2014/main" id="{235A6E02-E8BF-7FCF-F3A1-9E1F985F6A6B}"/>
              </a:ext>
            </a:extLst>
          </p:cNvPr>
          <p:cNvSpPr txBox="1"/>
          <p:nvPr/>
        </p:nvSpPr>
        <p:spPr>
          <a:xfrm>
            <a:off x="11450472" y="6455664"/>
            <a:ext cx="6096000" cy="215444"/>
          </a:xfrm>
          <a:prstGeom prst="rect">
            <a:avLst/>
          </a:prstGeom>
          <a:noFill/>
        </p:spPr>
        <p:txBody>
          <a:bodyPr wrap="square">
            <a:spAutoFit/>
          </a:bodyPr>
          <a:lstStyle/>
          <a:p>
            <a:fld id="{339C9110-F427-4586-9638-A5638F41FBCD}" type="slidenum">
              <a:rPr lang="en-US" sz="800" smtClean="0">
                <a:solidFill>
                  <a:schemeClr val="bg1"/>
                </a:solidFill>
              </a:rPr>
              <a:pPr/>
              <a:t>31</a:t>
            </a:fld>
            <a:endParaRPr lang="en-US" sz="800" dirty="0">
              <a:solidFill>
                <a:schemeClr val="bg1"/>
              </a:solidFill>
            </a:endParaRPr>
          </a:p>
        </p:txBody>
      </p:sp>
      <p:sp>
        <p:nvSpPr>
          <p:cNvPr id="8" name="Footer Placeholder 1">
            <a:extLst>
              <a:ext uri="{FF2B5EF4-FFF2-40B4-BE49-F238E27FC236}">
                <a16:creationId xmlns:a16="http://schemas.microsoft.com/office/drawing/2014/main" id="{FF9EE434-7A4F-B576-CD3D-6033EDB02597}"/>
              </a:ext>
            </a:extLst>
          </p:cNvPr>
          <p:cNvSpPr>
            <a:spLocks noGrp="1"/>
          </p:cNvSpPr>
          <p:nvPr>
            <p:ph type="ftr" sz="quarter" idx="11"/>
          </p:nvPr>
        </p:nvSpPr>
        <p:spPr>
          <a:xfrm>
            <a:off x="522288" y="6455664"/>
            <a:ext cx="1502002" cy="256032"/>
          </a:xfrm>
        </p:spPr>
        <p:txBody>
          <a:bodyPr/>
          <a:lstStyle/>
          <a:p>
            <a:r>
              <a:rPr lang="en-US" dirty="0">
                <a:latin typeface="Source Sans Pro" panose="020B0503030403020204" pitchFamily="34" charset="0"/>
              </a:rPr>
              <a:t>Video Guidelines | September 2025</a:t>
            </a:r>
          </a:p>
        </p:txBody>
      </p:sp>
    </p:spTree>
    <p:extLst>
      <p:ext uri="{BB962C8B-B14F-4D97-AF65-F5344CB8AC3E}">
        <p14:creationId xmlns:p14="http://schemas.microsoft.com/office/powerpoint/2010/main" val="1057781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D2B49-F581-0952-A5A5-E5499BCC9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EFBE9-E674-22F1-2809-84B359DF0AF2}"/>
              </a:ext>
            </a:extLst>
          </p:cNvPr>
          <p:cNvSpPr>
            <a:spLocks noGrp="1"/>
          </p:cNvSpPr>
          <p:nvPr>
            <p:ph type="title"/>
          </p:nvPr>
        </p:nvSpPr>
        <p:spPr>
          <a:xfrm>
            <a:off x="518159" y="2103438"/>
            <a:ext cx="7771766" cy="3884612"/>
          </a:xfrm>
        </p:spPr>
        <p:txBody>
          <a:bodyPr anchor="b">
            <a:normAutofit fontScale="90000"/>
          </a:bodyPr>
          <a:lstStyle/>
          <a:p>
            <a:r>
              <a:rPr lang="en-US" sz="9600" dirty="0">
                <a:solidFill>
                  <a:schemeClr val="bg1"/>
                </a:solidFill>
                <a:latin typeface="Source Sans Pro Light" panose="020B0403030403020204" pitchFamily="34" charset="0"/>
                <a:cs typeface="Segoe UI Light" panose="020B0502040204020203" pitchFamily="34" charset="0"/>
              </a:rPr>
              <a:t>Video production fundamentals</a:t>
            </a:r>
            <a:endParaRPr lang="en-US" sz="9600" dirty="0"/>
          </a:p>
        </p:txBody>
      </p:sp>
      <p:sp>
        <p:nvSpPr>
          <p:cNvPr id="4" name="Slide Number Placeholder 3">
            <a:extLst>
              <a:ext uri="{FF2B5EF4-FFF2-40B4-BE49-F238E27FC236}">
                <a16:creationId xmlns:a16="http://schemas.microsoft.com/office/drawing/2014/main" id="{E7FF2622-4200-100C-61B7-0D8449AAD4B9}"/>
              </a:ext>
            </a:extLst>
          </p:cNvPr>
          <p:cNvSpPr>
            <a:spLocks noGrp="1"/>
          </p:cNvSpPr>
          <p:nvPr>
            <p:ph type="sldNum" sz="quarter" idx="12"/>
          </p:nvPr>
        </p:nvSpPr>
        <p:spPr/>
        <p:txBody>
          <a:bodyPr/>
          <a:lstStyle/>
          <a:p>
            <a:fld id="{339C9110-F427-4586-9638-A5638F41FBCD}" type="slidenum">
              <a:rPr lang="en-US" smtClean="0"/>
              <a:t>32</a:t>
            </a:fld>
            <a:endParaRPr lang="en-US"/>
          </a:p>
        </p:txBody>
      </p:sp>
      <p:sp>
        <p:nvSpPr>
          <p:cNvPr id="3" name="Footer Placeholder 1">
            <a:extLst>
              <a:ext uri="{FF2B5EF4-FFF2-40B4-BE49-F238E27FC236}">
                <a16:creationId xmlns:a16="http://schemas.microsoft.com/office/drawing/2014/main" id="{AB0C3337-51ED-338D-860F-A7F65577DA46}"/>
              </a:ext>
            </a:extLst>
          </p:cNvPr>
          <p:cNvSpPr>
            <a:spLocks noGrp="1"/>
          </p:cNvSpPr>
          <p:nvPr>
            <p:ph type="ftr" sz="quarter" idx="11"/>
          </p:nvPr>
        </p:nvSpPr>
        <p:spPr>
          <a:xfrm>
            <a:off x="2185416" y="6455664"/>
            <a:ext cx="1502002" cy="256032"/>
          </a:xfrm>
        </p:spPr>
        <p:txBody>
          <a:bodyPr/>
          <a:lstStyle/>
          <a:p>
            <a:r>
              <a:rPr lang="en-US" dirty="0">
                <a:latin typeface="Source Sans Pro" panose="020B0503030403020204" pitchFamily="34" charset="0"/>
              </a:rPr>
              <a:t>Video Guidelines | July 2025</a:t>
            </a:r>
          </a:p>
        </p:txBody>
      </p:sp>
      <p:sp>
        <p:nvSpPr>
          <p:cNvPr id="5" name="Rectangle 4">
            <a:extLst>
              <a:ext uri="{FF2B5EF4-FFF2-40B4-BE49-F238E27FC236}">
                <a16:creationId xmlns:a16="http://schemas.microsoft.com/office/drawing/2014/main" id="{A13900E5-A709-E80E-958C-CDEAC21FAAA5}"/>
              </a:ext>
            </a:extLst>
          </p:cNvPr>
          <p:cNvSpPr/>
          <p:nvPr/>
        </p:nvSpPr>
        <p:spPr>
          <a:xfrm>
            <a:off x="0" y="6149341"/>
            <a:ext cx="12192000" cy="7086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1555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15CB4F-6BAC-D99C-8614-5DC3CF802D85}"/>
              </a:ext>
            </a:extLst>
          </p:cNvPr>
          <p:cNvSpPr>
            <a:spLocks noGrp="1"/>
          </p:cNvSpPr>
          <p:nvPr>
            <p:ph type="body" idx="1"/>
          </p:nvPr>
        </p:nvSpPr>
        <p:spPr>
          <a:xfrm>
            <a:off x="2152736" y="1662043"/>
            <a:ext cx="1745368" cy="179443"/>
          </a:xfrm>
        </p:spPr>
        <p:txBody>
          <a:bodyPr>
            <a:normAutofit/>
          </a:bodyPr>
          <a:lstStyle/>
          <a:p>
            <a:r>
              <a:rPr lang="en-US" sz="1100" dirty="0">
                <a:solidFill>
                  <a:schemeClr val="tx1"/>
                </a:solidFill>
              </a:rPr>
              <a:t>Casting</a:t>
            </a:r>
          </a:p>
        </p:txBody>
      </p:sp>
      <p:sp>
        <p:nvSpPr>
          <p:cNvPr id="5" name="Slide Number Placeholder 4">
            <a:extLst>
              <a:ext uri="{FF2B5EF4-FFF2-40B4-BE49-F238E27FC236}">
                <a16:creationId xmlns:a16="http://schemas.microsoft.com/office/drawing/2014/main" id="{2275C0B3-81B4-0F5D-FEDF-82D45259186A}"/>
              </a:ext>
            </a:extLst>
          </p:cNvPr>
          <p:cNvSpPr>
            <a:spLocks noGrp="1"/>
          </p:cNvSpPr>
          <p:nvPr>
            <p:ph type="sldNum" sz="quarter" idx="12"/>
          </p:nvPr>
        </p:nvSpPr>
        <p:spPr/>
        <p:txBody>
          <a:bodyPr/>
          <a:lstStyle/>
          <a:p>
            <a:fld id="{339C9110-F427-4586-9638-A5638F41FBCD}" type="slidenum">
              <a:rPr lang="en-US" smtClean="0"/>
              <a:t>33</a:t>
            </a:fld>
            <a:endParaRPr lang="en-US"/>
          </a:p>
        </p:txBody>
      </p:sp>
      <p:pic>
        <p:nvPicPr>
          <p:cNvPr id="33" name="Picture Placeholder 32" descr="A close-up of a machine&#10;&#10;Description automatically generated">
            <a:extLst>
              <a:ext uri="{FF2B5EF4-FFF2-40B4-BE49-F238E27FC236}">
                <a16:creationId xmlns:a16="http://schemas.microsoft.com/office/drawing/2014/main" id="{609A7400-66A5-0F91-D8FB-9472B1437FB7}"/>
              </a:ext>
            </a:extLst>
          </p:cNvPr>
          <p:cNvPicPr>
            <a:picLocks noGrp="1" noChangeAspect="1"/>
          </p:cNvPicPr>
          <p:nvPr>
            <p:ph type="pic" sz="quarter" idx="72"/>
          </p:nvPr>
        </p:nvPicPr>
        <p:blipFill>
          <a:blip r:embed="rId2" cstate="screen">
            <a:extLst>
              <a:ext uri="{28A0092B-C50C-407E-A947-70E740481C1C}">
                <a14:useLocalDpi xmlns:a14="http://schemas.microsoft.com/office/drawing/2010/main"/>
              </a:ext>
            </a:extLst>
          </a:blip>
          <a:srcRect/>
          <a:stretch>
            <a:fillRect/>
          </a:stretch>
        </p:blipFill>
        <p:spPr>
          <a:xfrm>
            <a:off x="517525" y="3949700"/>
            <a:ext cx="1450975" cy="2038350"/>
          </a:xfrm>
        </p:spPr>
      </p:pic>
      <p:sp>
        <p:nvSpPr>
          <p:cNvPr id="10" name="Text Placeholder 9">
            <a:extLst>
              <a:ext uri="{FF2B5EF4-FFF2-40B4-BE49-F238E27FC236}">
                <a16:creationId xmlns:a16="http://schemas.microsoft.com/office/drawing/2014/main" id="{A3BCA291-A8AF-D58E-182D-32BC2E19EBBA}"/>
              </a:ext>
            </a:extLst>
          </p:cNvPr>
          <p:cNvSpPr>
            <a:spLocks noGrp="1"/>
          </p:cNvSpPr>
          <p:nvPr>
            <p:ph type="body" idx="124"/>
          </p:nvPr>
        </p:nvSpPr>
        <p:spPr>
          <a:xfrm>
            <a:off x="2152736" y="1841486"/>
            <a:ext cx="1745368" cy="1856051"/>
          </a:xfrm>
        </p:spPr>
        <p:txBody>
          <a:bodyPr>
            <a:noAutofit/>
          </a:bodyPr>
          <a:lstStyle/>
          <a:p>
            <a:pPr>
              <a:spcBef>
                <a:spcPts val="600"/>
              </a:spcBef>
            </a:pPr>
            <a:r>
              <a:rPr lang="en-US" sz="900" dirty="0">
                <a:latin typeface="Source Sans Pro" panose="020B0503030403020204" pitchFamily="34" charset="0"/>
              </a:rPr>
              <a:t>We proudly employ colleagues and serve patients of all ages, body types, physical abilities, races, ethnicities, genders, religions and cultural backgrounds. It is crucial to keep this in mind when casting so that we reflect an authentic and realistic representation of these populations across our videos.</a:t>
            </a:r>
          </a:p>
        </p:txBody>
      </p:sp>
      <p:sp>
        <p:nvSpPr>
          <p:cNvPr id="11" name="Text Placeholder 10">
            <a:extLst>
              <a:ext uri="{FF2B5EF4-FFF2-40B4-BE49-F238E27FC236}">
                <a16:creationId xmlns:a16="http://schemas.microsoft.com/office/drawing/2014/main" id="{2F5FD47D-530F-7ACD-F9E2-9423CFAD6684}"/>
              </a:ext>
            </a:extLst>
          </p:cNvPr>
          <p:cNvSpPr>
            <a:spLocks noGrp="1"/>
          </p:cNvSpPr>
          <p:nvPr>
            <p:ph type="body" idx="125"/>
          </p:nvPr>
        </p:nvSpPr>
        <p:spPr>
          <a:xfrm>
            <a:off x="2152736" y="3950330"/>
            <a:ext cx="1745368" cy="179443"/>
          </a:xfrm>
        </p:spPr>
        <p:txBody>
          <a:bodyPr>
            <a:normAutofit/>
          </a:bodyPr>
          <a:lstStyle/>
          <a:p>
            <a:r>
              <a:rPr lang="en-US" sz="1100" dirty="0">
                <a:solidFill>
                  <a:schemeClr val="tx1"/>
                </a:solidFill>
              </a:rPr>
              <a:t>Simulated environments</a:t>
            </a:r>
          </a:p>
        </p:txBody>
      </p:sp>
      <p:sp>
        <p:nvSpPr>
          <p:cNvPr id="13" name="Text Placeholder 12">
            <a:extLst>
              <a:ext uri="{FF2B5EF4-FFF2-40B4-BE49-F238E27FC236}">
                <a16:creationId xmlns:a16="http://schemas.microsoft.com/office/drawing/2014/main" id="{28F2E726-D692-125F-D2D0-DC489A521E0D}"/>
              </a:ext>
            </a:extLst>
          </p:cNvPr>
          <p:cNvSpPr>
            <a:spLocks noGrp="1"/>
          </p:cNvSpPr>
          <p:nvPr>
            <p:ph type="body" idx="127"/>
          </p:nvPr>
        </p:nvSpPr>
        <p:spPr>
          <a:xfrm>
            <a:off x="2152736" y="4131999"/>
            <a:ext cx="1812682" cy="1856051"/>
          </a:xfrm>
        </p:spPr>
        <p:txBody>
          <a:bodyPr>
            <a:noAutofit/>
          </a:bodyPr>
          <a:lstStyle/>
          <a:p>
            <a:pPr marL="0" indent="0">
              <a:spcBef>
                <a:spcPts val="600"/>
              </a:spcBef>
              <a:buFont typeface="Arial" panose="020B0604020202020204" pitchFamily="34" charset="0"/>
              <a:buNone/>
            </a:pPr>
            <a:r>
              <a:rPr lang="en-US" sz="900" dirty="0">
                <a:latin typeface="Source Sans Pro" panose="020B0503030403020204" pitchFamily="34" charset="0"/>
              </a:rPr>
              <a:t>If access to a healthcare facility is not an option, simulated environments in a studio may be considered. Construct and dress sets with as much attention to authentic detail as possible, such as naturally occurring props and typical lighting for the setting. It is also acceptable to film GE HealthCare products against neutral white environments to create video product </a:t>
            </a:r>
            <a:r>
              <a:rPr lang="en-US" sz="900" dirty="0" err="1">
                <a:latin typeface="Source Sans Pro" panose="020B0503030403020204" pitchFamily="34" charset="0"/>
              </a:rPr>
              <a:t>blockouts</a:t>
            </a:r>
            <a:r>
              <a:rPr lang="en-US" sz="900" dirty="0">
                <a:latin typeface="Source Sans Pro" panose="020B0503030403020204" pitchFamily="34" charset="0"/>
              </a:rPr>
              <a:t>, which can feature the entire product or part of the product.</a:t>
            </a:r>
          </a:p>
        </p:txBody>
      </p:sp>
      <p:sp>
        <p:nvSpPr>
          <p:cNvPr id="17" name="Text Placeholder 16">
            <a:extLst>
              <a:ext uri="{FF2B5EF4-FFF2-40B4-BE49-F238E27FC236}">
                <a16:creationId xmlns:a16="http://schemas.microsoft.com/office/drawing/2014/main" id="{2E383AD6-B218-2200-3726-CFC70E70C569}"/>
              </a:ext>
            </a:extLst>
          </p:cNvPr>
          <p:cNvSpPr>
            <a:spLocks noGrp="1"/>
          </p:cNvSpPr>
          <p:nvPr>
            <p:ph type="body" idx="131"/>
          </p:nvPr>
        </p:nvSpPr>
        <p:spPr>
          <a:xfrm>
            <a:off x="6038683" y="1662043"/>
            <a:ext cx="1745368" cy="179443"/>
          </a:xfrm>
        </p:spPr>
        <p:txBody>
          <a:bodyPr>
            <a:normAutofit/>
          </a:bodyPr>
          <a:lstStyle/>
          <a:p>
            <a:r>
              <a:rPr lang="en-US" sz="1100" dirty="0">
                <a:solidFill>
                  <a:schemeClr val="tx1"/>
                </a:solidFill>
              </a:rPr>
              <a:t>Uniforms and props</a:t>
            </a:r>
          </a:p>
        </p:txBody>
      </p:sp>
      <p:pic>
        <p:nvPicPr>
          <p:cNvPr id="38" name="Picture Placeholder 37" descr="A person and person in a room&#10;&#10;Description automatically generated">
            <a:extLst>
              <a:ext uri="{FF2B5EF4-FFF2-40B4-BE49-F238E27FC236}">
                <a16:creationId xmlns:a16="http://schemas.microsoft.com/office/drawing/2014/main" id="{A5E646FE-642C-46E1-DB05-3C238CCED288}"/>
              </a:ext>
            </a:extLst>
          </p:cNvPr>
          <p:cNvPicPr>
            <a:picLocks noGrp="1" noChangeAspect="1"/>
          </p:cNvPicPr>
          <p:nvPr>
            <p:ph type="pic" sz="quarter" idx="132"/>
          </p:nvPr>
        </p:nvPicPr>
        <p:blipFill>
          <a:blip r:embed="rId3" cstate="screen">
            <a:extLst>
              <a:ext uri="{28A0092B-C50C-407E-A947-70E740481C1C}">
                <a14:useLocalDpi xmlns:a14="http://schemas.microsoft.com/office/drawing/2010/main"/>
              </a:ext>
            </a:extLst>
          </a:blip>
          <a:srcRect t="-1667"/>
          <a:stretch/>
        </p:blipFill>
        <p:spPr>
          <a:xfrm>
            <a:off x="4406900" y="3948113"/>
            <a:ext cx="1449388" cy="2036762"/>
          </a:xfrm>
        </p:spPr>
      </p:pic>
      <p:pic>
        <p:nvPicPr>
          <p:cNvPr id="24" name="Picture Placeholder 23" descr="A person holding a tablet&#10;&#10;Description automatically generated">
            <a:extLst>
              <a:ext uri="{FF2B5EF4-FFF2-40B4-BE49-F238E27FC236}">
                <a16:creationId xmlns:a16="http://schemas.microsoft.com/office/drawing/2014/main" id="{6ED2C650-B035-03E0-35F2-D2AE9E26C508}"/>
              </a:ext>
            </a:extLst>
          </p:cNvPr>
          <p:cNvPicPr>
            <a:picLocks noGrp="1" noChangeAspect="1"/>
          </p:cNvPicPr>
          <p:nvPr>
            <p:ph type="pic" sz="quarter" idx="133"/>
          </p:nvPr>
        </p:nvPicPr>
        <p:blipFill>
          <a:blip r:embed="rId4" cstate="screen">
            <a:extLst>
              <a:ext uri="{28A0092B-C50C-407E-A947-70E740481C1C}">
                <a14:useLocalDpi xmlns:a14="http://schemas.microsoft.com/office/drawing/2010/main"/>
              </a:ext>
            </a:extLst>
          </a:blip>
          <a:srcRect t="-938"/>
          <a:stretch/>
        </p:blipFill>
        <p:spPr>
          <a:xfrm>
            <a:off x="4403725" y="1654175"/>
            <a:ext cx="1450975" cy="2036763"/>
          </a:xfrm>
        </p:spPr>
      </p:pic>
      <p:sp>
        <p:nvSpPr>
          <p:cNvPr id="22" name="Text Placeholder 21">
            <a:extLst>
              <a:ext uri="{FF2B5EF4-FFF2-40B4-BE49-F238E27FC236}">
                <a16:creationId xmlns:a16="http://schemas.microsoft.com/office/drawing/2014/main" id="{F57C487D-854D-0AF7-5B6E-C2F9832A3F1A}"/>
              </a:ext>
            </a:extLst>
          </p:cNvPr>
          <p:cNvSpPr>
            <a:spLocks noGrp="1"/>
          </p:cNvSpPr>
          <p:nvPr>
            <p:ph type="body" idx="136"/>
          </p:nvPr>
        </p:nvSpPr>
        <p:spPr>
          <a:xfrm>
            <a:off x="6038683" y="1841486"/>
            <a:ext cx="1745368" cy="1856051"/>
          </a:xfrm>
        </p:spPr>
        <p:txBody>
          <a:bodyPr>
            <a:noAutofit/>
          </a:bodyPr>
          <a:lstStyle/>
          <a:p>
            <a:pPr>
              <a:spcBef>
                <a:spcPts val="600"/>
              </a:spcBef>
            </a:pPr>
            <a:r>
              <a:rPr lang="en-US" sz="900" dirty="0">
                <a:solidFill>
                  <a:srgbClr val="211D1E"/>
                </a:solidFill>
                <a:latin typeface="Source Sans Pro" panose="020B0503030403020204" pitchFamily="34" charset="0"/>
                <a:ea typeface="Calibri" panose="020F0502020204030204" pitchFamily="34" charset="0"/>
                <a:cs typeface="Source Sans Pro" panose="020B0503030403020204" pitchFamily="34" charset="0"/>
              </a:rPr>
              <a:t>When filming colleagues at work, please use uniforms with new branding wherever possible. </a:t>
            </a:r>
            <a:br>
              <a:rPr lang="en-US" sz="900" dirty="0">
                <a:solidFill>
                  <a:srgbClr val="211D1E"/>
                </a:solidFill>
                <a:latin typeface="Source Sans Pro" panose="020B0503030403020204" pitchFamily="34" charset="0"/>
                <a:ea typeface="Calibri" panose="020F0502020204030204" pitchFamily="34" charset="0"/>
                <a:cs typeface="Source Sans Pro" panose="020B0503030403020204" pitchFamily="34" charset="0"/>
              </a:rPr>
            </a:br>
            <a:r>
              <a:rPr lang="en-US" sz="900" dirty="0">
                <a:solidFill>
                  <a:srgbClr val="211D1E"/>
                </a:solidFill>
                <a:latin typeface="Source Sans Pro" panose="020B0503030403020204" pitchFamily="34" charset="0"/>
                <a:ea typeface="Calibri" panose="020F0502020204030204" pitchFamily="34" charset="0"/>
                <a:cs typeface="Source Sans Pro" panose="020B0503030403020204" pitchFamily="34" charset="0"/>
              </a:rPr>
              <a:t>Ensure there are no third-party logos or branding visible </a:t>
            </a:r>
            <a:br>
              <a:rPr lang="en-US" sz="900" dirty="0">
                <a:solidFill>
                  <a:srgbClr val="211D1E"/>
                </a:solidFill>
                <a:latin typeface="Source Sans Pro" panose="020B0503030403020204" pitchFamily="34" charset="0"/>
                <a:ea typeface="Calibri" panose="020F0502020204030204" pitchFamily="34" charset="0"/>
                <a:cs typeface="Source Sans Pro" panose="020B0503030403020204" pitchFamily="34" charset="0"/>
              </a:rPr>
            </a:br>
            <a:r>
              <a:rPr lang="en-US" sz="900" dirty="0">
                <a:solidFill>
                  <a:srgbClr val="211D1E"/>
                </a:solidFill>
                <a:latin typeface="Source Sans Pro" panose="020B0503030403020204" pitchFamily="34" charset="0"/>
                <a:ea typeface="Calibri" panose="020F0502020204030204" pitchFamily="34" charset="0"/>
                <a:cs typeface="Source Sans Pro" panose="020B0503030403020204" pitchFamily="34" charset="0"/>
              </a:rPr>
              <a:t>(e.g., clothing and laptops). </a:t>
            </a:r>
            <a:endParaRPr lang="en-US" sz="9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23" name="Text Placeholder 22">
            <a:extLst>
              <a:ext uri="{FF2B5EF4-FFF2-40B4-BE49-F238E27FC236}">
                <a16:creationId xmlns:a16="http://schemas.microsoft.com/office/drawing/2014/main" id="{F35D4C87-269C-E796-101F-635C26588CEB}"/>
              </a:ext>
            </a:extLst>
          </p:cNvPr>
          <p:cNvSpPr>
            <a:spLocks noGrp="1"/>
          </p:cNvSpPr>
          <p:nvPr>
            <p:ph type="body" idx="137"/>
          </p:nvPr>
        </p:nvSpPr>
        <p:spPr>
          <a:xfrm>
            <a:off x="6038683" y="3950330"/>
            <a:ext cx="1745368" cy="179443"/>
          </a:xfrm>
        </p:spPr>
        <p:txBody>
          <a:bodyPr>
            <a:normAutofit/>
          </a:bodyPr>
          <a:lstStyle/>
          <a:p>
            <a:r>
              <a:rPr lang="en-US" sz="1100" dirty="0">
                <a:solidFill>
                  <a:schemeClr val="tx1"/>
                </a:solidFill>
              </a:rPr>
              <a:t>Filming branded products</a:t>
            </a:r>
          </a:p>
        </p:txBody>
      </p:sp>
      <p:sp>
        <p:nvSpPr>
          <p:cNvPr id="25" name="Text Placeholder 24">
            <a:extLst>
              <a:ext uri="{FF2B5EF4-FFF2-40B4-BE49-F238E27FC236}">
                <a16:creationId xmlns:a16="http://schemas.microsoft.com/office/drawing/2014/main" id="{7DC31DCB-FA1B-B00F-C150-2ACEC57E39F0}"/>
              </a:ext>
            </a:extLst>
          </p:cNvPr>
          <p:cNvSpPr>
            <a:spLocks noGrp="1"/>
          </p:cNvSpPr>
          <p:nvPr>
            <p:ph type="body" idx="139"/>
          </p:nvPr>
        </p:nvSpPr>
        <p:spPr>
          <a:xfrm>
            <a:off x="6038682" y="4131999"/>
            <a:ext cx="1819725" cy="1856051"/>
          </a:xfrm>
        </p:spPr>
        <p:txBody>
          <a:bodyPr>
            <a:noAutofit/>
          </a:bodyPr>
          <a:lstStyle/>
          <a:p>
            <a:pPr>
              <a:spcBef>
                <a:spcPts val="600"/>
              </a:spcBef>
            </a:pPr>
            <a:r>
              <a:rPr lang="en-US" sz="900" dirty="0">
                <a:solidFill>
                  <a:srgbClr val="000000"/>
                </a:solidFill>
                <a:latin typeface="Source Sans Pro" panose="020B0503030403020204" pitchFamily="34" charset="0"/>
              </a:rPr>
              <a:t>When filming our products within an environment, we strongly advise pursuing any available opportunities to feature rebranded products. Otherwise, product within environmental images should be swapped at the first available opportunity after products are updated with the new </a:t>
            </a:r>
            <a:br>
              <a:rPr lang="en-US" sz="900" dirty="0">
                <a:solidFill>
                  <a:srgbClr val="000000"/>
                </a:solidFill>
                <a:latin typeface="Source Sans Pro" panose="020B0503030403020204" pitchFamily="34" charset="0"/>
              </a:rPr>
            </a:br>
            <a:r>
              <a:rPr lang="en-US" sz="900" dirty="0">
                <a:solidFill>
                  <a:srgbClr val="000000"/>
                </a:solidFill>
                <a:latin typeface="Source Sans Pro" panose="020B0503030403020204" pitchFamily="34" charset="0"/>
              </a:rPr>
              <a:t>GE HealthCare branding.</a:t>
            </a:r>
          </a:p>
        </p:txBody>
      </p:sp>
      <p:sp>
        <p:nvSpPr>
          <p:cNvPr id="29" name="Text Placeholder 28">
            <a:extLst>
              <a:ext uri="{FF2B5EF4-FFF2-40B4-BE49-F238E27FC236}">
                <a16:creationId xmlns:a16="http://schemas.microsoft.com/office/drawing/2014/main" id="{A4E37B31-DCD8-D094-07DA-5EA4A5DCFFB2}"/>
              </a:ext>
            </a:extLst>
          </p:cNvPr>
          <p:cNvSpPr>
            <a:spLocks noGrp="1"/>
          </p:cNvSpPr>
          <p:nvPr>
            <p:ph type="body" idx="143"/>
          </p:nvPr>
        </p:nvSpPr>
        <p:spPr>
          <a:xfrm>
            <a:off x="9927585" y="1662043"/>
            <a:ext cx="1744986" cy="179443"/>
          </a:xfrm>
        </p:spPr>
        <p:txBody>
          <a:bodyPr>
            <a:normAutofit/>
          </a:bodyPr>
          <a:lstStyle/>
          <a:p>
            <a:r>
              <a:rPr lang="en-US" sz="1100" dirty="0">
                <a:solidFill>
                  <a:schemeClr val="tx1"/>
                </a:solidFill>
              </a:rPr>
              <a:t>Clinical consultants</a:t>
            </a:r>
          </a:p>
        </p:txBody>
      </p:sp>
      <p:pic>
        <p:nvPicPr>
          <p:cNvPr id="40" name="Picture Placeholder 39" descr="A person in a hospital bed&#10;&#10;Description automatically generated">
            <a:extLst>
              <a:ext uri="{FF2B5EF4-FFF2-40B4-BE49-F238E27FC236}">
                <a16:creationId xmlns:a16="http://schemas.microsoft.com/office/drawing/2014/main" id="{AF9E0DD8-C97F-B254-F0F5-3383997148E2}"/>
              </a:ext>
            </a:extLst>
          </p:cNvPr>
          <p:cNvPicPr>
            <a:picLocks noGrp="1" noChangeAspect="1"/>
          </p:cNvPicPr>
          <p:nvPr>
            <p:ph type="pic" sz="quarter" idx="145"/>
          </p:nvPr>
        </p:nvPicPr>
        <p:blipFill>
          <a:blip r:embed="rId5" cstate="screen">
            <a:extLst>
              <a:ext uri="{28A0092B-C50C-407E-A947-70E740481C1C}">
                <a14:useLocalDpi xmlns:a14="http://schemas.microsoft.com/office/drawing/2010/main"/>
              </a:ext>
            </a:extLst>
          </a:blip>
          <a:srcRect b="-937"/>
          <a:stretch/>
        </p:blipFill>
        <p:spPr>
          <a:xfrm>
            <a:off x="8294688" y="3948113"/>
            <a:ext cx="1449387" cy="2036762"/>
          </a:xfrm>
        </p:spPr>
      </p:pic>
      <p:sp>
        <p:nvSpPr>
          <p:cNvPr id="34" name="Text Placeholder 33">
            <a:extLst>
              <a:ext uri="{FF2B5EF4-FFF2-40B4-BE49-F238E27FC236}">
                <a16:creationId xmlns:a16="http://schemas.microsoft.com/office/drawing/2014/main" id="{845FE1B8-2692-3ED4-31BA-4BC800034BC7}"/>
              </a:ext>
            </a:extLst>
          </p:cNvPr>
          <p:cNvSpPr>
            <a:spLocks noGrp="1"/>
          </p:cNvSpPr>
          <p:nvPr>
            <p:ph type="body" idx="148"/>
          </p:nvPr>
        </p:nvSpPr>
        <p:spPr>
          <a:xfrm>
            <a:off x="9927585" y="1841486"/>
            <a:ext cx="1744986" cy="1856051"/>
          </a:xfrm>
        </p:spPr>
        <p:txBody>
          <a:bodyPr>
            <a:noAutofit/>
          </a:bodyPr>
          <a:lstStyle/>
          <a:p>
            <a:pPr>
              <a:spcBef>
                <a:spcPts val="600"/>
              </a:spcBef>
            </a:pPr>
            <a:r>
              <a:rPr lang="en-US" sz="900" dirty="0">
                <a:solidFill>
                  <a:srgbClr val="000000"/>
                </a:solidFill>
                <a:latin typeface="Source Sans Pro" panose="020B0503030403020204" pitchFamily="34" charset="0"/>
              </a:rPr>
              <a:t>Always ensure there is a clinical expert at every video shoot that depicts our products. This is to ensure that the product is being used accurately and according to health and safety standards. </a:t>
            </a:r>
          </a:p>
        </p:txBody>
      </p:sp>
      <p:sp>
        <p:nvSpPr>
          <p:cNvPr id="35" name="Text Placeholder 34">
            <a:extLst>
              <a:ext uri="{FF2B5EF4-FFF2-40B4-BE49-F238E27FC236}">
                <a16:creationId xmlns:a16="http://schemas.microsoft.com/office/drawing/2014/main" id="{EFD79CAC-4269-43E1-A23C-BF45A8218D78}"/>
              </a:ext>
            </a:extLst>
          </p:cNvPr>
          <p:cNvSpPr>
            <a:spLocks noGrp="1"/>
          </p:cNvSpPr>
          <p:nvPr>
            <p:ph type="body" idx="149"/>
          </p:nvPr>
        </p:nvSpPr>
        <p:spPr>
          <a:xfrm>
            <a:off x="9927585" y="3950330"/>
            <a:ext cx="1744986" cy="179443"/>
          </a:xfrm>
        </p:spPr>
        <p:txBody>
          <a:bodyPr>
            <a:normAutofit/>
          </a:bodyPr>
          <a:lstStyle/>
          <a:p>
            <a:r>
              <a:rPr lang="en-US" sz="1100" dirty="0">
                <a:solidFill>
                  <a:schemeClr val="tx1"/>
                </a:solidFill>
              </a:rPr>
              <a:t>Production safety protocols</a:t>
            </a:r>
          </a:p>
        </p:txBody>
      </p:sp>
      <p:sp>
        <p:nvSpPr>
          <p:cNvPr id="37" name="Text Placeholder 36">
            <a:extLst>
              <a:ext uri="{FF2B5EF4-FFF2-40B4-BE49-F238E27FC236}">
                <a16:creationId xmlns:a16="http://schemas.microsoft.com/office/drawing/2014/main" id="{C5FC5D62-163D-7585-AD63-7479B37FC59E}"/>
              </a:ext>
            </a:extLst>
          </p:cNvPr>
          <p:cNvSpPr>
            <a:spLocks noGrp="1"/>
          </p:cNvSpPr>
          <p:nvPr>
            <p:ph type="body" idx="151"/>
          </p:nvPr>
        </p:nvSpPr>
        <p:spPr>
          <a:xfrm>
            <a:off x="9927585" y="4131999"/>
            <a:ext cx="1744986" cy="1856051"/>
          </a:xfrm>
        </p:spPr>
        <p:txBody>
          <a:bodyPr>
            <a:noAutofit/>
          </a:bodyPr>
          <a:lstStyle/>
          <a:p>
            <a:pPr>
              <a:spcBef>
                <a:spcPts val="600"/>
              </a:spcBef>
            </a:pPr>
            <a:r>
              <a:rPr lang="en-US" sz="900" dirty="0">
                <a:solidFill>
                  <a:srgbClr val="000000"/>
                </a:solidFill>
                <a:latin typeface="Source Sans Pro" panose="020B0503030403020204" pitchFamily="34" charset="0"/>
              </a:rPr>
              <a:t>For the vast majority of the time, no actual scans are run during simulated action video shoots and therefore no emissions are active.  </a:t>
            </a:r>
            <a:br>
              <a:rPr lang="en-US" sz="900" dirty="0">
                <a:solidFill>
                  <a:srgbClr val="000000"/>
                </a:solidFill>
                <a:latin typeface="Source Sans Pro" panose="020B0503030403020204" pitchFamily="34" charset="0"/>
              </a:rPr>
            </a:br>
            <a:r>
              <a:rPr lang="en-US" sz="900" dirty="0">
                <a:solidFill>
                  <a:srgbClr val="000000"/>
                </a:solidFill>
                <a:latin typeface="Source Sans Pro" panose="020B0503030403020204" pitchFamily="34" charset="0"/>
              </a:rPr>
              <a:t>In all clinical environments, be sure there is a clinical expert present who will ensure the product is being used correctly as well as adhering to any safety protocols in certain environments. Prepare cast and crew with the proper shielding as well as glove and eyewear protection. Some worksite locations may require protective clothing.</a:t>
            </a:r>
          </a:p>
        </p:txBody>
      </p:sp>
      <p:sp>
        <p:nvSpPr>
          <p:cNvPr id="8" name="Content Placeholder 3">
            <a:extLst>
              <a:ext uri="{FF2B5EF4-FFF2-40B4-BE49-F238E27FC236}">
                <a16:creationId xmlns:a16="http://schemas.microsoft.com/office/drawing/2014/main" id="{BD2A032A-464F-930F-C742-6448688E8530}"/>
              </a:ext>
            </a:extLst>
          </p:cNvPr>
          <p:cNvSpPr txBox="1">
            <a:spLocks/>
          </p:cNvSpPr>
          <p:nvPr/>
        </p:nvSpPr>
        <p:spPr>
          <a:xfrm>
            <a:off x="526553" y="1098550"/>
            <a:ext cx="11146018" cy="475172"/>
          </a:xfrm>
          <a:prstGeom prst="rect">
            <a:avLst/>
          </a:prstGeom>
        </p:spPr>
        <p:txBody>
          <a:bodyPr lIns="0" tIns="0" rIns="0" bIns="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defTabSz="914126">
              <a:spcBef>
                <a:spcPts val="600"/>
              </a:spcBef>
              <a:defRPr/>
            </a:pPr>
            <a:r>
              <a:rPr lang="en-US" sz="1100" dirty="0">
                <a:latin typeface="Source Sans Pro" panose="020B0503030403020204" pitchFamily="34" charset="0"/>
                <a:ea typeface="Source Sans Pro SemiBold" panose="020B0503030403020204" pitchFamily="34" charset="0"/>
                <a:cs typeface="Arial"/>
              </a:rPr>
              <a:t>There are certain aspects of the filmmaking process unique to GE HealthCare videos that providers need to be aware of.</a:t>
            </a:r>
          </a:p>
        </p:txBody>
      </p:sp>
      <p:sp>
        <p:nvSpPr>
          <p:cNvPr id="2" name="Title 1">
            <a:extLst>
              <a:ext uri="{FF2B5EF4-FFF2-40B4-BE49-F238E27FC236}">
                <a16:creationId xmlns:a16="http://schemas.microsoft.com/office/drawing/2014/main" id="{48EA5F19-41C3-E8FF-D4C3-2D5B082DF91C}"/>
              </a:ext>
            </a:extLst>
          </p:cNvPr>
          <p:cNvSpPr>
            <a:spLocks noGrp="1"/>
          </p:cNvSpPr>
          <p:nvPr>
            <p:ph type="title"/>
          </p:nvPr>
        </p:nvSpPr>
        <p:spPr>
          <a:xfrm>
            <a:off x="522288" y="365125"/>
            <a:ext cx="7267575" cy="733425"/>
          </a:xfrm>
        </p:spPr>
        <p:txBody>
          <a:bodyPr/>
          <a:lstStyle/>
          <a:p>
            <a:r>
              <a:rPr lang="en-US" dirty="0">
                <a:solidFill>
                  <a:srgbClr val="6022A6"/>
                </a:solidFill>
              </a:rPr>
              <a:t>Video production fundamentals</a:t>
            </a:r>
          </a:p>
        </p:txBody>
      </p:sp>
      <p:pic>
        <p:nvPicPr>
          <p:cNvPr id="28" name="Picture Placeholder 23">
            <a:extLst>
              <a:ext uri="{FF2B5EF4-FFF2-40B4-BE49-F238E27FC236}">
                <a16:creationId xmlns:a16="http://schemas.microsoft.com/office/drawing/2014/main" id="{87BA9638-A9DF-1D8E-3F71-9980DF52681B}"/>
              </a:ext>
            </a:extLst>
          </p:cNvPr>
          <p:cNvPicPr>
            <a:picLocks noChangeAspect="1"/>
          </p:cNvPicPr>
          <p:nvPr/>
        </p:nvPicPr>
        <p:blipFill>
          <a:blip r:embed="rId6" cstate="screen">
            <a:extLst>
              <a:ext uri="{28A0092B-C50C-407E-A947-70E740481C1C}">
                <a14:useLocalDpi xmlns:a14="http://schemas.microsoft.com/office/drawing/2010/main"/>
              </a:ext>
            </a:extLst>
          </a:blip>
          <a:srcRect t="-399"/>
          <a:stretch/>
        </p:blipFill>
        <p:spPr>
          <a:xfrm>
            <a:off x="534962" y="1653957"/>
            <a:ext cx="1450975" cy="2036763"/>
          </a:xfrm>
          <a:prstGeom prst="rect">
            <a:avLst/>
          </a:prstGeom>
          <a:solidFill>
            <a:schemeClr val="bg2"/>
          </a:solidFill>
          <a:ln>
            <a:noFill/>
          </a:ln>
        </p:spPr>
      </p:pic>
      <p:pic>
        <p:nvPicPr>
          <p:cNvPr id="30" name="Picture Placeholder 23">
            <a:extLst>
              <a:ext uri="{FF2B5EF4-FFF2-40B4-BE49-F238E27FC236}">
                <a16:creationId xmlns:a16="http://schemas.microsoft.com/office/drawing/2014/main" id="{5184C376-20DD-030C-3B3F-4DD1F8225E4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295184" y="1662043"/>
            <a:ext cx="1450975" cy="2036763"/>
          </a:xfrm>
          <a:prstGeom prst="rect">
            <a:avLst/>
          </a:prstGeom>
          <a:solidFill>
            <a:schemeClr val="bg2"/>
          </a:solidFill>
          <a:ln>
            <a:noFill/>
          </a:ln>
        </p:spPr>
      </p:pic>
      <p:sp>
        <p:nvSpPr>
          <p:cNvPr id="4" name="Footer Placeholder 1">
            <a:extLst>
              <a:ext uri="{FF2B5EF4-FFF2-40B4-BE49-F238E27FC236}">
                <a16:creationId xmlns:a16="http://schemas.microsoft.com/office/drawing/2014/main" id="{14079C90-D811-78CB-01B0-DEFDA99EBC5C}"/>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7367952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0A8C9-0BCE-3456-900E-1D30841C49F1}"/>
              </a:ext>
            </a:extLst>
          </p:cNvPr>
          <p:cNvSpPr>
            <a:spLocks noGrp="1"/>
          </p:cNvSpPr>
          <p:nvPr>
            <p:ph type="title"/>
          </p:nvPr>
        </p:nvSpPr>
        <p:spPr/>
        <p:txBody>
          <a:bodyPr/>
          <a:lstStyle/>
          <a:p>
            <a:r>
              <a:rPr lang="en-US" dirty="0">
                <a:solidFill>
                  <a:srgbClr val="6022A6"/>
                </a:solidFill>
              </a:rPr>
              <a:t>Conducting interviews</a:t>
            </a:r>
          </a:p>
        </p:txBody>
      </p:sp>
      <p:sp>
        <p:nvSpPr>
          <p:cNvPr id="4" name="Content Placeholder 3">
            <a:extLst>
              <a:ext uri="{FF2B5EF4-FFF2-40B4-BE49-F238E27FC236}">
                <a16:creationId xmlns:a16="http://schemas.microsoft.com/office/drawing/2014/main" id="{2D11C278-B613-BDAD-8674-8CDA83C143E1}"/>
              </a:ext>
            </a:extLst>
          </p:cNvPr>
          <p:cNvSpPr>
            <a:spLocks noGrp="1"/>
          </p:cNvSpPr>
          <p:nvPr>
            <p:ph sz="half" idx="2"/>
          </p:nvPr>
        </p:nvSpPr>
        <p:spPr>
          <a:xfrm>
            <a:off x="522287" y="1643063"/>
            <a:ext cx="3687574" cy="4549581"/>
          </a:xfrm>
        </p:spPr>
        <p:txBody>
          <a:bodyPr>
            <a:normAutofit/>
          </a:bodyPr>
          <a:lstStyle/>
          <a:p>
            <a:pPr marL="0" marR="0" indent="0">
              <a:spcBef>
                <a:spcPts val="600"/>
              </a:spcBef>
              <a:spcAft>
                <a:spcPts val="600"/>
              </a:spcAft>
              <a:buNone/>
            </a:pPr>
            <a:r>
              <a:rPr lang="en-US" sz="1100" dirty="0">
                <a:solidFill>
                  <a:srgbClr val="000000"/>
                </a:solidFill>
                <a:latin typeface="Source Sans Pro" panose="020B0503030403020204" pitchFamily="34" charset="0"/>
              </a:rPr>
              <a:t>Because we are an organization that is backed by expertise and evidence, on-camera interviews are a frequent element in many of our videos.</a:t>
            </a:r>
          </a:p>
          <a:p>
            <a:pPr marL="0" marR="0" indent="0">
              <a:spcBef>
                <a:spcPts val="600"/>
              </a:spcBef>
              <a:spcAft>
                <a:spcPts val="600"/>
              </a:spcAft>
              <a:buNone/>
            </a:pPr>
            <a:r>
              <a:rPr lang="en-US" sz="1100" dirty="0">
                <a:solidFill>
                  <a:srgbClr val="000000"/>
                </a:solidFill>
                <a:latin typeface="Source Sans Pro" panose="020B0503030403020204" pitchFamily="34" charset="0"/>
              </a:rPr>
              <a:t>Hearing directly from subject matter experts, leadership, customers and patients in their own words can be very influential in building trust and moving audiences.</a:t>
            </a:r>
          </a:p>
          <a:p>
            <a:pPr marL="0" indent="0">
              <a:spcBef>
                <a:spcPts val="600"/>
              </a:spcBef>
              <a:spcAft>
                <a:spcPts val="600"/>
              </a:spcAft>
              <a:buNone/>
            </a:pPr>
            <a:r>
              <a:rPr lang="en-US" sz="1100" dirty="0">
                <a:solidFill>
                  <a:srgbClr val="000000"/>
                </a:solidFill>
                <a:latin typeface="Source Sans Pro" panose="020B0503030403020204" pitchFamily="34" charset="0"/>
              </a:rPr>
              <a:t>Filming interviews with a two-camera set up (offset angles) gives editors cutting options as they add in b-roll footage and construct soundbites.</a:t>
            </a:r>
          </a:p>
          <a:p>
            <a:pPr>
              <a:spcBef>
                <a:spcPts val="600"/>
              </a:spcBef>
              <a:spcAft>
                <a:spcPts val="600"/>
              </a:spcAft>
            </a:pPr>
            <a:r>
              <a:rPr lang="en-US" sz="1100" dirty="0">
                <a:solidFill>
                  <a:srgbClr val="000000"/>
                </a:solidFill>
                <a:latin typeface="Source Sans Pro" panose="020B0503030403020204" pitchFamily="34" charset="0"/>
              </a:rPr>
              <a:t>Ensure you are recording clean, audible sound with the correct audio equipment for the environment (i.e., noisy trade show environments).</a:t>
            </a:r>
          </a:p>
          <a:p>
            <a:pPr marL="0" marR="0" indent="0">
              <a:spcBef>
                <a:spcPts val="600"/>
              </a:spcBef>
              <a:buNone/>
            </a:pPr>
            <a:endParaRPr lang="en-US" sz="1400" dirty="0">
              <a:solidFill>
                <a:srgbClr val="000000"/>
              </a:solidFill>
              <a:latin typeface="Source Sans Pro" panose="020B0503030403020204" pitchFamily="34" charset="0"/>
            </a:endParaRPr>
          </a:p>
          <a:p>
            <a:pPr marL="0" indent="0">
              <a:spcBef>
                <a:spcPts val="600"/>
              </a:spcBef>
              <a:buNone/>
            </a:pPr>
            <a:r>
              <a:rPr lang="en-US" sz="1400" b="1" dirty="0">
                <a:solidFill>
                  <a:srgbClr val="000000"/>
                </a:solidFill>
                <a:latin typeface="Source Sans Pro SemiBold" panose="020B0503030403020204" pitchFamily="34" charset="0"/>
                <a:ea typeface="Source Sans Pro" panose="020B0503030403020204" pitchFamily="34" charset="0"/>
              </a:rPr>
              <a:t>Interview attire don’ts:</a:t>
            </a:r>
          </a:p>
          <a:p>
            <a:pPr marL="0" indent="0">
              <a:spcBef>
                <a:spcPts val="600"/>
              </a:spcBef>
              <a:buNone/>
            </a:pPr>
            <a:endParaRPr lang="en-US" sz="1400" dirty="0">
              <a:solidFill>
                <a:srgbClr val="000000"/>
              </a:solidFill>
              <a:latin typeface="Source Sans Pro" panose="020B0503030403020204" pitchFamily="34" charset="0"/>
              <a:ea typeface="Source Sans Pro" panose="020B0503030403020204" pitchFamily="34" charset="0"/>
            </a:endParaRPr>
          </a:p>
          <a:p>
            <a:pPr marL="0" indent="0">
              <a:spcBef>
                <a:spcPts val="600"/>
              </a:spcBef>
              <a:buNone/>
            </a:pPr>
            <a:endParaRPr lang="en-US" sz="1400" dirty="0">
              <a:solidFill>
                <a:srgbClr val="000000"/>
              </a:solidFill>
              <a:latin typeface="Source Sans Pro" panose="020B0503030403020204" pitchFamily="34" charset="0"/>
              <a:ea typeface="Source Sans Pro" panose="020B0503030403020204" pitchFamily="34" charset="0"/>
            </a:endParaRPr>
          </a:p>
          <a:p>
            <a:pPr marL="0" indent="0">
              <a:spcBef>
                <a:spcPts val="600"/>
              </a:spcBef>
              <a:buNone/>
            </a:pPr>
            <a:endParaRPr lang="en-US" sz="1400" dirty="0">
              <a:solidFill>
                <a:srgbClr val="000000"/>
              </a:solidFill>
              <a:latin typeface="Source Sans Pro" panose="020B0503030403020204" pitchFamily="34" charset="0"/>
              <a:ea typeface="Source Sans Pro" panose="020B0503030403020204" pitchFamily="34" charset="0"/>
            </a:endParaRPr>
          </a:p>
          <a:p>
            <a:pPr>
              <a:spcBef>
                <a:spcPts val="600"/>
              </a:spcBef>
            </a:pPr>
            <a:r>
              <a:rPr lang="en-US" sz="1100" dirty="0">
                <a:solidFill>
                  <a:srgbClr val="000000"/>
                </a:solidFill>
                <a:latin typeface="Source Sans Pro" panose="020B0503030403020204" pitchFamily="34" charset="0"/>
                <a:ea typeface="Source Sans Pro" panose="020B0503030403020204" pitchFamily="34" charset="0"/>
              </a:rPr>
              <a:t>Certain colors and patterns interfere with video capture. </a:t>
            </a:r>
          </a:p>
        </p:txBody>
      </p:sp>
      <p:sp>
        <p:nvSpPr>
          <p:cNvPr id="6" name="Slide Number Placeholder 5">
            <a:extLst>
              <a:ext uri="{FF2B5EF4-FFF2-40B4-BE49-F238E27FC236}">
                <a16:creationId xmlns:a16="http://schemas.microsoft.com/office/drawing/2014/main" id="{6F64A869-C545-536E-2765-28E664679179}"/>
              </a:ext>
            </a:extLst>
          </p:cNvPr>
          <p:cNvSpPr>
            <a:spLocks noGrp="1"/>
          </p:cNvSpPr>
          <p:nvPr>
            <p:ph type="sldNum" sz="quarter" idx="12"/>
          </p:nvPr>
        </p:nvSpPr>
        <p:spPr/>
        <p:txBody>
          <a:bodyPr/>
          <a:lstStyle/>
          <a:p>
            <a:fld id="{339C9110-F427-4586-9638-A5638F41FBCD}" type="slidenum">
              <a:rPr lang="en-US" smtClean="0"/>
              <a:t>34</a:t>
            </a:fld>
            <a:endParaRPr lang="en-US"/>
          </a:p>
        </p:txBody>
      </p:sp>
      <p:pic>
        <p:nvPicPr>
          <p:cNvPr id="8" name="Picture 7">
            <a:extLst>
              <a:ext uri="{FF2B5EF4-FFF2-40B4-BE49-F238E27FC236}">
                <a16:creationId xmlns:a16="http://schemas.microsoft.com/office/drawing/2014/main" id="{5A4103F0-BB30-FBB0-D98B-84637DC6766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22288" y="4452949"/>
            <a:ext cx="3687573" cy="970520"/>
          </a:xfrm>
          <a:prstGeom prst="rect">
            <a:avLst/>
          </a:prstGeom>
        </p:spPr>
      </p:pic>
      <p:pic>
        <p:nvPicPr>
          <p:cNvPr id="3" name="Picture Placeholder 7">
            <a:extLst>
              <a:ext uri="{FF2B5EF4-FFF2-40B4-BE49-F238E27FC236}">
                <a16:creationId xmlns:a16="http://schemas.microsoft.com/office/drawing/2014/main" id="{8DF91F2E-8758-0E46-2A2D-719A445F302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65066" y="569626"/>
            <a:ext cx="5204646" cy="5623018"/>
          </a:xfrm>
          <a:prstGeom prst="roundRect">
            <a:avLst>
              <a:gd name="adj" fmla="val 3495"/>
            </a:avLst>
          </a:prstGeom>
        </p:spPr>
      </p:pic>
      <p:sp>
        <p:nvSpPr>
          <p:cNvPr id="5" name="Footer Placeholder 1">
            <a:extLst>
              <a:ext uri="{FF2B5EF4-FFF2-40B4-BE49-F238E27FC236}">
                <a16:creationId xmlns:a16="http://schemas.microsoft.com/office/drawing/2014/main" id="{3C75942E-747E-5880-4937-50DAD10B6DA1}"/>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909361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6880E-7B5F-E670-C9A0-667384028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01523-7C57-EC0C-59FA-188092560A11}"/>
              </a:ext>
            </a:extLst>
          </p:cNvPr>
          <p:cNvSpPr>
            <a:spLocks noGrp="1"/>
          </p:cNvSpPr>
          <p:nvPr>
            <p:ph type="title"/>
          </p:nvPr>
        </p:nvSpPr>
        <p:spPr>
          <a:xfrm>
            <a:off x="518159" y="2103438"/>
            <a:ext cx="7771766" cy="3884612"/>
          </a:xfrm>
        </p:spPr>
        <p:txBody>
          <a:bodyPr anchor="b">
            <a:normAutofit fontScale="90000"/>
          </a:bodyPr>
          <a:lstStyle/>
          <a:p>
            <a:r>
              <a:rPr lang="en-US" sz="9600" dirty="0">
                <a:solidFill>
                  <a:schemeClr val="bg1"/>
                </a:solidFill>
                <a:latin typeface="Source Sans Pro Light" panose="020B0403030403020204" pitchFamily="34" charset="0"/>
                <a:cs typeface="Segoe UI Light" panose="020B0502040204020203" pitchFamily="34" charset="0"/>
              </a:rPr>
              <a:t>Gallery of best practice videos by type</a:t>
            </a:r>
            <a:endParaRPr lang="en-US" sz="9600" dirty="0"/>
          </a:p>
        </p:txBody>
      </p:sp>
      <p:sp>
        <p:nvSpPr>
          <p:cNvPr id="4" name="Slide Number Placeholder 3">
            <a:extLst>
              <a:ext uri="{FF2B5EF4-FFF2-40B4-BE49-F238E27FC236}">
                <a16:creationId xmlns:a16="http://schemas.microsoft.com/office/drawing/2014/main" id="{B42AB87E-AE95-FE30-B172-5378D57223E9}"/>
              </a:ext>
            </a:extLst>
          </p:cNvPr>
          <p:cNvSpPr>
            <a:spLocks noGrp="1"/>
          </p:cNvSpPr>
          <p:nvPr>
            <p:ph type="sldNum" sz="quarter" idx="12"/>
          </p:nvPr>
        </p:nvSpPr>
        <p:spPr/>
        <p:txBody>
          <a:bodyPr/>
          <a:lstStyle/>
          <a:p>
            <a:fld id="{339C9110-F427-4586-9638-A5638F41FBCD}" type="slidenum">
              <a:rPr lang="en-US" smtClean="0"/>
              <a:t>35</a:t>
            </a:fld>
            <a:endParaRPr lang="en-US"/>
          </a:p>
        </p:txBody>
      </p:sp>
      <p:sp>
        <p:nvSpPr>
          <p:cNvPr id="3" name="Footer Placeholder 1">
            <a:extLst>
              <a:ext uri="{FF2B5EF4-FFF2-40B4-BE49-F238E27FC236}">
                <a16:creationId xmlns:a16="http://schemas.microsoft.com/office/drawing/2014/main" id="{BC27BE66-889C-94E3-27FC-672E5270A28C}"/>
              </a:ext>
            </a:extLst>
          </p:cNvPr>
          <p:cNvSpPr>
            <a:spLocks noGrp="1"/>
          </p:cNvSpPr>
          <p:nvPr>
            <p:ph type="ftr" sz="quarter" idx="11"/>
          </p:nvPr>
        </p:nvSpPr>
        <p:spPr>
          <a:xfrm>
            <a:off x="2185416" y="6455664"/>
            <a:ext cx="1502002" cy="256032"/>
          </a:xfrm>
        </p:spPr>
        <p:txBody>
          <a:bodyPr/>
          <a:lstStyle/>
          <a:p>
            <a:r>
              <a:rPr lang="en-US" dirty="0">
                <a:latin typeface="Source Sans Pro" panose="020B0503030403020204" pitchFamily="34" charset="0"/>
              </a:rPr>
              <a:t>Video Guidelines | July 2025</a:t>
            </a:r>
          </a:p>
        </p:txBody>
      </p:sp>
      <p:sp>
        <p:nvSpPr>
          <p:cNvPr id="5" name="Rectangle 4">
            <a:extLst>
              <a:ext uri="{FF2B5EF4-FFF2-40B4-BE49-F238E27FC236}">
                <a16:creationId xmlns:a16="http://schemas.microsoft.com/office/drawing/2014/main" id="{6A79A743-060A-DCD0-369B-5429EC8ADFF7}"/>
              </a:ext>
            </a:extLst>
          </p:cNvPr>
          <p:cNvSpPr/>
          <p:nvPr/>
        </p:nvSpPr>
        <p:spPr>
          <a:xfrm>
            <a:off x="0" y="6149341"/>
            <a:ext cx="12192000" cy="7086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309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7D80B-69AF-B8A3-6D37-77E64BD31487}"/>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6629B244-8218-84FE-47EB-E264CC86C3A8}"/>
              </a:ext>
            </a:extLst>
          </p:cNvPr>
          <p:cNvPicPr>
            <a:picLocks noChangeAspect="1"/>
          </p:cNvPicPr>
          <p:nvPr/>
        </p:nvPicPr>
        <p:blipFill>
          <a:blip r:embed="rId2"/>
          <a:srcRect/>
          <a:stretch/>
        </p:blipFill>
        <p:spPr>
          <a:xfrm>
            <a:off x="-28273" y="7566"/>
            <a:ext cx="12403153" cy="6929240"/>
          </a:xfrm>
          <a:prstGeom prst="rect">
            <a:avLst/>
          </a:prstGeom>
          <a:ln>
            <a:solidFill>
              <a:schemeClr val="tx1"/>
            </a:solidFill>
          </a:ln>
        </p:spPr>
      </p:pic>
      <p:sp>
        <p:nvSpPr>
          <p:cNvPr id="30" name="Title 1">
            <a:extLst>
              <a:ext uri="{FF2B5EF4-FFF2-40B4-BE49-F238E27FC236}">
                <a16:creationId xmlns:a16="http://schemas.microsoft.com/office/drawing/2014/main" id="{2E3BC29A-8A58-6156-628A-87EFB1595631}"/>
              </a:ext>
            </a:extLst>
          </p:cNvPr>
          <p:cNvSpPr>
            <a:spLocks noGrp="1"/>
          </p:cNvSpPr>
          <p:nvPr>
            <p:ph type="title"/>
          </p:nvPr>
        </p:nvSpPr>
        <p:spPr>
          <a:xfrm>
            <a:off x="522288" y="365125"/>
            <a:ext cx="7267575" cy="733425"/>
          </a:xfrm>
        </p:spPr>
        <p:txBody>
          <a:bodyPr/>
          <a:lstStyle/>
          <a:p>
            <a:r>
              <a:rPr lang="en-US" dirty="0">
                <a:solidFill>
                  <a:schemeClr val="bg1"/>
                </a:solidFill>
              </a:rPr>
              <a:t>Gallery of best practice videos by type</a:t>
            </a:r>
          </a:p>
        </p:txBody>
      </p:sp>
      <p:sp>
        <p:nvSpPr>
          <p:cNvPr id="31" name="Content Placeholder 3">
            <a:extLst>
              <a:ext uri="{FF2B5EF4-FFF2-40B4-BE49-F238E27FC236}">
                <a16:creationId xmlns:a16="http://schemas.microsoft.com/office/drawing/2014/main" id="{34E2F88D-CA41-F584-2AC5-A1A5057B244A}"/>
              </a:ext>
            </a:extLst>
          </p:cNvPr>
          <p:cNvSpPr>
            <a:spLocks noGrp="1"/>
          </p:cNvSpPr>
          <p:nvPr>
            <p:ph sz="half" idx="2"/>
          </p:nvPr>
        </p:nvSpPr>
        <p:spPr>
          <a:xfrm>
            <a:off x="522286" y="1643063"/>
            <a:ext cx="2143421" cy="4549581"/>
          </a:xfrm>
        </p:spPr>
        <p:txBody>
          <a:bodyPr>
            <a:noAutofit/>
          </a:bodyPr>
          <a:lstStyle/>
          <a:p>
            <a:pPr>
              <a:spcBef>
                <a:spcPts val="600"/>
              </a:spcBef>
            </a:pPr>
            <a:r>
              <a:rPr lang="en-US" sz="1100" dirty="0">
                <a:solidFill>
                  <a:schemeClr val="bg1"/>
                </a:solidFill>
                <a:ea typeface="Source Sans Pro SemiBold" panose="020B0503030403020204" pitchFamily="34" charset="0"/>
                <a:cs typeface="Arial"/>
              </a:rPr>
              <a:t>I</a:t>
            </a:r>
            <a:r>
              <a:rPr lang="en-US" sz="1000" dirty="0">
                <a:solidFill>
                  <a:schemeClr val="bg1"/>
                </a:solidFill>
                <a:latin typeface="Source Sans Pro" panose="020B0503030403020204" pitchFamily="34" charset="0"/>
                <a:ea typeface="Source Sans Pro SemiBold" panose="020B0503030403020204" pitchFamily="34" charset="0"/>
                <a:cs typeface="Arial"/>
              </a:rPr>
              <a:t>n this gallery of best practice videos, you’ll find a collection of clips that demonstrate quality work that excels at conveying our brand identity and messaging. These examples are meant to inform and inspire. Depending on the type of video being produced, there may be special considerations unique to each type.</a:t>
            </a:r>
          </a:p>
          <a:p>
            <a:pPr>
              <a:spcBef>
                <a:spcPts val="600"/>
              </a:spcBef>
            </a:pPr>
            <a:endParaRPr lang="en-US" sz="1000" dirty="0">
              <a:solidFill>
                <a:schemeClr val="bg1"/>
              </a:solidFill>
              <a:latin typeface="Source Sans Pro" panose="020B0503030403020204" pitchFamily="34" charset="0"/>
              <a:ea typeface="Source Sans Pro SemiBold" panose="020B0503030403020204" pitchFamily="34" charset="0"/>
              <a:cs typeface="Arial"/>
            </a:endParaRPr>
          </a:p>
          <a:p>
            <a:pPr>
              <a:spcBef>
                <a:spcPts val="600"/>
              </a:spcBef>
            </a:pPr>
            <a:r>
              <a:rPr lang="en-US" sz="1000" kern="100" dirty="0">
                <a:solidFill>
                  <a:schemeClr val="bg1"/>
                </a:solidFill>
                <a:effectLst/>
                <a:latin typeface="Source Sans Pro" panose="020B0503030403020204" pitchFamily="34" charset="0"/>
                <a:ea typeface="Aptos" panose="020B0004020202020204" pitchFamily="34" charset="0"/>
                <a:cs typeface="Times New Roman" panose="02020603050405020304" pitchFamily="18" charset="0"/>
              </a:rPr>
              <a:t>Note: The sample videos that follow may not always observe the new product naming construct (Family Offering) in their titles, as these videos were produced prior to the publication of the Product Brand Guidelines.</a:t>
            </a:r>
          </a:p>
          <a:p>
            <a:pPr>
              <a:spcBef>
                <a:spcPts val="600"/>
              </a:spcBef>
            </a:pPr>
            <a:endParaRPr lang="en-US" sz="1000" kern="100" dirty="0">
              <a:solidFill>
                <a:schemeClr val="bg1"/>
              </a:solidFill>
              <a:latin typeface="Source Sans Pro" panose="020B0503030403020204" pitchFamily="34" charset="0"/>
              <a:ea typeface="Aptos" panose="020B0004020202020204" pitchFamily="34" charset="0"/>
              <a:cs typeface="Times New Roman" panose="02020603050405020304" pitchFamily="18" charset="0"/>
            </a:endParaRPr>
          </a:p>
          <a:p>
            <a:pPr>
              <a:spcBef>
                <a:spcPts val="600"/>
              </a:spcBef>
            </a:pPr>
            <a:r>
              <a:rPr lang="en-US" sz="1000" dirty="0">
                <a:solidFill>
                  <a:srgbClr val="FFFFFF"/>
                </a:solidFill>
                <a:effectLst/>
                <a:latin typeface="Source Sans Pro" panose="020B0503030403020204" pitchFamily="34" charset="0"/>
              </a:rPr>
              <a:t>In this section, there may be instances of old branding on products. When creating new video, old branding on product should be avoided where possible and discouraged for product launches or where key messages include technical innovation.</a:t>
            </a:r>
            <a:endParaRPr lang="en-US" sz="1000" kern="100" dirty="0">
              <a:solidFill>
                <a:schemeClr val="bg1"/>
              </a:solidFill>
              <a:effectLst/>
              <a:latin typeface="Source Sans Pro" panose="020B0503030403020204" pitchFamily="34" charset="0"/>
              <a:ea typeface="Aptos" panose="020B0004020202020204" pitchFamily="34" charset="0"/>
              <a:cs typeface="Times New Roman" panose="02020603050405020304" pitchFamily="18" charset="0"/>
            </a:endParaRPr>
          </a:p>
          <a:p>
            <a:pPr>
              <a:spcBef>
                <a:spcPts val="600"/>
              </a:spcBef>
            </a:pPr>
            <a:endParaRPr lang="en-US" sz="1100" kern="100" dirty="0">
              <a:solidFill>
                <a:schemeClr val="bg1"/>
              </a:solidFill>
              <a:ea typeface="Aptos" panose="020B0004020202020204" pitchFamily="34" charset="0"/>
              <a:cs typeface="Times New Roman" panose="02020603050405020304" pitchFamily="18" charset="0"/>
            </a:endParaRPr>
          </a:p>
          <a:p>
            <a:pPr>
              <a:spcBef>
                <a:spcPts val="600"/>
              </a:spcBef>
            </a:pPr>
            <a:r>
              <a:rPr lang="en-US" sz="1100" kern="100" dirty="0">
                <a:solidFill>
                  <a:schemeClr val="bg1"/>
                </a:solidFill>
                <a:effectLst/>
                <a:ea typeface="Aptos" panose="020B0004020202020204" pitchFamily="34" charset="0"/>
                <a:cs typeface="Times New Roman" panose="02020603050405020304" pitchFamily="18" charset="0"/>
              </a:rPr>
              <a:t> </a:t>
            </a:r>
          </a:p>
          <a:p>
            <a:pPr>
              <a:spcBef>
                <a:spcPts val="600"/>
              </a:spcBef>
            </a:pPr>
            <a:endParaRPr lang="en-US" sz="1100" dirty="0">
              <a:solidFill>
                <a:schemeClr val="bg1"/>
              </a:solidFill>
              <a:latin typeface="Source Sans Pro" panose="020B0503030403020204" pitchFamily="34" charset="0"/>
              <a:ea typeface="Source Sans Pro SemiBold" panose="020B0503030403020204" pitchFamily="34" charset="0"/>
              <a:cs typeface="Arial"/>
            </a:endParaRPr>
          </a:p>
          <a:p>
            <a:pPr marL="0" marR="0" indent="0">
              <a:spcBef>
                <a:spcPts val="600"/>
              </a:spcBef>
              <a:buNone/>
            </a:pPr>
            <a:endParaRPr lang="en-US" sz="1100" dirty="0">
              <a:solidFill>
                <a:schemeClr val="bg1"/>
              </a:solidFill>
              <a:latin typeface="Source Sans Pro" panose="020B0503030403020204" pitchFamily="34" charset="0"/>
              <a:ea typeface="Source Sans Pro" panose="020B0503030403020204" pitchFamily="34" charset="0"/>
            </a:endParaRPr>
          </a:p>
        </p:txBody>
      </p:sp>
      <p:sp>
        <p:nvSpPr>
          <p:cNvPr id="6" name="Slide Number Placeholder 5">
            <a:extLst>
              <a:ext uri="{FF2B5EF4-FFF2-40B4-BE49-F238E27FC236}">
                <a16:creationId xmlns:a16="http://schemas.microsoft.com/office/drawing/2014/main" id="{C9007BEF-B2D9-106A-25CD-30BE0CF91EB0}"/>
              </a:ext>
            </a:extLst>
          </p:cNvPr>
          <p:cNvSpPr>
            <a:spLocks noGrp="1"/>
          </p:cNvSpPr>
          <p:nvPr>
            <p:ph type="sldNum" sz="quarter" idx="12"/>
          </p:nvPr>
        </p:nvSpPr>
        <p:spPr/>
        <p:txBody>
          <a:bodyPr/>
          <a:lstStyle/>
          <a:p>
            <a:fld id="{339C9110-F427-4586-9638-A5638F41FBCD}" type="slidenum">
              <a:rPr lang="en-US" smtClean="0">
                <a:solidFill>
                  <a:schemeClr val="bg1"/>
                </a:solidFill>
              </a:rPr>
              <a:t>36</a:t>
            </a:fld>
            <a:endParaRPr lang="en-US">
              <a:solidFill>
                <a:schemeClr val="bg1"/>
              </a:solidFill>
            </a:endParaRPr>
          </a:p>
        </p:txBody>
      </p:sp>
      <p:sp>
        <p:nvSpPr>
          <p:cNvPr id="7" name="TextBox 6">
            <a:extLst>
              <a:ext uri="{FF2B5EF4-FFF2-40B4-BE49-F238E27FC236}">
                <a16:creationId xmlns:a16="http://schemas.microsoft.com/office/drawing/2014/main" id="{B7B4FADD-3487-9375-9DF7-41933F9C2DB7}"/>
              </a:ext>
            </a:extLst>
          </p:cNvPr>
          <p:cNvSpPr txBox="1"/>
          <p:nvPr/>
        </p:nvSpPr>
        <p:spPr>
          <a:xfrm>
            <a:off x="6846849" y="6455664"/>
            <a:ext cx="4491711" cy="21977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solidFill>
                  <a:schemeClr val="bg1"/>
                </a:solidFill>
              </a:rPr>
              <a:t> © 2025 GE HealthCare. GE is a trademark of General Electric Company used under trademark license.</a:t>
            </a:r>
          </a:p>
        </p:txBody>
      </p:sp>
      <p:sp>
        <p:nvSpPr>
          <p:cNvPr id="2" name="Footer Placeholder 1">
            <a:extLst>
              <a:ext uri="{FF2B5EF4-FFF2-40B4-BE49-F238E27FC236}">
                <a16:creationId xmlns:a16="http://schemas.microsoft.com/office/drawing/2014/main" id="{768FDFA3-F3E5-2FD1-321B-C965C2BBDA94}"/>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solidFill>
                  <a:schemeClr val="bg1"/>
                </a:solidFill>
                <a:latin typeface="Source Sans Pro" panose="020B0503030403020204" pitchFamily="34" charset="0"/>
              </a:rPr>
              <a:t>Video Guidelines | September 2025</a:t>
            </a:r>
            <a:endParaRPr lang="en-US" dirty="0">
              <a:solidFill>
                <a:schemeClr val="bg1"/>
              </a:solidFill>
              <a:latin typeface="Source Sans Pro" panose="020B0503030403020204" pitchFamily="34" charset="0"/>
            </a:endParaRPr>
          </a:p>
        </p:txBody>
      </p:sp>
    </p:spTree>
    <p:extLst>
      <p:ext uri="{BB962C8B-B14F-4D97-AF65-F5344CB8AC3E}">
        <p14:creationId xmlns:p14="http://schemas.microsoft.com/office/powerpoint/2010/main" val="1775335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F006C-A97D-6960-0D52-4AED0292A9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9DA34-7DAF-DBCA-4FAF-19BFE3CACE04}"/>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Product-centric</a:t>
            </a:r>
          </a:p>
        </p:txBody>
      </p:sp>
      <p:sp>
        <p:nvSpPr>
          <p:cNvPr id="4" name="Content Placeholder 3">
            <a:extLst>
              <a:ext uri="{FF2B5EF4-FFF2-40B4-BE49-F238E27FC236}">
                <a16:creationId xmlns:a16="http://schemas.microsoft.com/office/drawing/2014/main" id="{F06AE009-8998-0588-D500-8C7886D55391}"/>
              </a:ext>
            </a:extLst>
          </p:cNvPr>
          <p:cNvSpPr>
            <a:spLocks noGrp="1"/>
          </p:cNvSpPr>
          <p:nvPr>
            <p:ph sz="half" idx="2"/>
          </p:nvPr>
        </p:nvSpPr>
        <p:spPr>
          <a:xfrm>
            <a:off x="522288" y="1633351"/>
            <a:ext cx="3687573" cy="4042120"/>
          </a:xfrm>
        </p:spPr>
        <p:txBody>
          <a:bodyPr>
            <a:noAutofit/>
          </a:bodyPr>
          <a:lstStyle/>
          <a:p>
            <a:pPr marL="0" indent="0">
              <a:spcBef>
                <a:spcPts val="600"/>
              </a:spcBef>
              <a:buNone/>
            </a:pPr>
            <a:r>
              <a:rPr lang="en-US" sz="1100" dirty="0">
                <a:solidFill>
                  <a:srgbClr val="000000"/>
                </a:solidFill>
                <a:latin typeface="Source Sans Pro" panose="020B0503030403020204" pitchFamily="34" charset="0"/>
              </a:rPr>
              <a:t>Product-centric</a:t>
            </a: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 </a:t>
            </a:r>
            <a:r>
              <a:rPr lang="en-US" sz="1100" dirty="0">
                <a:solidFill>
                  <a:srgbClr val="000000"/>
                </a:solidFill>
                <a:latin typeface="Source Sans Pro" panose="020B0503030403020204" pitchFamily="34" charset="0"/>
              </a:rPr>
              <a:t>videos focus on promoting the value of our products and services. They include new product introductions (NPI), product demonstrations and explainer* videos with technical information as in product specifications.</a:t>
            </a:r>
          </a:p>
          <a:p>
            <a:pPr marL="0" indent="0">
              <a:spcBef>
                <a:spcPts val="600"/>
              </a:spcBef>
              <a:buNone/>
            </a:pPr>
            <a:r>
              <a:rPr lang="en-US" sz="1100" dirty="0">
                <a:solidFill>
                  <a:srgbClr val="000000"/>
                </a:solidFill>
                <a:latin typeface="Source Sans Pro" panose="020B0503030403020204" pitchFamily="34" charset="0"/>
              </a:rPr>
              <a:t>Tie technology back to the human benefits of our healthcare partners and their patients wherever appropriate, whether it is visually or through messaging.</a:t>
            </a:r>
          </a:p>
          <a:p>
            <a:pPr marL="0" marR="0" indent="0">
              <a:spcBef>
                <a:spcPts val="600"/>
              </a:spcBef>
              <a:buNone/>
            </a:pPr>
            <a:r>
              <a:rPr lang="en-US" sz="1100" dirty="0">
                <a:solidFill>
                  <a:srgbClr val="000000"/>
                </a:solidFill>
                <a:latin typeface="Source Sans Pro" panose="020B0503030403020204" pitchFamily="34" charset="0"/>
              </a:rPr>
              <a:t>It is essential to have clinical experts on hand during filming in a healthcare environment to ensure that our products and equipment are being used accurately and in accordance with safety standards.</a:t>
            </a:r>
          </a:p>
          <a:p>
            <a:pPr marL="171450" marR="0" lvl="0" indent="-17145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Always begin product videos with the GE HealthCare intro to ensure product brands don’t supersede the </a:t>
            </a:r>
            <a:br>
              <a:rPr lang="en-US" sz="1100" dirty="0">
                <a:solidFill>
                  <a:srgbClr val="000000"/>
                </a:solidFill>
                <a:latin typeface="Source Sans Pro" panose="020B0503030403020204" pitchFamily="34" charset="0"/>
              </a:rPr>
            </a:br>
            <a:r>
              <a:rPr lang="en-US" sz="1100" dirty="0">
                <a:solidFill>
                  <a:srgbClr val="000000"/>
                </a:solidFill>
                <a:latin typeface="Source Sans Pro" panose="020B0503030403020204" pitchFamily="34" charset="0"/>
              </a:rPr>
              <a:t>GE HealthCare brand.</a:t>
            </a:r>
          </a:p>
          <a:p>
            <a:pPr marL="171450" marR="0" lvl="0" indent="-17145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Ensure there is no third-party equipment visible, even in the background.</a:t>
            </a:r>
          </a:p>
          <a:p>
            <a:pPr marL="171450" indent="-171450">
              <a:spcBef>
                <a:spcPts val="600"/>
              </a:spcBef>
              <a:buFont typeface="Arial" panose="020B0604020202020204" pitchFamily="34" charset="0"/>
              <a:buChar char="•"/>
            </a:pPr>
            <a:r>
              <a:rPr lang="en-US" sz="1100" dirty="0">
                <a:solidFill>
                  <a:srgbClr val="000000"/>
                </a:solidFill>
              </a:rPr>
              <a:t>Wherever possible, old branding should not be highlighted in new video footage. Old branding on products should be discouraged where key messages include technical innovation.</a:t>
            </a:r>
            <a:endParaRPr lang="en-US" sz="1100" dirty="0">
              <a:solidFill>
                <a:srgbClr val="000000"/>
              </a:solidFill>
              <a:latin typeface="Source Sans Pro" panose="020B0503030403020204" pitchFamily="34" charset="0"/>
            </a:endParaRPr>
          </a:p>
          <a:p>
            <a:pPr marR="0" lvl="0">
              <a:spcBef>
                <a:spcPts val="600"/>
              </a:spcBef>
            </a:pPr>
            <a:r>
              <a:rPr lang="en-US" sz="1100" dirty="0">
                <a:solidFill>
                  <a:srgbClr val="000000"/>
                </a:solidFill>
                <a:latin typeface="Source Sans Pro" panose="020B0503030403020204" pitchFamily="34" charset="0"/>
              </a:rPr>
              <a:t>For more information on using the product brand design system, refer to our </a:t>
            </a:r>
            <a:r>
              <a:rPr lang="en-US" sz="1100" dirty="0">
                <a:solidFill>
                  <a:srgbClr val="6022A6"/>
                </a:solidFill>
                <a:latin typeface="Source Sans Pro" panose="020B0503030403020204" pitchFamily="34" charset="0"/>
                <a:hlinkClick r:id="rId3">
                  <a:extLst>
                    <a:ext uri="{A12FA001-AC4F-418D-AE19-62706E023703}">
                      <ahyp:hlinkClr xmlns:ahyp="http://schemas.microsoft.com/office/drawing/2018/hyperlinkcolor" val="tx"/>
                    </a:ext>
                  </a:extLst>
                </a:hlinkClick>
              </a:rPr>
              <a:t>Product Brand Guidelines</a:t>
            </a:r>
            <a:r>
              <a:rPr lang="en-US" sz="1100" dirty="0">
                <a:solidFill>
                  <a:srgbClr val="000000"/>
                </a:solidFill>
                <a:latin typeface="Source Sans Pro" panose="020B0503030403020204" pitchFamily="34" charset="0"/>
              </a:rPr>
              <a:t>, linking from </a:t>
            </a:r>
            <a:br>
              <a:rPr lang="en-US" sz="1100" dirty="0">
                <a:solidFill>
                  <a:srgbClr val="000000"/>
                </a:solidFill>
                <a:latin typeface="Source Sans Pro" panose="020B0503030403020204" pitchFamily="34" charset="0"/>
              </a:rPr>
            </a:br>
            <a:r>
              <a:rPr lang="en-US" sz="1100" dirty="0">
                <a:solidFill>
                  <a:srgbClr val="000000"/>
                </a:solidFill>
                <a:latin typeface="Source Sans Pro" panose="020B0503030403020204" pitchFamily="34" charset="0"/>
              </a:rPr>
              <a:t>the </a:t>
            </a:r>
            <a:r>
              <a:rPr lang="en-US" sz="1100" dirty="0">
                <a:solidFill>
                  <a:srgbClr val="6022A6"/>
                </a:solidFill>
                <a:latin typeface="Source Sans Pro" panose="020B0503030403020204" pitchFamily="34" charset="0"/>
                <a:hlinkClick r:id="rId4">
                  <a:extLst>
                    <a:ext uri="{A12FA001-AC4F-418D-AE19-62706E023703}">
                      <ahyp:hlinkClr xmlns:ahyp="http://schemas.microsoft.com/office/drawing/2018/hyperlinkcolor" val="tx"/>
                    </a:ext>
                  </a:extLst>
                </a:hlinkClick>
              </a:rPr>
              <a:t>Brand page of The Beat </a:t>
            </a:r>
            <a:r>
              <a:rPr lang="en-US" sz="1100" dirty="0">
                <a:latin typeface="Source Sans Pro" panose="020B0503030403020204" pitchFamily="34" charset="0"/>
              </a:rPr>
              <a:t>and the </a:t>
            </a:r>
            <a:r>
              <a:rPr lang="en-US" sz="1100" dirty="0">
                <a:solidFill>
                  <a:schemeClr val="tx1"/>
                </a:solidFill>
                <a:latin typeface="Source Sans Pro" panose="020B0503030403020204" pitchFamily="34" charset="0"/>
              </a:rPr>
              <a:t>externally accessible </a:t>
            </a:r>
            <a:br>
              <a:rPr lang="en-US" sz="1100" dirty="0">
                <a:solidFill>
                  <a:schemeClr val="tx1"/>
                </a:solidFill>
                <a:latin typeface="Source Sans Pro" panose="020B0503030403020204" pitchFamily="34" charset="0"/>
              </a:rPr>
            </a:br>
            <a:r>
              <a:rPr lang="en-US" sz="1100" u="sng" dirty="0">
                <a:solidFill>
                  <a:srgbClr val="6022A6"/>
                </a:solidFill>
                <a:latin typeface="Source Sans Pro" panose="020B0503030403020204" pitchFamily="34" charset="0"/>
                <a:hlinkClick r:id="rId5">
                  <a:extLst>
                    <a:ext uri="{A12FA001-AC4F-418D-AE19-62706E023703}">
                      <ahyp:hlinkClr xmlns:ahyp="http://schemas.microsoft.com/office/drawing/2018/hyperlinkcolor" val="tx"/>
                    </a:ext>
                  </a:extLst>
                </a:hlinkClick>
              </a:rPr>
              <a:t>Agency Brand Portal</a:t>
            </a:r>
            <a:r>
              <a:rPr lang="en-US" sz="1100" u="sng" dirty="0">
                <a:solidFill>
                  <a:schemeClr val="tx1"/>
                </a:solidFill>
                <a:latin typeface="Source Sans Pro" panose="020B0503030403020204" pitchFamily="34" charset="0"/>
              </a:rPr>
              <a:t>.</a:t>
            </a:r>
            <a:endParaRPr lang="en-US" sz="1400" dirty="0">
              <a:solidFill>
                <a:srgbClr val="000000"/>
              </a:solidFill>
              <a:latin typeface="Source Sans Pro" panose="020B0503030403020204" pitchFamily="34" charset="0"/>
            </a:endParaRPr>
          </a:p>
        </p:txBody>
      </p:sp>
      <p:sp>
        <p:nvSpPr>
          <p:cNvPr id="6" name="Slide Number Placeholder 5">
            <a:extLst>
              <a:ext uri="{FF2B5EF4-FFF2-40B4-BE49-F238E27FC236}">
                <a16:creationId xmlns:a16="http://schemas.microsoft.com/office/drawing/2014/main" id="{5628370F-7858-1E04-457F-F5DAA92AB0DC}"/>
              </a:ext>
            </a:extLst>
          </p:cNvPr>
          <p:cNvSpPr>
            <a:spLocks noGrp="1"/>
          </p:cNvSpPr>
          <p:nvPr>
            <p:ph type="sldNum" sz="quarter" idx="12"/>
          </p:nvPr>
        </p:nvSpPr>
        <p:spPr/>
        <p:txBody>
          <a:bodyPr/>
          <a:lstStyle/>
          <a:p>
            <a:fld id="{339C9110-F427-4586-9638-A5638F41FBCD}" type="slidenum">
              <a:rPr lang="en-US" smtClean="0"/>
              <a:t>37</a:t>
            </a:fld>
            <a:endParaRPr lang="en-US"/>
          </a:p>
        </p:txBody>
      </p:sp>
      <p:sp>
        <p:nvSpPr>
          <p:cNvPr id="7" name="Content Placeholder 3">
            <a:extLst>
              <a:ext uri="{FF2B5EF4-FFF2-40B4-BE49-F238E27FC236}">
                <a16:creationId xmlns:a16="http://schemas.microsoft.com/office/drawing/2014/main" id="{C50B0540-9320-7986-9861-420AEDC1E8F0}"/>
              </a:ext>
            </a:extLst>
          </p:cNvPr>
          <p:cNvSpPr txBox="1">
            <a:spLocks/>
          </p:cNvSpPr>
          <p:nvPr/>
        </p:nvSpPr>
        <p:spPr>
          <a:xfrm>
            <a:off x="5020687" y="5906342"/>
            <a:ext cx="3682811" cy="256033"/>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r>
              <a:rPr lang="en-US" sz="800" dirty="0">
                <a:solidFill>
                  <a:srgbClr val="000000"/>
                </a:solidFill>
                <a:latin typeface="Source Sans Pro" panose="020B0503030403020204" pitchFamily="34" charset="0"/>
                <a:ea typeface="Source Sans Pro" panose="020B0503030403020204" pitchFamily="34" charset="0"/>
              </a:rPr>
              <a:t>*Further direction for graphic-based explainer videos is in development and will be included in the next iteration of these guidelines. Until then, continue to leverage simple, clean graphics per the Brand Guidelines and Motion Graphic Guidelines.</a:t>
            </a:r>
          </a:p>
        </p:txBody>
      </p:sp>
      <p:sp>
        <p:nvSpPr>
          <p:cNvPr id="8" name="Content Placeholder 3">
            <a:extLst>
              <a:ext uri="{FF2B5EF4-FFF2-40B4-BE49-F238E27FC236}">
                <a16:creationId xmlns:a16="http://schemas.microsoft.com/office/drawing/2014/main" id="{1AA24AE1-2C7C-C2EB-6CCE-69667FC03F86}"/>
              </a:ext>
            </a:extLst>
          </p:cNvPr>
          <p:cNvSpPr txBox="1">
            <a:spLocks/>
          </p:cNvSpPr>
          <p:nvPr/>
        </p:nvSpPr>
        <p:spPr>
          <a:xfrm>
            <a:off x="5006715" y="5506714"/>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latin typeface="Source Sans Pro" panose="020B0503030403020204" pitchFamily="34" charset="0"/>
              </a:rPr>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pic>
        <p:nvPicPr>
          <p:cNvPr id="10" name="Picture 9">
            <a:hlinkClick r:id="rId6"/>
            <a:extLst>
              <a:ext uri="{FF2B5EF4-FFF2-40B4-BE49-F238E27FC236}">
                <a16:creationId xmlns:a16="http://schemas.microsoft.com/office/drawing/2014/main" id="{58302FCA-0D74-522B-723C-D69555FE4469}"/>
              </a:ext>
            </a:extLst>
          </p:cNvPr>
          <p:cNvPicPr>
            <a:picLocks noChangeAspect="1"/>
          </p:cNvPicPr>
          <p:nvPr/>
        </p:nvPicPr>
        <p:blipFill>
          <a:blip r:embed="rId7"/>
          <a:srcRect/>
          <a:stretch/>
        </p:blipFill>
        <p:spPr>
          <a:xfrm>
            <a:off x="5020687" y="1633351"/>
            <a:ext cx="6633084" cy="3738190"/>
          </a:xfrm>
          <a:prstGeom prst="rect">
            <a:avLst/>
          </a:prstGeom>
          <a:ln>
            <a:noFill/>
          </a:ln>
        </p:spPr>
      </p:pic>
      <p:sp>
        <p:nvSpPr>
          <p:cNvPr id="5" name="Footer Placeholder 1">
            <a:extLst>
              <a:ext uri="{FF2B5EF4-FFF2-40B4-BE49-F238E27FC236}">
                <a16:creationId xmlns:a16="http://schemas.microsoft.com/office/drawing/2014/main" id="{05047E0B-BDB4-6618-9AEA-FA3E8F18BC81}"/>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892440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26743-6F4C-D3B3-B806-F5FBA42ED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C0A043-DE6E-BE3D-5D69-7A193BA4EE56}"/>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Specialty-centric</a:t>
            </a:r>
          </a:p>
        </p:txBody>
      </p:sp>
      <p:sp>
        <p:nvSpPr>
          <p:cNvPr id="4" name="Content Placeholder 3">
            <a:extLst>
              <a:ext uri="{FF2B5EF4-FFF2-40B4-BE49-F238E27FC236}">
                <a16:creationId xmlns:a16="http://schemas.microsoft.com/office/drawing/2014/main" id="{75BB3A0E-3D8F-B161-1588-4D1BA6F5F4B8}"/>
              </a:ext>
            </a:extLst>
          </p:cNvPr>
          <p:cNvSpPr>
            <a:spLocks noGrp="1"/>
          </p:cNvSpPr>
          <p:nvPr>
            <p:ph sz="half" idx="2"/>
          </p:nvPr>
        </p:nvSpPr>
        <p:spPr>
          <a:xfrm>
            <a:off x="522287" y="1643063"/>
            <a:ext cx="3496463" cy="4344987"/>
          </a:xfrm>
        </p:spPr>
        <p:txBody>
          <a:bodyPr>
            <a:noAutofit/>
          </a:bodyPr>
          <a:lstStyle/>
          <a:p>
            <a:pPr marL="0" indent="0">
              <a:spcBef>
                <a:spcPts val="600"/>
              </a:spcBef>
              <a:buNone/>
            </a:pPr>
            <a:r>
              <a:rPr lang="en-US" sz="1100" dirty="0">
                <a:solidFill>
                  <a:srgbClr val="000000"/>
                </a:solidFill>
              </a:rPr>
              <a:t>Specialty-centric videos </a:t>
            </a: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inform viewers about our care areas, from oncology solutions and theranostics to women’s health and more.</a:t>
            </a:r>
          </a:p>
        </p:txBody>
      </p:sp>
      <p:sp>
        <p:nvSpPr>
          <p:cNvPr id="6" name="Slide Number Placeholder 5">
            <a:extLst>
              <a:ext uri="{FF2B5EF4-FFF2-40B4-BE49-F238E27FC236}">
                <a16:creationId xmlns:a16="http://schemas.microsoft.com/office/drawing/2014/main" id="{E7154D0F-C7AC-0952-8FD8-11A99B6D309D}"/>
              </a:ext>
            </a:extLst>
          </p:cNvPr>
          <p:cNvSpPr>
            <a:spLocks noGrp="1"/>
          </p:cNvSpPr>
          <p:nvPr>
            <p:ph type="sldNum" sz="quarter" idx="12"/>
          </p:nvPr>
        </p:nvSpPr>
        <p:spPr/>
        <p:txBody>
          <a:bodyPr/>
          <a:lstStyle/>
          <a:p>
            <a:fld id="{339C9110-F427-4586-9638-A5638F41FBCD}" type="slidenum">
              <a:rPr lang="en-US" smtClean="0"/>
              <a:t>38</a:t>
            </a:fld>
            <a:endParaRPr lang="en-US"/>
          </a:p>
        </p:txBody>
      </p:sp>
      <p:pic>
        <p:nvPicPr>
          <p:cNvPr id="16" name="Picture 15">
            <a:hlinkClick r:id="rId3"/>
            <a:extLst>
              <a:ext uri="{FF2B5EF4-FFF2-40B4-BE49-F238E27FC236}">
                <a16:creationId xmlns:a16="http://schemas.microsoft.com/office/drawing/2014/main" id="{D17CCA71-1540-7E31-9C12-BEAEEAA0CF0E}"/>
              </a:ext>
            </a:extLst>
          </p:cNvPr>
          <p:cNvPicPr>
            <a:picLocks noChangeAspect="1"/>
          </p:cNvPicPr>
          <p:nvPr/>
        </p:nvPicPr>
        <p:blipFill>
          <a:blip r:embed="rId4"/>
          <a:srcRect/>
          <a:stretch/>
        </p:blipFill>
        <p:spPr>
          <a:xfrm>
            <a:off x="4951639" y="1657229"/>
            <a:ext cx="6598335" cy="3711563"/>
          </a:xfrm>
          <a:prstGeom prst="rect">
            <a:avLst/>
          </a:prstGeom>
          <a:ln>
            <a:solidFill>
              <a:schemeClr val="tx1"/>
            </a:solidFill>
          </a:ln>
        </p:spPr>
      </p:pic>
      <p:sp>
        <p:nvSpPr>
          <p:cNvPr id="7" name="Content Placeholder 3">
            <a:extLst>
              <a:ext uri="{FF2B5EF4-FFF2-40B4-BE49-F238E27FC236}">
                <a16:creationId xmlns:a16="http://schemas.microsoft.com/office/drawing/2014/main" id="{17910342-D388-301A-878F-7C452288E8C6}"/>
              </a:ext>
            </a:extLst>
          </p:cNvPr>
          <p:cNvSpPr txBox="1">
            <a:spLocks/>
          </p:cNvSpPr>
          <p:nvPr/>
        </p:nvSpPr>
        <p:spPr>
          <a:xfrm>
            <a:off x="4951373" y="5506714"/>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latin typeface="Source Sans Pro" panose="020B0503030403020204" pitchFamily="34" charset="0"/>
              </a:rPr>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E12C196C-CBF8-EB7F-4904-28D7E3147BCD}"/>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472233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1E55E-A040-7DB0-2610-72AA445E1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793F7B-912C-C535-03B6-48088EBF7C48}"/>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Customer testimonials</a:t>
            </a:r>
          </a:p>
        </p:txBody>
      </p:sp>
      <p:sp>
        <p:nvSpPr>
          <p:cNvPr id="4" name="Content Placeholder 3">
            <a:extLst>
              <a:ext uri="{FF2B5EF4-FFF2-40B4-BE49-F238E27FC236}">
                <a16:creationId xmlns:a16="http://schemas.microsoft.com/office/drawing/2014/main" id="{A4A7418F-79BB-8AE1-B09E-CCA66FFAE6AA}"/>
              </a:ext>
            </a:extLst>
          </p:cNvPr>
          <p:cNvSpPr>
            <a:spLocks noGrp="1"/>
          </p:cNvSpPr>
          <p:nvPr>
            <p:ph sz="half" idx="2"/>
          </p:nvPr>
        </p:nvSpPr>
        <p:spPr>
          <a:xfrm>
            <a:off x="522287" y="1643063"/>
            <a:ext cx="3501073" cy="4344987"/>
          </a:xfrm>
        </p:spPr>
        <p:txBody>
          <a:bodyPr>
            <a:noAutofit/>
          </a:bodyPr>
          <a:lstStyle/>
          <a:p>
            <a:pPr marL="0" indent="0">
              <a:spcBef>
                <a:spcPts val="600"/>
              </a:spcBef>
              <a:buNone/>
            </a:pPr>
            <a:r>
              <a:rPr lang="en-US" sz="1100" dirty="0">
                <a:solidFill>
                  <a:srgbClr val="000000"/>
                </a:solidFill>
              </a:rPr>
              <a:t>Healthcare professionals (HCPs) are among our core spokespeople. Videos that profile our customers, capture their testimonials about our products and services or showcase case studies make a strong connection to how </a:t>
            </a:r>
            <a:br>
              <a:rPr lang="en-US" sz="1100" dirty="0">
                <a:solidFill>
                  <a:srgbClr val="000000"/>
                </a:solidFill>
              </a:rPr>
            </a:br>
            <a:r>
              <a:rPr lang="en-US" sz="1100" dirty="0">
                <a:solidFill>
                  <a:srgbClr val="000000"/>
                </a:solidFill>
              </a:rPr>
              <a:t>GE HealthCare is helping them achieve their goals.</a:t>
            </a:r>
          </a:p>
          <a:p>
            <a:pPr marL="0" indent="0">
              <a:spcBef>
                <a:spcPts val="600"/>
              </a:spcBef>
              <a:buNone/>
            </a:pPr>
            <a:r>
              <a:rPr lang="en-US" sz="1100" dirty="0">
                <a:solidFill>
                  <a:srgbClr val="000000"/>
                </a:solidFill>
              </a:rPr>
              <a:t>Present them authentically and as esteemed representatives of their professions.</a:t>
            </a:r>
          </a:p>
          <a:p>
            <a:pPr>
              <a:spcBef>
                <a:spcPts val="600"/>
              </a:spcBef>
            </a:pPr>
            <a:r>
              <a:rPr lang="en-US" sz="1100" dirty="0">
                <a:solidFill>
                  <a:srgbClr val="000000"/>
                </a:solidFill>
              </a:rPr>
              <a:t>We must be careful to make clear that any testimonial delivered is not being presented as an official endorsement. To that end, refer to the cut-and-paste testimonial disclaimers in the Legal requirements, accuracy and substantiation section.</a:t>
            </a:r>
          </a:p>
        </p:txBody>
      </p:sp>
      <p:sp>
        <p:nvSpPr>
          <p:cNvPr id="6" name="Slide Number Placeholder 5">
            <a:extLst>
              <a:ext uri="{FF2B5EF4-FFF2-40B4-BE49-F238E27FC236}">
                <a16:creationId xmlns:a16="http://schemas.microsoft.com/office/drawing/2014/main" id="{1C0F312A-A5EB-4147-231A-462B62FF0DC8}"/>
              </a:ext>
            </a:extLst>
          </p:cNvPr>
          <p:cNvSpPr>
            <a:spLocks noGrp="1"/>
          </p:cNvSpPr>
          <p:nvPr>
            <p:ph type="sldNum" sz="quarter" idx="12"/>
          </p:nvPr>
        </p:nvSpPr>
        <p:spPr/>
        <p:txBody>
          <a:bodyPr/>
          <a:lstStyle/>
          <a:p>
            <a:fld id="{339C9110-F427-4586-9638-A5638F41FBCD}" type="slidenum">
              <a:rPr lang="en-US" smtClean="0"/>
              <a:t>39</a:t>
            </a:fld>
            <a:endParaRPr lang="en-US"/>
          </a:p>
        </p:txBody>
      </p:sp>
      <p:pic>
        <p:nvPicPr>
          <p:cNvPr id="10" name="Picture 9">
            <a:hlinkClick r:id="rId3"/>
            <a:extLst>
              <a:ext uri="{FF2B5EF4-FFF2-40B4-BE49-F238E27FC236}">
                <a16:creationId xmlns:a16="http://schemas.microsoft.com/office/drawing/2014/main" id="{62F058C5-34FB-8A67-1B27-9603FB434673}"/>
              </a:ext>
            </a:extLst>
          </p:cNvPr>
          <p:cNvPicPr>
            <a:picLocks noChangeAspect="1"/>
          </p:cNvPicPr>
          <p:nvPr/>
        </p:nvPicPr>
        <p:blipFill>
          <a:blip r:embed="rId4"/>
          <a:srcRect/>
          <a:stretch/>
        </p:blipFill>
        <p:spPr>
          <a:xfrm>
            <a:off x="4575165" y="1639071"/>
            <a:ext cx="7089432" cy="3739896"/>
          </a:xfrm>
          <a:prstGeom prst="rect">
            <a:avLst/>
          </a:prstGeom>
          <a:ln>
            <a:noFill/>
          </a:ln>
        </p:spPr>
      </p:pic>
      <p:sp>
        <p:nvSpPr>
          <p:cNvPr id="3" name="Content Placeholder 3">
            <a:extLst>
              <a:ext uri="{FF2B5EF4-FFF2-40B4-BE49-F238E27FC236}">
                <a16:creationId xmlns:a16="http://schemas.microsoft.com/office/drawing/2014/main" id="{24EA6B5F-4A0B-E99F-7D7A-6C2D6F925F6F}"/>
              </a:ext>
            </a:extLst>
          </p:cNvPr>
          <p:cNvSpPr txBox="1">
            <a:spLocks/>
          </p:cNvSpPr>
          <p:nvPr/>
        </p:nvSpPr>
        <p:spPr>
          <a:xfrm>
            <a:off x="4575165" y="5506714"/>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latin typeface="Source Sans Pro" panose="020B0503030403020204" pitchFamily="34" charset="0"/>
              </a:rPr>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1B0FB684-5622-B825-343C-B18DDA38511D}"/>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994232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E1912-20EE-C77B-174F-B71EBCBE2DD4}"/>
              </a:ext>
            </a:extLst>
          </p:cNvPr>
          <p:cNvSpPr>
            <a:spLocks noGrp="1"/>
          </p:cNvSpPr>
          <p:nvPr>
            <p:ph type="title"/>
          </p:nvPr>
        </p:nvSpPr>
        <p:spPr>
          <a:xfrm>
            <a:off x="518158" y="2103438"/>
            <a:ext cx="8395253" cy="3884612"/>
          </a:xfrm>
        </p:spPr>
        <p:txBody>
          <a:bodyPr anchor="b">
            <a:normAutofit/>
          </a:bodyPr>
          <a:lstStyle/>
          <a:p>
            <a:r>
              <a:rPr lang="en-US" sz="9600" dirty="0">
                <a:latin typeface="Source Sans Pro" panose="020B0503030403020204" pitchFamily="34" charset="0"/>
              </a:rPr>
              <a:t>Video identity</a:t>
            </a:r>
          </a:p>
        </p:txBody>
      </p:sp>
      <p:sp>
        <p:nvSpPr>
          <p:cNvPr id="4" name="Slide Number Placeholder 3">
            <a:extLst>
              <a:ext uri="{FF2B5EF4-FFF2-40B4-BE49-F238E27FC236}">
                <a16:creationId xmlns:a16="http://schemas.microsoft.com/office/drawing/2014/main" id="{CC127964-6595-4D8A-9691-77B96BEA9AF4}"/>
              </a:ext>
            </a:extLst>
          </p:cNvPr>
          <p:cNvSpPr>
            <a:spLocks noGrp="1"/>
          </p:cNvSpPr>
          <p:nvPr>
            <p:ph type="sldNum" sz="quarter" idx="12"/>
          </p:nvPr>
        </p:nvSpPr>
        <p:spPr/>
        <p:txBody>
          <a:bodyPr/>
          <a:lstStyle/>
          <a:p>
            <a:fld id="{339C9110-F427-4586-9638-A5638F41FBCD}" type="slidenum">
              <a:rPr lang="en-US" smtClean="0"/>
              <a:t>4</a:t>
            </a:fld>
            <a:endParaRPr lang="en-US"/>
          </a:p>
        </p:txBody>
      </p:sp>
      <p:sp>
        <p:nvSpPr>
          <p:cNvPr id="5" name="Footer Placeholder 1">
            <a:extLst>
              <a:ext uri="{FF2B5EF4-FFF2-40B4-BE49-F238E27FC236}">
                <a16:creationId xmlns:a16="http://schemas.microsoft.com/office/drawing/2014/main" id="{1B082CAA-1EB9-E15C-1315-341EA5503A64}"/>
              </a:ext>
            </a:extLst>
          </p:cNvPr>
          <p:cNvSpPr>
            <a:spLocks noGrp="1"/>
          </p:cNvSpPr>
          <p:nvPr>
            <p:ph type="ftr" sz="quarter" idx="11"/>
          </p:nvPr>
        </p:nvSpPr>
        <p:spPr>
          <a:xfrm>
            <a:off x="2185416" y="6455664"/>
            <a:ext cx="1502002" cy="256032"/>
          </a:xfrm>
        </p:spPr>
        <p:txBody>
          <a:bodyPr/>
          <a:lstStyle/>
          <a:p>
            <a:r>
              <a:rPr lang="en-US" dirty="0">
                <a:latin typeface="Source Sans Pro" panose="020B0503030403020204" pitchFamily="34" charset="0"/>
              </a:rPr>
              <a:t>Video Guidelines | July 2025</a:t>
            </a:r>
          </a:p>
        </p:txBody>
      </p:sp>
      <p:sp>
        <p:nvSpPr>
          <p:cNvPr id="3" name="Rectangle 2">
            <a:extLst>
              <a:ext uri="{FF2B5EF4-FFF2-40B4-BE49-F238E27FC236}">
                <a16:creationId xmlns:a16="http://schemas.microsoft.com/office/drawing/2014/main" id="{7049CA4D-E8F9-B9A7-17E3-8DCBB349DA46}"/>
              </a:ext>
            </a:extLst>
          </p:cNvPr>
          <p:cNvSpPr/>
          <p:nvPr/>
        </p:nvSpPr>
        <p:spPr>
          <a:xfrm>
            <a:off x="0" y="6149341"/>
            <a:ext cx="12192000" cy="7086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8796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F63B2-A8A1-2DE7-F2C7-BF1AE24F90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DFC770-8E10-47E0-11CA-D6F1B92445F8}"/>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Patient stories</a:t>
            </a:r>
          </a:p>
        </p:txBody>
      </p:sp>
      <p:sp>
        <p:nvSpPr>
          <p:cNvPr id="4" name="Content Placeholder 3">
            <a:extLst>
              <a:ext uri="{FF2B5EF4-FFF2-40B4-BE49-F238E27FC236}">
                <a16:creationId xmlns:a16="http://schemas.microsoft.com/office/drawing/2014/main" id="{C4BD4B65-4F8D-99AA-EA36-2D99176EE921}"/>
              </a:ext>
            </a:extLst>
          </p:cNvPr>
          <p:cNvSpPr>
            <a:spLocks noGrp="1"/>
          </p:cNvSpPr>
          <p:nvPr>
            <p:ph sz="half" idx="2"/>
          </p:nvPr>
        </p:nvSpPr>
        <p:spPr>
          <a:xfrm>
            <a:off x="522288" y="1643063"/>
            <a:ext cx="3406776" cy="4344987"/>
          </a:xfrm>
        </p:spPr>
        <p:txBody>
          <a:bodyPr>
            <a:noAutofit/>
          </a:bodyPr>
          <a:lstStyle/>
          <a:p>
            <a:pPr marL="0" indent="0">
              <a:spcBef>
                <a:spcPts val="600"/>
              </a:spcBef>
              <a:buNone/>
            </a:pPr>
            <a:r>
              <a:rPr lang="en-US" sz="1100" dirty="0">
                <a:solidFill>
                  <a:srgbClr val="000000"/>
                </a:solidFill>
              </a:rPr>
              <a:t>Videos effectively convey the emotions that surround healthcare, especially those that feature patient stories or case studies that follow a patient through a care pathway.</a:t>
            </a:r>
          </a:p>
          <a:p>
            <a:pPr>
              <a:spcBef>
                <a:spcPts val="600"/>
              </a:spcBef>
            </a:pPr>
            <a:r>
              <a:rPr lang="en-US" sz="1100" dirty="0">
                <a:solidFill>
                  <a:srgbClr val="000000"/>
                </a:solidFill>
              </a:rPr>
              <a:t>Videos – such as patient stories – are not overt sales tools.  With content of this nature, similar to thought leadership content, we should be sensitive to the intended audience and purpose of the video, where best judgement is needed and overt branding is not always appropriate.</a:t>
            </a:r>
          </a:p>
          <a:p>
            <a:pPr marL="0" indent="0">
              <a:spcBef>
                <a:spcPts val="600"/>
              </a:spcBef>
              <a:buNone/>
            </a:pPr>
            <a:r>
              <a:rPr lang="en-US" sz="1100" dirty="0">
                <a:solidFill>
                  <a:srgbClr val="000000"/>
                </a:solidFill>
              </a:rPr>
              <a:t>When filming patients, ensure sensitivity to their condition and diagnosis, always treating them with great care and dignity. </a:t>
            </a:r>
          </a:p>
          <a:p>
            <a:pPr marL="0" indent="0">
              <a:spcBef>
                <a:spcPts val="600"/>
              </a:spcBef>
              <a:buNone/>
            </a:pPr>
            <a:r>
              <a:rPr lang="en-US" sz="1100" dirty="0">
                <a:solidFill>
                  <a:srgbClr val="000000"/>
                </a:solidFill>
              </a:rPr>
              <a:t>Whenever possible, present them authentically and candidly in their natural home or clinical settings.</a:t>
            </a:r>
          </a:p>
          <a:p>
            <a:pPr marL="0" marR="0" indent="0">
              <a:spcBef>
                <a:spcPts val="600"/>
              </a:spcBef>
              <a:buNone/>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Identifying patient data must be not part of any </a:t>
            </a:r>
            <a:b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GE HealthCare video. Any patient information should be anonymized, regardless of consent.</a:t>
            </a:r>
          </a:p>
        </p:txBody>
      </p:sp>
      <p:sp>
        <p:nvSpPr>
          <p:cNvPr id="6" name="Slide Number Placeholder 5">
            <a:extLst>
              <a:ext uri="{FF2B5EF4-FFF2-40B4-BE49-F238E27FC236}">
                <a16:creationId xmlns:a16="http://schemas.microsoft.com/office/drawing/2014/main" id="{C8FA4EF7-F0A3-2E80-4148-906B3B589A77}"/>
              </a:ext>
            </a:extLst>
          </p:cNvPr>
          <p:cNvSpPr>
            <a:spLocks noGrp="1"/>
          </p:cNvSpPr>
          <p:nvPr>
            <p:ph type="sldNum" sz="quarter" idx="12"/>
          </p:nvPr>
        </p:nvSpPr>
        <p:spPr/>
        <p:txBody>
          <a:bodyPr/>
          <a:lstStyle/>
          <a:p>
            <a:fld id="{339C9110-F427-4586-9638-A5638F41FBCD}" type="slidenum">
              <a:rPr lang="en-US" smtClean="0"/>
              <a:t>40</a:t>
            </a:fld>
            <a:endParaRPr lang="en-US"/>
          </a:p>
        </p:txBody>
      </p:sp>
      <p:pic>
        <p:nvPicPr>
          <p:cNvPr id="16" name="Picture 15">
            <a:hlinkClick r:id="rId3"/>
            <a:extLst>
              <a:ext uri="{FF2B5EF4-FFF2-40B4-BE49-F238E27FC236}">
                <a16:creationId xmlns:a16="http://schemas.microsoft.com/office/drawing/2014/main" id="{819C5A5D-21A2-687E-B069-7492AF9B6767}"/>
              </a:ext>
            </a:extLst>
          </p:cNvPr>
          <p:cNvPicPr>
            <a:picLocks noChangeAspect="1"/>
          </p:cNvPicPr>
          <p:nvPr/>
        </p:nvPicPr>
        <p:blipFill>
          <a:blip r:embed="rId4"/>
          <a:srcRect/>
          <a:stretch/>
        </p:blipFill>
        <p:spPr>
          <a:xfrm>
            <a:off x="4829297" y="1643063"/>
            <a:ext cx="6610927" cy="3739896"/>
          </a:xfrm>
          <a:prstGeom prst="rect">
            <a:avLst/>
          </a:prstGeom>
          <a:ln>
            <a:noFill/>
          </a:ln>
        </p:spPr>
      </p:pic>
      <p:sp>
        <p:nvSpPr>
          <p:cNvPr id="3" name="Content Placeholder 3">
            <a:extLst>
              <a:ext uri="{FF2B5EF4-FFF2-40B4-BE49-F238E27FC236}">
                <a16:creationId xmlns:a16="http://schemas.microsoft.com/office/drawing/2014/main" id="{37AAD2BE-32CC-E58E-4573-9EABEF409FB9}"/>
              </a:ext>
            </a:extLst>
          </p:cNvPr>
          <p:cNvSpPr txBox="1">
            <a:spLocks/>
          </p:cNvSpPr>
          <p:nvPr/>
        </p:nvSpPr>
        <p:spPr>
          <a:xfrm>
            <a:off x="4829297" y="5506714"/>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latin typeface="Source Sans Pro" panose="020B0503030403020204" pitchFamily="34" charset="0"/>
              </a:rPr>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CF956A01-54D4-D5ED-CFC0-684604D96B6B}"/>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833567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C91C7-8D1B-C227-5213-D6C6855C46A4}"/>
            </a:ext>
          </a:extLst>
        </p:cNvPr>
        <p:cNvGrpSpPr/>
        <p:nvPr/>
      </p:nvGrpSpPr>
      <p:grpSpPr>
        <a:xfrm>
          <a:off x="0" y="0"/>
          <a:ext cx="0" cy="0"/>
          <a:chOff x="0" y="0"/>
          <a:chExt cx="0" cy="0"/>
        </a:xfrm>
      </p:grpSpPr>
      <p:pic>
        <p:nvPicPr>
          <p:cNvPr id="7" name="Picture 6">
            <a:hlinkClick r:id="rId2"/>
            <a:extLst>
              <a:ext uri="{FF2B5EF4-FFF2-40B4-BE49-F238E27FC236}">
                <a16:creationId xmlns:a16="http://schemas.microsoft.com/office/drawing/2014/main" id="{FDC5247D-D135-5FDA-A553-3A6D50E2F139}"/>
              </a:ext>
            </a:extLst>
          </p:cNvPr>
          <p:cNvPicPr>
            <a:picLocks noChangeAspect="1"/>
          </p:cNvPicPr>
          <p:nvPr/>
        </p:nvPicPr>
        <p:blipFill>
          <a:blip r:embed="rId3" cstate="screen">
            <a:extLst>
              <a:ext uri="{28A0092B-C50C-407E-A947-70E740481C1C}">
                <a14:useLocalDpi xmlns:a14="http://schemas.microsoft.com/office/drawing/2010/main"/>
              </a:ext>
            </a:extLst>
          </a:blip>
          <a:srcRect t="161" b="161"/>
          <a:stretch/>
        </p:blipFill>
        <p:spPr>
          <a:xfrm>
            <a:off x="5448875" y="1643063"/>
            <a:ext cx="6228013" cy="3739896"/>
          </a:xfrm>
          <a:prstGeom prst="rect">
            <a:avLst/>
          </a:prstGeom>
          <a:ln>
            <a:noFill/>
          </a:ln>
        </p:spPr>
      </p:pic>
      <p:sp>
        <p:nvSpPr>
          <p:cNvPr id="2" name="Title 1">
            <a:extLst>
              <a:ext uri="{FF2B5EF4-FFF2-40B4-BE49-F238E27FC236}">
                <a16:creationId xmlns:a16="http://schemas.microsoft.com/office/drawing/2014/main" id="{CA52DBFC-CD51-7BB6-FFEF-1E6062991650}"/>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Training</a:t>
            </a:r>
          </a:p>
        </p:txBody>
      </p:sp>
      <p:sp>
        <p:nvSpPr>
          <p:cNvPr id="4" name="Content Placeholder 3">
            <a:extLst>
              <a:ext uri="{FF2B5EF4-FFF2-40B4-BE49-F238E27FC236}">
                <a16:creationId xmlns:a16="http://schemas.microsoft.com/office/drawing/2014/main" id="{A0AAFABA-26A4-94BA-1846-7C929662E6FB}"/>
              </a:ext>
            </a:extLst>
          </p:cNvPr>
          <p:cNvSpPr>
            <a:spLocks noGrp="1"/>
          </p:cNvSpPr>
          <p:nvPr>
            <p:ph sz="half" idx="2"/>
          </p:nvPr>
        </p:nvSpPr>
        <p:spPr>
          <a:xfrm>
            <a:off x="522287" y="1643063"/>
            <a:ext cx="3435351" cy="4344987"/>
          </a:xfrm>
        </p:spPr>
        <p:txBody>
          <a:bodyPr>
            <a:noAutofit/>
          </a:bodyPr>
          <a:lstStyle/>
          <a:p>
            <a:pPr>
              <a:spcBef>
                <a:spcPts val="600"/>
              </a:spcBef>
            </a:pPr>
            <a:r>
              <a:rPr lang="en-US" sz="1100" dirty="0">
                <a:solidFill>
                  <a:srgbClr val="000000"/>
                </a:solidFill>
              </a:rPr>
              <a:t>Our products, services and technologies, as well as our clinical applications, are highly-complex subjects that often require how-to video instruction so that the viewer knows how to engage with them.</a:t>
            </a:r>
          </a:p>
          <a:p>
            <a:pPr marL="0" indent="0">
              <a:spcBef>
                <a:spcPts val="600"/>
              </a:spcBef>
              <a:buNone/>
            </a:pPr>
            <a:r>
              <a:rPr lang="en-US" sz="1100" dirty="0">
                <a:solidFill>
                  <a:srgbClr val="000000"/>
                </a:solidFill>
              </a:rPr>
              <a:t>Speak to the level of expertise of the intended audience. Be succinct, clear, and always consider our international audience.</a:t>
            </a:r>
          </a:p>
          <a:p>
            <a:pPr>
              <a:spcBef>
                <a:spcPts val="600"/>
              </a:spcBef>
            </a:pPr>
            <a:r>
              <a:rPr lang="en-US" sz="1100" dirty="0">
                <a:solidFill>
                  <a:srgbClr val="000000"/>
                </a:solidFill>
              </a:rPr>
              <a:t>Wherever possible, old branding should not be highlighted in new video footage. Old branding on products should be discouraged where key messages include technical innovation.</a:t>
            </a:r>
          </a:p>
          <a:p>
            <a:pPr marL="0" indent="0">
              <a:spcBef>
                <a:spcPts val="600"/>
              </a:spcBef>
              <a:buNone/>
            </a:pPr>
            <a:endParaRPr lang="en-US" sz="1100" dirty="0">
              <a:solidFill>
                <a:srgbClr val="000000"/>
              </a:solidFill>
            </a:endParaRPr>
          </a:p>
        </p:txBody>
      </p:sp>
      <p:sp>
        <p:nvSpPr>
          <p:cNvPr id="6" name="Slide Number Placeholder 5">
            <a:extLst>
              <a:ext uri="{FF2B5EF4-FFF2-40B4-BE49-F238E27FC236}">
                <a16:creationId xmlns:a16="http://schemas.microsoft.com/office/drawing/2014/main" id="{543657ED-4E1D-44FD-D6B9-32D9605684A2}"/>
              </a:ext>
            </a:extLst>
          </p:cNvPr>
          <p:cNvSpPr>
            <a:spLocks noGrp="1"/>
          </p:cNvSpPr>
          <p:nvPr>
            <p:ph type="sldNum" sz="quarter" idx="12"/>
          </p:nvPr>
        </p:nvSpPr>
        <p:spPr/>
        <p:txBody>
          <a:bodyPr/>
          <a:lstStyle/>
          <a:p>
            <a:fld id="{339C9110-F427-4586-9638-A5638F41FBCD}" type="slidenum">
              <a:rPr lang="en-US" smtClean="0"/>
              <a:t>41</a:t>
            </a:fld>
            <a:endParaRPr lang="en-US"/>
          </a:p>
        </p:txBody>
      </p:sp>
      <p:sp>
        <p:nvSpPr>
          <p:cNvPr id="3" name="Content Placeholder 3">
            <a:extLst>
              <a:ext uri="{FF2B5EF4-FFF2-40B4-BE49-F238E27FC236}">
                <a16:creationId xmlns:a16="http://schemas.microsoft.com/office/drawing/2014/main" id="{F5E55368-3450-A759-1B26-2826BBCD4DAF}"/>
              </a:ext>
            </a:extLst>
          </p:cNvPr>
          <p:cNvSpPr txBox="1">
            <a:spLocks/>
          </p:cNvSpPr>
          <p:nvPr/>
        </p:nvSpPr>
        <p:spPr>
          <a:xfrm>
            <a:off x="5448875" y="5506714"/>
            <a:ext cx="6228013"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latin typeface="Source Sans Pro" panose="020B0503030403020204" pitchFamily="34" charset="0"/>
              </a:rPr>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FA7576E4-C1E0-2235-0B59-7191491E7391}"/>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18841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62F2B-974F-1AD5-7FAE-5971BFA9F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ACE6D-2149-44E1-9FF5-BB563AFF4E56}"/>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Infographic overlay explainer videos</a:t>
            </a:r>
          </a:p>
        </p:txBody>
      </p:sp>
      <p:sp>
        <p:nvSpPr>
          <p:cNvPr id="4" name="Content Placeholder 3">
            <a:extLst>
              <a:ext uri="{FF2B5EF4-FFF2-40B4-BE49-F238E27FC236}">
                <a16:creationId xmlns:a16="http://schemas.microsoft.com/office/drawing/2014/main" id="{F832A32E-C8E5-B774-5C40-52D3809F723C}"/>
              </a:ext>
            </a:extLst>
          </p:cNvPr>
          <p:cNvSpPr>
            <a:spLocks noGrp="1"/>
          </p:cNvSpPr>
          <p:nvPr>
            <p:ph sz="half" idx="2"/>
          </p:nvPr>
        </p:nvSpPr>
        <p:spPr>
          <a:xfrm>
            <a:off x="522287" y="1637861"/>
            <a:ext cx="3687574" cy="4350189"/>
          </a:xfrm>
        </p:spPr>
        <p:txBody>
          <a:bodyPr>
            <a:noAutofit/>
          </a:bodyPr>
          <a:lstStyle/>
          <a:p>
            <a:pPr marL="0" indent="0">
              <a:spcBef>
                <a:spcPts val="600"/>
              </a:spcBef>
              <a:spcAft>
                <a:spcPts val="600"/>
              </a:spcAft>
              <a:buNone/>
            </a:pPr>
            <a:r>
              <a:rPr lang="en-US" sz="1100" dirty="0">
                <a:solidFill>
                  <a:srgbClr val="000000"/>
                </a:solidFill>
              </a:rPr>
              <a:t>Our products, services and technologies, as well as our clinical applications, are highly-complex subjects that often require explainer videos so that the viewer better understands them. Infographic and animation techniques are valuable ways to communicate coherent stories drawn from complicated data and concepts.</a:t>
            </a:r>
          </a:p>
          <a:p>
            <a:pPr marL="0" indent="0">
              <a:spcBef>
                <a:spcPts val="600"/>
              </a:spcBef>
              <a:spcAft>
                <a:spcPts val="600"/>
              </a:spcAft>
              <a:buNone/>
            </a:pPr>
            <a:r>
              <a:rPr lang="en-US" sz="1100" dirty="0">
                <a:solidFill>
                  <a:srgbClr val="000000"/>
                </a:solidFill>
              </a:rPr>
              <a:t>When using infographic-based or animated graphic-based explainer videos, speak to the level of expertise of the intended audience. Be succinct and clear to make the information </a:t>
            </a:r>
            <a:br>
              <a:rPr lang="en-US" sz="1100" dirty="0">
                <a:solidFill>
                  <a:srgbClr val="000000"/>
                </a:solidFill>
              </a:rPr>
            </a:br>
            <a:r>
              <a:rPr lang="en-US" sz="1100" dirty="0">
                <a:solidFill>
                  <a:srgbClr val="000000"/>
                </a:solidFill>
              </a:rPr>
              <a:t>more accessible.</a:t>
            </a:r>
          </a:p>
          <a:p>
            <a:pPr>
              <a:spcBef>
                <a:spcPts val="600"/>
              </a:spcBef>
              <a:spcAft>
                <a:spcPts val="600"/>
              </a:spcAft>
            </a:pPr>
            <a:r>
              <a:rPr lang="en-US" sz="1100" dirty="0">
                <a:ea typeface="Calibri" panose="020F0502020204030204" pitchFamily="34" charset="0"/>
                <a:cs typeface="Source Sans Pro" panose="020B0503030403020204" pitchFamily="34" charset="0"/>
              </a:rPr>
              <a:t>For </a:t>
            </a:r>
            <a:r>
              <a:rPr lang="en-US" sz="1100" dirty="0">
                <a:latin typeface="Source Sans Pro" panose="020B0503030403020204" pitchFamily="34" charset="0"/>
                <a:ea typeface="Calibri" panose="020F0502020204030204" pitchFamily="34" charset="0"/>
                <a:cs typeface="Source Sans Pro" panose="020B0503030403020204" pitchFamily="34" charset="0"/>
              </a:rPr>
              <a:t>more information on our Infographics Guidelines and Motion Graphics Guidelines, refer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3">
                  <a:extLst>
                    <a:ext uri="{A12FA001-AC4F-418D-AE19-62706E023703}">
                      <ahyp:hlinkClr xmlns:ahyp="http://schemas.microsoft.com/office/drawing/2018/hyperlinkcolor" val="tx"/>
                    </a:ext>
                  </a:extLst>
                </a:hlinkClick>
              </a:rPr>
              <a:t>to this article on our guidelines</a:t>
            </a:r>
            <a:r>
              <a:rPr lang="en-US" sz="1100" dirty="0">
                <a:latin typeface="Source Sans Pro" panose="020B0503030403020204" pitchFamily="34" charset="0"/>
                <a:ea typeface="Calibri" panose="020F0502020204030204" pitchFamily="34" charset="0"/>
                <a:cs typeface="Source Sans Pro" panose="020B0503030403020204" pitchFamily="34" charset="0"/>
              </a:rPr>
              <a:t>, linking from the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4">
                  <a:extLst>
                    <a:ext uri="{A12FA001-AC4F-418D-AE19-62706E023703}">
                      <ahyp:hlinkClr xmlns:ahyp="http://schemas.microsoft.com/office/drawing/2018/hyperlinkcolor" val="tx"/>
                    </a:ext>
                  </a:extLst>
                </a:hlinkClick>
              </a:rPr>
              <a:t>Brand page of The Beat</a:t>
            </a:r>
            <a:r>
              <a:rPr lang="en-US" sz="1100" dirty="0">
                <a:latin typeface="Source Sans Pro" panose="020B0503030403020204" pitchFamily="34" charset="0"/>
                <a:ea typeface="Calibri" panose="020F0502020204030204" pitchFamily="34" charset="0"/>
                <a:cs typeface="Source Sans Pro" panose="020B0503030403020204" pitchFamily="34" charset="0"/>
              </a:rPr>
              <a:t>, as well </a:t>
            </a:r>
            <a:br>
              <a:rPr lang="en-US" sz="1100" dirty="0">
                <a:latin typeface="Source Sans Pro" panose="020B0503030403020204" pitchFamily="34" charset="0"/>
                <a:ea typeface="Calibri" panose="020F0502020204030204" pitchFamily="34" charset="0"/>
                <a:cs typeface="Source Sans Pro" panose="020B0503030403020204" pitchFamily="34" charset="0"/>
              </a:rPr>
            </a:br>
            <a:r>
              <a:rPr lang="en-US" sz="1100" dirty="0">
                <a:latin typeface="Source Sans Pro" panose="020B0503030403020204" pitchFamily="34" charset="0"/>
                <a:ea typeface="Calibri" panose="020F0502020204030204" pitchFamily="34" charset="0"/>
                <a:cs typeface="Source Sans Pro" panose="020B0503030403020204" pitchFamily="34" charset="0"/>
              </a:rPr>
              <a:t>as the externally accessible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5">
                  <a:extLst>
                    <a:ext uri="{A12FA001-AC4F-418D-AE19-62706E023703}">
                      <ahyp:hlinkClr xmlns:ahyp="http://schemas.microsoft.com/office/drawing/2018/hyperlinkcolor" val="tx"/>
                    </a:ext>
                  </a:extLst>
                </a:hlinkClick>
              </a:rPr>
              <a:t>Agency Brand Portal</a:t>
            </a:r>
            <a:r>
              <a:rPr lang="en-US" sz="1100" dirty="0">
                <a:latin typeface="Source Sans Pro" panose="020B0503030403020204" pitchFamily="34" charset="0"/>
                <a:ea typeface="Calibri" panose="020F0502020204030204" pitchFamily="34" charset="0"/>
                <a:cs typeface="Source Sans Pro" panose="020B0503030403020204" pitchFamily="34" charset="0"/>
              </a:rPr>
              <a:t>.</a:t>
            </a:r>
          </a:p>
          <a:p>
            <a:pPr marL="0" indent="0">
              <a:spcBef>
                <a:spcPts val="600"/>
              </a:spcBef>
              <a:buNone/>
            </a:pPr>
            <a:endParaRPr lang="en-US" sz="1100" dirty="0">
              <a:solidFill>
                <a:srgbClr val="000000"/>
              </a:solidFill>
            </a:endParaRPr>
          </a:p>
        </p:txBody>
      </p:sp>
      <p:sp>
        <p:nvSpPr>
          <p:cNvPr id="6" name="Slide Number Placeholder 5">
            <a:extLst>
              <a:ext uri="{FF2B5EF4-FFF2-40B4-BE49-F238E27FC236}">
                <a16:creationId xmlns:a16="http://schemas.microsoft.com/office/drawing/2014/main" id="{00282B0F-E551-B91F-99CD-2A170CD380A0}"/>
              </a:ext>
            </a:extLst>
          </p:cNvPr>
          <p:cNvSpPr>
            <a:spLocks noGrp="1"/>
          </p:cNvSpPr>
          <p:nvPr>
            <p:ph type="sldNum" sz="quarter" idx="12"/>
          </p:nvPr>
        </p:nvSpPr>
        <p:spPr/>
        <p:txBody>
          <a:bodyPr/>
          <a:lstStyle/>
          <a:p>
            <a:fld id="{339C9110-F427-4586-9638-A5638F41FBCD}" type="slidenum">
              <a:rPr lang="en-US" smtClean="0"/>
              <a:t>42</a:t>
            </a:fld>
            <a:endParaRPr lang="en-US"/>
          </a:p>
        </p:txBody>
      </p:sp>
      <p:pic>
        <p:nvPicPr>
          <p:cNvPr id="8" name="Picture 7">
            <a:hlinkClick r:id="rId6"/>
            <a:extLst>
              <a:ext uri="{FF2B5EF4-FFF2-40B4-BE49-F238E27FC236}">
                <a16:creationId xmlns:a16="http://schemas.microsoft.com/office/drawing/2014/main" id="{75C776D7-81D2-6FA2-723D-CE16788F25E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065564" y="1662845"/>
            <a:ext cx="6602206" cy="3723998"/>
          </a:xfrm>
          <a:prstGeom prst="rect">
            <a:avLst/>
          </a:prstGeom>
          <a:ln>
            <a:noFill/>
          </a:ln>
        </p:spPr>
      </p:pic>
      <p:sp>
        <p:nvSpPr>
          <p:cNvPr id="3" name="Content Placeholder 3">
            <a:extLst>
              <a:ext uri="{FF2B5EF4-FFF2-40B4-BE49-F238E27FC236}">
                <a16:creationId xmlns:a16="http://schemas.microsoft.com/office/drawing/2014/main" id="{0B90B7BA-6972-4047-9161-5F896179F7B7}"/>
              </a:ext>
            </a:extLst>
          </p:cNvPr>
          <p:cNvSpPr txBox="1">
            <a:spLocks/>
          </p:cNvSpPr>
          <p:nvPr/>
        </p:nvSpPr>
        <p:spPr>
          <a:xfrm>
            <a:off x="5068046" y="5506714"/>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latin typeface="Source Sans Pro" panose="020B0503030403020204" pitchFamily="34" charset="0"/>
              </a:rPr>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51BB0EBA-A910-3AB8-4F72-16AFDDFF5ADF}"/>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7052809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62F2B-974F-1AD5-7FAE-5971BFA9F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ACE6D-2149-44E1-9FF5-BB563AFF4E56}"/>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Animated explainer videos</a:t>
            </a:r>
          </a:p>
        </p:txBody>
      </p:sp>
      <p:sp>
        <p:nvSpPr>
          <p:cNvPr id="4" name="Content Placeholder 3">
            <a:extLst>
              <a:ext uri="{FF2B5EF4-FFF2-40B4-BE49-F238E27FC236}">
                <a16:creationId xmlns:a16="http://schemas.microsoft.com/office/drawing/2014/main" id="{F832A32E-C8E5-B774-5C40-52D3809F723C}"/>
              </a:ext>
            </a:extLst>
          </p:cNvPr>
          <p:cNvSpPr>
            <a:spLocks noGrp="1"/>
          </p:cNvSpPr>
          <p:nvPr>
            <p:ph sz="half" idx="2"/>
          </p:nvPr>
        </p:nvSpPr>
        <p:spPr>
          <a:xfrm>
            <a:off x="522287" y="1637861"/>
            <a:ext cx="3687574" cy="4350189"/>
          </a:xfrm>
        </p:spPr>
        <p:txBody>
          <a:bodyPr>
            <a:noAutofit/>
          </a:bodyPr>
          <a:lstStyle/>
          <a:p>
            <a:pPr marL="0" indent="0">
              <a:spcBef>
                <a:spcPts val="600"/>
              </a:spcBef>
              <a:buNone/>
            </a:pPr>
            <a:r>
              <a:rPr lang="en-US" sz="1100" dirty="0">
                <a:solidFill>
                  <a:srgbClr val="000000"/>
                </a:solidFill>
              </a:rPr>
              <a:t>Our products, services and technologies, as well as our clinical applications are highly-complex subjects that often require explainer videos so that the viewer better understands them. Infographic and animation techniques are valuable ways to communicate coherent stories drawn from complicated data and concepts.</a:t>
            </a:r>
          </a:p>
          <a:p>
            <a:pPr marL="0" indent="0">
              <a:spcBef>
                <a:spcPts val="600"/>
              </a:spcBef>
              <a:buNone/>
            </a:pPr>
            <a:r>
              <a:rPr lang="en-US" sz="1100" dirty="0">
                <a:solidFill>
                  <a:srgbClr val="000000"/>
                </a:solidFill>
              </a:rPr>
              <a:t>When using infographic-based or animated graphic-based explainer videos, speak to the level of expertise of the intended audience. Be succinct and clear to make the information more accessible.</a:t>
            </a:r>
          </a:p>
          <a:p>
            <a:pPr>
              <a:spcBef>
                <a:spcPts val="600"/>
              </a:spcBef>
            </a:pPr>
            <a:r>
              <a:rPr lang="en-US" sz="1100" dirty="0">
                <a:ea typeface="Calibri" panose="020F0502020204030204" pitchFamily="34" charset="0"/>
                <a:cs typeface="Source Sans Pro" panose="020B0503030403020204" pitchFamily="34" charset="0"/>
              </a:rPr>
              <a:t>For </a:t>
            </a:r>
            <a:r>
              <a:rPr lang="en-US" sz="1100" dirty="0">
                <a:latin typeface="Source Sans Pro" panose="020B0503030403020204" pitchFamily="34" charset="0"/>
                <a:ea typeface="Calibri" panose="020F0502020204030204" pitchFamily="34" charset="0"/>
                <a:cs typeface="Source Sans Pro" panose="020B0503030403020204" pitchFamily="34" charset="0"/>
              </a:rPr>
              <a:t>more information on our Infographics Guidelines and Motion Graphics Guidelines, refer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3">
                  <a:extLst>
                    <a:ext uri="{A12FA001-AC4F-418D-AE19-62706E023703}">
                      <ahyp:hlinkClr xmlns:ahyp="http://schemas.microsoft.com/office/drawing/2018/hyperlinkcolor" val="tx"/>
                    </a:ext>
                  </a:extLst>
                </a:hlinkClick>
              </a:rPr>
              <a:t>to this article on our guidelines</a:t>
            </a:r>
            <a:r>
              <a:rPr lang="en-US" sz="1100" dirty="0">
                <a:latin typeface="Source Sans Pro" panose="020B0503030403020204" pitchFamily="34" charset="0"/>
                <a:ea typeface="Calibri" panose="020F0502020204030204" pitchFamily="34" charset="0"/>
                <a:cs typeface="Source Sans Pro" panose="020B0503030403020204" pitchFamily="34" charset="0"/>
              </a:rPr>
              <a:t>, linking from the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4">
                  <a:extLst>
                    <a:ext uri="{A12FA001-AC4F-418D-AE19-62706E023703}">
                      <ahyp:hlinkClr xmlns:ahyp="http://schemas.microsoft.com/office/drawing/2018/hyperlinkcolor" val="tx"/>
                    </a:ext>
                  </a:extLst>
                </a:hlinkClick>
              </a:rPr>
              <a:t>Brand page of The Beat</a:t>
            </a:r>
            <a:r>
              <a:rPr lang="en-US" sz="1100" dirty="0">
                <a:latin typeface="Source Sans Pro" panose="020B0503030403020204" pitchFamily="34" charset="0"/>
                <a:ea typeface="Calibri" panose="020F0502020204030204" pitchFamily="34" charset="0"/>
                <a:cs typeface="Source Sans Pro" panose="020B0503030403020204" pitchFamily="34" charset="0"/>
              </a:rPr>
              <a:t>, as well </a:t>
            </a:r>
            <a:br>
              <a:rPr lang="en-US" sz="1100" dirty="0">
                <a:latin typeface="Source Sans Pro" panose="020B0503030403020204" pitchFamily="34" charset="0"/>
                <a:ea typeface="Calibri" panose="020F0502020204030204" pitchFamily="34" charset="0"/>
                <a:cs typeface="Source Sans Pro" panose="020B0503030403020204" pitchFamily="34" charset="0"/>
              </a:rPr>
            </a:br>
            <a:r>
              <a:rPr lang="en-US" sz="1100" dirty="0">
                <a:latin typeface="Source Sans Pro" panose="020B0503030403020204" pitchFamily="34" charset="0"/>
                <a:ea typeface="Calibri" panose="020F0502020204030204" pitchFamily="34" charset="0"/>
                <a:cs typeface="Source Sans Pro" panose="020B0503030403020204" pitchFamily="34" charset="0"/>
              </a:rPr>
              <a:t>as the externally accessible </a:t>
            </a:r>
            <a:r>
              <a:rPr lang="en-US" sz="1100" dirty="0">
                <a:solidFill>
                  <a:srgbClr val="6022A6"/>
                </a:solidFill>
                <a:latin typeface="Source Sans Pro" panose="020B0503030403020204" pitchFamily="34" charset="0"/>
                <a:ea typeface="Calibri" panose="020F0502020204030204" pitchFamily="34" charset="0"/>
                <a:cs typeface="Source Sans Pro" panose="020B0503030403020204" pitchFamily="34" charset="0"/>
                <a:hlinkClick r:id="rId5">
                  <a:extLst>
                    <a:ext uri="{A12FA001-AC4F-418D-AE19-62706E023703}">
                      <ahyp:hlinkClr xmlns:ahyp="http://schemas.microsoft.com/office/drawing/2018/hyperlinkcolor" val="tx"/>
                    </a:ext>
                  </a:extLst>
                </a:hlinkClick>
              </a:rPr>
              <a:t>Agency Brand Portal</a:t>
            </a:r>
            <a:r>
              <a:rPr lang="en-US" sz="1100" dirty="0">
                <a:latin typeface="Source Sans Pro" panose="020B0503030403020204" pitchFamily="34" charset="0"/>
                <a:ea typeface="Calibri" panose="020F0502020204030204" pitchFamily="34" charset="0"/>
                <a:cs typeface="Source Sans Pro" panose="020B0503030403020204" pitchFamily="34" charset="0"/>
              </a:rPr>
              <a:t>.</a:t>
            </a:r>
          </a:p>
          <a:p>
            <a:pPr marL="0" indent="0">
              <a:spcBef>
                <a:spcPts val="600"/>
              </a:spcBef>
              <a:buNone/>
            </a:pPr>
            <a:endParaRPr lang="en-US" sz="1100" dirty="0">
              <a:solidFill>
                <a:srgbClr val="000000"/>
              </a:solidFill>
            </a:endParaRPr>
          </a:p>
        </p:txBody>
      </p:sp>
      <p:sp>
        <p:nvSpPr>
          <p:cNvPr id="6" name="Slide Number Placeholder 5">
            <a:extLst>
              <a:ext uri="{FF2B5EF4-FFF2-40B4-BE49-F238E27FC236}">
                <a16:creationId xmlns:a16="http://schemas.microsoft.com/office/drawing/2014/main" id="{00282B0F-E551-B91F-99CD-2A170CD380A0}"/>
              </a:ext>
            </a:extLst>
          </p:cNvPr>
          <p:cNvSpPr>
            <a:spLocks noGrp="1"/>
          </p:cNvSpPr>
          <p:nvPr>
            <p:ph type="sldNum" sz="quarter" idx="12"/>
          </p:nvPr>
        </p:nvSpPr>
        <p:spPr/>
        <p:txBody>
          <a:bodyPr/>
          <a:lstStyle/>
          <a:p>
            <a:fld id="{339C9110-F427-4586-9638-A5638F41FBCD}" type="slidenum">
              <a:rPr lang="en-US" smtClean="0"/>
              <a:t>43</a:t>
            </a:fld>
            <a:endParaRPr lang="en-US"/>
          </a:p>
        </p:txBody>
      </p:sp>
      <p:pic>
        <p:nvPicPr>
          <p:cNvPr id="17" name="Picture 16">
            <a:hlinkClick r:id="rId6"/>
            <a:extLst>
              <a:ext uri="{FF2B5EF4-FFF2-40B4-BE49-F238E27FC236}">
                <a16:creationId xmlns:a16="http://schemas.microsoft.com/office/drawing/2014/main" id="{DFF09CD1-C0FC-5779-3205-95562D85BA43}"/>
              </a:ext>
            </a:extLst>
          </p:cNvPr>
          <p:cNvPicPr>
            <a:picLocks noChangeAspect="1"/>
          </p:cNvPicPr>
          <p:nvPr/>
        </p:nvPicPr>
        <p:blipFill>
          <a:blip r:embed="rId7"/>
          <a:srcRect/>
          <a:stretch/>
        </p:blipFill>
        <p:spPr>
          <a:xfrm>
            <a:off x="5055143" y="1654896"/>
            <a:ext cx="6598335" cy="3739895"/>
          </a:xfrm>
          <a:prstGeom prst="rect">
            <a:avLst/>
          </a:prstGeom>
          <a:ln>
            <a:noFill/>
          </a:ln>
        </p:spPr>
      </p:pic>
      <p:sp>
        <p:nvSpPr>
          <p:cNvPr id="3" name="Content Placeholder 3">
            <a:extLst>
              <a:ext uri="{FF2B5EF4-FFF2-40B4-BE49-F238E27FC236}">
                <a16:creationId xmlns:a16="http://schemas.microsoft.com/office/drawing/2014/main" id="{B25B12B9-20E1-36BE-34E3-4109D75A666B}"/>
              </a:ext>
            </a:extLst>
          </p:cNvPr>
          <p:cNvSpPr txBox="1">
            <a:spLocks/>
          </p:cNvSpPr>
          <p:nvPr/>
        </p:nvSpPr>
        <p:spPr>
          <a:xfrm>
            <a:off x="5068046" y="5506714"/>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latin typeface="Source Sans Pro" panose="020B0503030403020204" pitchFamily="34" charset="0"/>
              </a:rPr>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22786A3B-9CA0-CD90-4212-25DD1B123776}"/>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412231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F2DB0-1F69-D708-9075-688E4314B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7AB79-8939-7ADD-68D4-28E0F214CD13}"/>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Institutional, corporate, cross-business units</a:t>
            </a:r>
          </a:p>
        </p:txBody>
      </p:sp>
      <p:sp>
        <p:nvSpPr>
          <p:cNvPr id="4" name="Content Placeholder 3">
            <a:extLst>
              <a:ext uri="{FF2B5EF4-FFF2-40B4-BE49-F238E27FC236}">
                <a16:creationId xmlns:a16="http://schemas.microsoft.com/office/drawing/2014/main" id="{452A65A1-9254-3EFC-3D57-320601E1D752}"/>
              </a:ext>
            </a:extLst>
          </p:cNvPr>
          <p:cNvSpPr>
            <a:spLocks noGrp="1"/>
          </p:cNvSpPr>
          <p:nvPr>
            <p:ph sz="half" idx="2"/>
          </p:nvPr>
        </p:nvSpPr>
        <p:spPr>
          <a:xfrm>
            <a:off x="522287" y="1643063"/>
            <a:ext cx="3669467" cy="4344987"/>
          </a:xfrm>
        </p:spPr>
        <p:txBody>
          <a:bodyPr>
            <a:noAutofit/>
          </a:bodyPr>
          <a:lstStyle/>
          <a:p>
            <a:pPr marL="0" marR="0" indent="0">
              <a:spcBef>
                <a:spcPts val="600"/>
              </a:spcBef>
              <a:spcAft>
                <a:spcPts val="600"/>
              </a:spcAft>
              <a:buNone/>
            </a:pPr>
            <a:r>
              <a:rPr lang="en-US" sz="1100" dirty="0">
                <a:solidFill>
                  <a:srgbClr val="000000"/>
                </a:solidFill>
              </a:rPr>
              <a:t>When producing videos that promote awareness, credibility and customer loyalty to the over-arching GE HealthCare brand, we should always showcase the broad spectrum of our customers and the patients they serve, as well as our colleagues around the world.</a:t>
            </a:r>
          </a:p>
          <a:p>
            <a:pPr marL="0" marR="0" indent="0">
              <a:spcBef>
                <a:spcPts val="600"/>
              </a:spcBef>
              <a:spcAft>
                <a:spcPts val="600"/>
              </a:spcAft>
              <a:buNone/>
            </a:pPr>
            <a:r>
              <a:rPr lang="en-US" sz="1100" dirty="0">
                <a:solidFill>
                  <a:srgbClr val="000000"/>
                </a:solidFill>
              </a:rPr>
              <a:t>For more information on how to access the source files, please refer to </a:t>
            </a:r>
            <a:r>
              <a:rPr lang="en-US" sz="1100" dirty="0">
                <a:solidFill>
                  <a:srgbClr val="6022A6"/>
                </a:solidFill>
                <a:hlinkClick r:id="rId3">
                  <a:extLst>
                    <a:ext uri="{A12FA001-AC4F-418D-AE19-62706E023703}">
                      <ahyp:hlinkClr xmlns:ahyp="http://schemas.microsoft.com/office/drawing/2018/hyperlinkcolor" val="tx"/>
                    </a:ext>
                  </a:extLst>
                </a:hlinkClick>
              </a:rPr>
              <a:t>this document</a:t>
            </a:r>
            <a:r>
              <a:rPr lang="en-US" sz="1100" dirty="0">
                <a:solidFill>
                  <a:srgbClr val="000000"/>
                </a:solidFill>
              </a:rPr>
              <a:t>, as well as this </a:t>
            </a:r>
            <a:r>
              <a:rPr lang="en-US" sz="1100" dirty="0">
                <a:solidFill>
                  <a:srgbClr val="6022A6"/>
                </a:solidFill>
                <a:hlinkClick r:id="rId4">
                  <a:extLst>
                    <a:ext uri="{A12FA001-AC4F-418D-AE19-62706E023703}">
                      <ahyp:hlinkClr xmlns:ahyp="http://schemas.microsoft.com/office/drawing/2018/hyperlinkcolor" val="tx"/>
                    </a:ext>
                  </a:extLst>
                </a:hlinkClick>
              </a:rPr>
              <a:t>article on our video assets</a:t>
            </a:r>
            <a:r>
              <a:rPr lang="en-US" sz="1100" dirty="0">
                <a:solidFill>
                  <a:srgbClr val="000000"/>
                </a:solidFill>
              </a:rPr>
              <a:t>, linking from the </a:t>
            </a:r>
            <a:r>
              <a:rPr lang="en-US" sz="1100" dirty="0">
                <a:solidFill>
                  <a:srgbClr val="6022A6"/>
                </a:solidFill>
                <a:hlinkClick r:id="rId5">
                  <a:extLst>
                    <a:ext uri="{A12FA001-AC4F-418D-AE19-62706E023703}">
                      <ahyp:hlinkClr xmlns:ahyp="http://schemas.microsoft.com/office/drawing/2018/hyperlinkcolor" val="tx"/>
                    </a:ext>
                  </a:extLst>
                </a:hlinkClick>
              </a:rPr>
              <a:t>Brand page of The Beat</a:t>
            </a:r>
            <a:r>
              <a:rPr lang="en-US" sz="1100" dirty="0">
                <a:solidFill>
                  <a:srgbClr val="000000"/>
                </a:solidFill>
              </a:rPr>
              <a:t>. </a:t>
            </a:r>
          </a:p>
        </p:txBody>
      </p:sp>
      <p:sp>
        <p:nvSpPr>
          <p:cNvPr id="6" name="Slide Number Placeholder 5">
            <a:extLst>
              <a:ext uri="{FF2B5EF4-FFF2-40B4-BE49-F238E27FC236}">
                <a16:creationId xmlns:a16="http://schemas.microsoft.com/office/drawing/2014/main" id="{57AEBA01-B97B-5464-3CC2-5153E4C81184}"/>
              </a:ext>
            </a:extLst>
          </p:cNvPr>
          <p:cNvSpPr>
            <a:spLocks noGrp="1"/>
          </p:cNvSpPr>
          <p:nvPr>
            <p:ph type="sldNum" sz="quarter" idx="12"/>
          </p:nvPr>
        </p:nvSpPr>
        <p:spPr/>
        <p:txBody>
          <a:bodyPr/>
          <a:lstStyle/>
          <a:p>
            <a:fld id="{339C9110-F427-4586-9638-A5638F41FBCD}" type="slidenum">
              <a:rPr lang="en-US" smtClean="0"/>
              <a:t>44</a:t>
            </a:fld>
            <a:endParaRPr lang="en-US"/>
          </a:p>
        </p:txBody>
      </p:sp>
      <p:pic>
        <p:nvPicPr>
          <p:cNvPr id="7" name="Picture 6">
            <a:hlinkClick r:id="rId6"/>
            <a:extLst>
              <a:ext uri="{FF2B5EF4-FFF2-40B4-BE49-F238E27FC236}">
                <a16:creationId xmlns:a16="http://schemas.microsoft.com/office/drawing/2014/main" id="{5C3B9DEE-3335-0EF4-2744-58582C374084}"/>
              </a:ext>
            </a:extLst>
          </p:cNvPr>
          <p:cNvPicPr>
            <a:picLocks noChangeAspect="1"/>
          </p:cNvPicPr>
          <p:nvPr/>
        </p:nvPicPr>
        <p:blipFill>
          <a:blip r:embed="rId7"/>
          <a:srcRect/>
          <a:stretch/>
        </p:blipFill>
        <p:spPr>
          <a:xfrm>
            <a:off x="5043464" y="1643063"/>
            <a:ext cx="6623519" cy="3739896"/>
          </a:xfrm>
          <a:prstGeom prst="rect">
            <a:avLst/>
          </a:prstGeom>
          <a:ln>
            <a:noFill/>
          </a:ln>
        </p:spPr>
      </p:pic>
      <p:sp>
        <p:nvSpPr>
          <p:cNvPr id="8" name="Content Placeholder 3">
            <a:extLst>
              <a:ext uri="{FF2B5EF4-FFF2-40B4-BE49-F238E27FC236}">
                <a16:creationId xmlns:a16="http://schemas.microsoft.com/office/drawing/2014/main" id="{546D9BDC-F795-19C6-035F-6F1950AC0799}"/>
              </a:ext>
            </a:extLst>
          </p:cNvPr>
          <p:cNvSpPr txBox="1">
            <a:spLocks/>
          </p:cNvSpPr>
          <p:nvPr/>
        </p:nvSpPr>
        <p:spPr>
          <a:xfrm>
            <a:off x="5006715" y="5516427"/>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30C1C2DC-ECFB-808D-951D-DDAD5D57C555}"/>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831793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9BA69-7E9C-FAE6-ADA7-5B4FB5C5A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B6A07-F489-4C75-C02B-874C4D06CA7C}"/>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Our culture</a:t>
            </a:r>
          </a:p>
        </p:txBody>
      </p:sp>
      <p:sp>
        <p:nvSpPr>
          <p:cNvPr id="4" name="Content Placeholder 3">
            <a:extLst>
              <a:ext uri="{FF2B5EF4-FFF2-40B4-BE49-F238E27FC236}">
                <a16:creationId xmlns:a16="http://schemas.microsoft.com/office/drawing/2014/main" id="{0D0EB97C-3633-4E2E-B069-5EEBE6101F74}"/>
              </a:ext>
            </a:extLst>
          </p:cNvPr>
          <p:cNvSpPr>
            <a:spLocks noGrp="1"/>
          </p:cNvSpPr>
          <p:nvPr>
            <p:ph sz="half" idx="2"/>
          </p:nvPr>
        </p:nvSpPr>
        <p:spPr>
          <a:xfrm>
            <a:off x="522287" y="1643063"/>
            <a:ext cx="3683953" cy="4344987"/>
          </a:xfrm>
        </p:spPr>
        <p:txBody>
          <a:bodyPr>
            <a:noAutofit/>
          </a:bodyPr>
          <a:lstStyle/>
          <a:p>
            <a:pPr marL="0" indent="0">
              <a:spcBef>
                <a:spcPts val="600"/>
              </a:spcBef>
              <a:buNone/>
            </a:pPr>
            <a:r>
              <a:rPr lang="en-US" sz="1100" dirty="0"/>
              <a:t>We are proud that GE HealthCare is a great place to work. Mostly for internal use, our culture videos show us why that is and how to keep it that way. They highlight colleagues who embody our Cultural Operating Principals and celebrate our people. We are a global business, so we should showcase and celebrate a broad range of people and facilities.</a:t>
            </a:r>
          </a:p>
          <a:p>
            <a:pPr marL="0" indent="0">
              <a:spcBef>
                <a:spcPts val="600"/>
              </a:spcBef>
              <a:buNone/>
            </a:pPr>
            <a:r>
              <a:rPr lang="en-US" sz="1100" dirty="0"/>
              <a:t>We ensure the highest levels of integrity. Through a culture of compassion, empathy and servant leadership, </a:t>
            </a:r>
            <a:r>
              <a:rPr lang="en-US" sz="1100" dirty="0">
                <a:latin typeface="Source Sans Pro" panose="020B0503030403020204" pitchFamily="34" charset="0"/>
                <a:ea typeface="Source Sans Pro" panose="020B0503030403020204" pitchFamily="34" charset="0"/>
              </a:rPr>
              <a:t>we drive big ideas that can change the future – from better outcomes for patients to improving productivity for our customers. ​</a:t>
            </a:r>
          </a:p>
          <a:p>
            <a:pPr>
              <a:spcBef>
                <a:spcPts val="600"/>
              </a:spcBef>
            </a:pPr>
            <a:r>
              <a:rPr lang="en-US" sz="1100" dirty="0">
                <a:latin typeface="Source Sans Pro" panose="020B0503030403020204" pitchFamily="34" charset="0"/>
                <a:ea typeface="Source Sans Pro" panose="020B0503030403020204" pitchFamily="34" charset="0"/>
              </a:rPr>
              <a:t>Please note, this example is raw footage and exemplifies the style in which we can film our colleagues at work. No additional production-related elements have been added.</a:t>
            </a:r>
          </a:p>
          <a:p>
            <a:pPr marL="0" indent="0">
              <a:spcBef>
                <a:spcPts val="600"/>
              </a:spcBef>
              <a:buNone/>
            </a:pPr>
            <a:r>
              <a:rPr lang="en-US" sz="1100" dirty="0">
                <a:ea typeface="Calibri" panose="020F0502020204030204" pitchFamily="34" charset="0"/>
                <a:cs typeface="Source Sans Pro" panose="020B0503030403020204" pitchFamily="34" charset="0"/>
              </a:rPr>
              <a:t>For more information on our Cultural Operating Principles, </a:t>
            </a:r>
            <a:br>
              <a:rPr lang="en-US" sz="1100" dirty="0">
                <a:ea typeface="Calibri" panose="020F0502020204030204" pitchFamily="34" charset="0"/>
                <a:cs typeface="Source Sans Pro" panose="020B0503030403020204" pitchFamily="34" charset="0"/>
              </a:rPr>
            </a:br>
            <a:r>
              <a:rPr lang="en-US" sz="1100" dirty="0">
                <a:ea typeface="Calibri" panose="020F0502020204030204" pitchFamily="34" charset="0"/>
                <a:cs typeface="Source Sans Pro" panose="020B0503030403020204" pitchFamily="34" charset="0"/>
              </a:rPr>
              <a:t>and how they inform the way we work, refer to </a:t>
            </a:r>
            <a:r>
              <a:rPr lang="en-US" sz="1100" dirty="0">
                <a:solidFill>
                  <a:srgbClr val="6022A6"/>
                </a:solidFill>
                <a:ea typeface="Calibri" panose="020F0502020204030204" pitchFamily="34" charset="0"/>
                <a:cs typeface="Source Sans Pro" panose="020B0503030403020204" pitchFamily="34" charset="0"/>
                <a:hlinkClick r:id="rId3">
                  <a:extLst>
                    <a:ext uri="{A12FA001-AC4F-418D-AE19-62706E023703}">
                      <ahyp:hlinkClr xmlns:ahyp="http://schemas.microsoft.com/office/drawing/2018/hyperlinkcolor" val="tx"/>
                    </a:ext>
                  </a:extLst>
                </a:hlinkClick>
              </a:rPr>
              <a:t>this article on The Beat. </a:t>
            </a:r>
            <a:endParaRPr lang="en-US" sz="1100" dirty="0">
              <a:solidFill>
                <a:srgbClr val="6022A6"/>
              </a:solidFill>
              <a:effectLst/>
              <a:latin typeface="Source Sans Pro" panose="020B0503030403020204" pitchFamily="34" charset="0"/>
              <a:ea typeface="Calibri" panose="020F0502020204030204" pitchFamily="34" charset="0"/>
              <a:cs typeface="Source Sans Pro" panose="020B0503030403020204" pitchFamily="34" charset="0"/>
            </a:endParaRPr>
          </a:p>
        </p:txBody>
      </p:sp>
      <p:sp>
        <p:nvSpPr>
          <p:cNvPr id="6" name="Slide Number Placeholder 5">
            <a:extLst>
              <a:ext uri="{FF2B5EF4-FFF2-40B4-BE49-F238E27FC236}">
                <a16:creationId xmlns:a16="http://schemas.microsoft.com/office/drawing/2014/main" id="{5C2FCD94-CF0A-BE82-B55E-00C0690A8987}"/>
              </a:ext>
            </a:extLst>
          </p:cNvPr>
          <p:cNvSpPr>
            <a:spLocks noGrp="1"/>
          </p:cNvSpPr>
          <p:nvPr>
            <p:ph type="sldNum" sz="quarter" idx="12"/>
          </p:nvPr>
        </p:nvSpPr>
        <p:spPr/>
        <p:txBody>
          <a:bodyPr/>
          <a:lstStyle/>
          <a:p>
            <a:fld id="{339C9110-F427-4586-9638-A5638F41FBCD}" type="slidenum">
              <a:rPr lang="en-US" smtClean="0"/>
              <a:t>45</a:t>
            </a:fld>
            <a:endParaRPr lang="en-US"/>
          </a:p>
        </p:txBody>
      </p:sp>
      <p:sp>
        <p:nvSpPr>
          <p:cNvPr id="7" name="Triangle 6">
            <a:extLst>
              <a:ext uri="{FF2B5EF4-FFF2-40B4-BE49-F238E27FC236}">
                <a16:creationId xmlns:a16="http://schemas.microsoft.com/office/drawing/2014/main" id="{D158BC32-5540-084A-9754-AE251427AD5D}"/>
              </a:ext>
            </a:extLst>
          </p:cNvPr>
          <p:cNvSpPr/>
          <p:nvPr/>
        </p:nvSpPr>
        <p:spPr>
          <a:xfrm rot="5400000" flipH="1">
            <a:off x="-1231393" y="3508603"/>
            <a:ext cx="164592" cy="164592"/>
          </a:xfrm>
          <a:prstGeom prst="triangl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hlinkClick r:id="rId4"/>
            <a:extLst>
              <a:ext uri="{FF2B5EF4-FFF2-40B4-BE49-F238E27FC236}">
                <a16:creationId xmlns:a16="http://schemas.microsoft.com/office/drawing/2014/main" id="{A9F06D7F-4C86-5542-67F4-85DFE5E1E81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028729" y="1643063"/>
            <a:ext cx="6633261" cy="3739896"/>
          </a:xfrm>
          <a:prstGeom prst="rect">
            <a:avLst/>
          </a:prstGeom>
          <a:ln>
            <a:noFill/>
          </a:ln>
        </p:spPr>
      </p:pic>
      <p:sp>
        <p:nvSpPr>
          <p:cNvPr id="9" name="Content Placeholder 3">
            <a:extLst>
              <a:ext uri="{FF2B5EF4-FFF2-40B4-BE49-F238E27FC236}">
                <a16:creationId xmlns:a16="http://schemas.microsoft.com/office/drawing/2014/main" id="{AAB0D907-1717-3BD5-68F0-DFD24C79E782}"/>
              </a:ext>
            </a:extLst>
          </p:cNvPr>
          <p:cNvSpPr txBox="1">
            <a:spLocks/>
          </p:cNvSpPr>
          <p:nvPr/>
        </p:nvSpPr>
        <p:spPr>
          <a:xfrm>
            <a:off x="5006715" y="5516427"/>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t>Click the play button while in Presenter View to view the sample video in a separate browser tab</a:t>
            </a:r>
            <a:r>
              <a:rPr lang="en-US" sz="1050" dirty="0"/>
              <a:t>.</a:t>
            </a:r>
            <a:endParaRPr lang="en-US" sz="10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3" name="Footer Placeholder 1">
            <a:extLst>
              <a:ext uri="{FF2B5EF4-FFF2-40B4-BE49-F238E27FC236}">
                <a16:creationId xmlns:a16="http://schemas.microsoft.com/office/drawing/2014/main" id="{0CEB82CB-FC16-B4C2-D6A1-DE20FAD831D7}"/>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185139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3DF40-39E9-55A5-B345-866109C2D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3BDAE-0DB3-9CAF-07B4-622F2FD0F531}"/>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Social media</a:t>
            </a:r>
          </a:p>
        </p:txBody>
      </p:sp>
      <p:sp>
        <p:nvSpPr>
          <p:cNvPr id="4" name="Content Placeholder 3">
            <a:extLst>
              <a:ext uri="{FF2B5EF4-FFF2-40B4-BE49-F238E27FC236}">
                <a16:creationId xmlns:a16="http://schemas.microsoft.com/office/drawing/2014/main" id="{EDE5CE7C-13BE-00AE-96F5-9472CEBBEB59}"/>
              </a:ext>
            </a:extLst>
          </p:cNvPr>
          <p:cNvSpPr>
            <a:spLocks noGrp="1"/>
          </p:cNvSpPr>
          <p:nvPr>
            <p:ph sz="half" idx="2"/>
          </p:nvPr>
        </p:nvSpPr>
        <p:spPr>
          <a:xfrm>
            <a:off x="522287" y="1643064"/>
            <a:ext cx="3702241" cy="4356196"/>
          </a:xfrm>
        </p:spPr>
        <p:txBody>
          <a:bodyPr>
            <a:noAutofit/>
          </a:bodyPr>
          <a:lstStyle/>
          <a:p>
            <a:pPr>
              <a:spcBef>
                <a:spcPts val="600"/>
              </a:spcBef>
              <a:spcAft>
                <a:spcPts val="600"/>
              </a:spcAft>
            </a:pPr>
            <a:r>
              <a:rPr lang="en-US" sz="1000" dirty="0"/>
              <a:t>Videos made for posting on social media platforms can perform better than static images or gifs. However, social media audiences consume video differently; therefore, videos require unique guidance. Among these viewer characteristics are a much shorter attention span, an even greater appreciation of authenticity and, depending on the platform, a desire to be informed or entertained rather than to be marketed to. </a:t>
            </a:r>
          </a:p>
          <a:p>
            <a:pPr>
              <a:spcBef>
                <a:spcPts val="600"/>
              </a:spcBef>
              <a:spcAft>
                <a:spcPts val="600"/>
              </a:spcAft>
            </a:pPr>
            <a:r>
              <a:rPr lang="en-US" sz="1000" dirty="0"/>
              <a:t>Natural, spontaneously-produced videos may perform better than overly-produced marketing videos. For example, capturing the excitement of an event with a mobile phone camera may generate more engagement than a highly-produced sales video.</a:t>
            </a:r>
          </a:p>
          <a:p>
            <a:pPr>
              <a:spcBef>
                <a:spcPts val="600"/>
              </a:spcBef>
              <a:spcAft>
                <a:spcPts val="600"/>
              </a:spcAft>
            </a:pPr>
            <a:r>
              <a:rPr lang="en-US" sz="1000" dirty="0"/>
              <a:t>For more information on best practices when using social media, </a:t>
            </a:r>
            <a:r>
              <a:rPr lang="en-US" sz="1000" dirty="0">
                <a:solidFill>
                  <a:srgbClr val="6022A6"/>
                </a:solidFill>
                <a:hlinkClick r:id="rId3">
                  <a:extLst>
                    <a:ext uri="{A12FA001-AC4F-418D-AE19-62706E023703}">
                      <ahyp:hlinkClr xmlns:ahyp="http://schemas.microsoft.com/office/drawing/2018/hyperlinkcolor" val="tx"/>
                    </a:ext>
                  </a:extLst>
                </a:hlinkClick>
              </a:rPr>
              <a:t>please refer to this article</a:t>
            </a:r>
            <a:r>
              <a:rPr lang="en-US" sz="1000" dirty="0"/>
              <a:t>, linking from the </a:t>
            </a:r>
            <a:r>
              <a:rPr lang="en-US" sz="1000" dirty="0">
                <a:solidFill>
                  <a:srgbClr val="6022A6"/>
                </a:solidFill>
                <a:hlinkClick r:id="rId4">
                  <a:extLst>
                    <a:ext uri="{A12FA001-AC4F-418D-AE19-62706E023703}">
                      <ahyp:hlinkClr xmlns:ahyp="http://schemas.microsoft.com/office/drawing/2018/hyperlinkcolor" val="tx"/>
                    </a:ext>
                  </a:extLst>
                </a:hlinkClick>
              </a:rPr>
              <a:t>Brand page of The Beat. </a:t>
            </a:r>
            <a:endParaRPr lang="en-US" sz="1000" dirty="0">
              <a:solidFill>
                <a:srgbClr val="6022A6"/>
              </a:solidFill>
            </a:endParaRPr>
          </a:p>
        </p:txBody>
      </p:sp>
      <p:sp>
        <p:nvSpPr>
          <p:cNvPr id="6" name="Slide Number Placeholder 5">
            <a:extLst>
              <a:ext uri="{FF2B5EF4-FFF2-40B4-BE49-F238E27FC236}">
                <a16:creationId xmlns:a16="http://schemas.microsoft.com/office/drawing/2014/main" id="{1F8C6E48-5D7C-F787-CBDB-E96E70AB1BE2}"/>
              </a:ext>
            </a:extLst>
          </p:cNvPr>
          <p:cNvSpPr>
            <a:spLocks noGrp="1"/>
          </p:cNvSpPr>
          <p:nvPr>
            <p:ph type="sldNum" sz="quarter" idx="12"/>
          </p:nvPr>
        </p:nvSpPr>
        <p:spPr/>
        <p:txBody>
          <a:bodyPr/>
          <a:lstStyle/>
          <a:p>
            <a:fld id="{339C9110-F427-4586-9638-A5638F41FBCD}" type="slidenum">
              <a:rPr lang="en-US" smtClean="0"/>
              <a:t>46</a:t>
            </a:fld>
            <a:endParaRPr lang="en-US"/>
          </a:p>
        </p:txBody>
      </p:sp>
      <p:sp>
        <p:nvSpPr>
          <p:cNvPr id="11" name="TextBox 10">
            <a:extLst>
              <a:ext uri="{FF2B5EF4-FFF2-40B4-BE49-F238E27FC236}">
                <a16:creationId xmlns:a16="http://schemas.microsoft.com/office/drawing/2014/main" id="{51F42902-4A43-DFAF-A71A-81DF43D4713F}"/>
              </a:ext>
            </a:extLst>
          </p:cNvPr>
          <p:cNvSpPr txBox="1"/>
          <p:nvPr/>
        </p:nvSpPr>
        <p:spPr>
          <a:xfrm>
            <a:off x="12786610" y="794479"/>
            <a:ext cx="65" cy="215444"/>
          </a:xfrm>
          <a:prstGeom prst="rect">
            <a:avLst/>
          </a:prstGeom>
          <a:noFill/>
        </p:spPr>
        <p:txBody>
          <a:bodyPr wrap="none" lIns="0" tIns="0" rIns="0" bIns="0" rtlCol="0">
            <a:spAutoFit/>
          </a:bodyPr>
          <a:lstStyle/>
          <a:p>
            <a:pPr algn="l"/>
            <a:endParaRPr lang="en-US" sz="1400" dirty="0" err="1"/>
          </a:p>
        </p:txBody>
      </p:sp>
      <p:sp>
        <p:nvSpPr>
          <p:cNvPr id="5" name="TextBox 4">
            <a:extLst>
              <a:ext uri="{FF2B5EF4-FFF2-40B4-BE49-F238E27FC236}">
                <a16:creationId xmlns:a16="http://schemas.microsoft.com/office/drawing/2014/main" id="{87575660-AB3B-C61A-7844-599D48549486}"/>
              </a:ext>
            </a:extLst>
          </p:cNvPr>
          <p:cNvSpPr txBox="1"/>
          <p:nvPr/>
        </p:nvSpPr>
        <p:spPr>
          <a:xfrm>
            <a:off x="522287" y="4211071"/>
            <a:ext cx="3884613" cy="1870144"/>
          </a:xfrm>
          <a:prstGeom prst="roundRect">
            <a:avLst>
              <a:gd name="adj" fmla="val 7347"/>
            </a:avLst>
          </a:prstGeom>
          <a:solidFill>
            <a:schemeClr val="accent1"/>
          </a:solidFill>
        </p:spPr>
        <p:txBody>
          <a:bodyPr wrap="square" lIns="182880" tIns="182880" rIns="182880" bIns="182880">
            <a:spAutoFit/>
          </a:bodyPr>
          <a:lstStyle/>
          <a:p>
            <a:pPr>
              <a:spcBef>
                <a:spcPts val="600"/>
              </a:spcBef>
              <a:spcAft>
                <a:spcPts val="600"/>
              </a:spcAft>
            </a:pPr>
            <a:r>
              <a:rPr lang="en-US" sz="900" dirty="0">
                <a:solidFill>
                  <a:schemeClr val="bg1"/>
                </a:solidFill>
                <a:latin typeface="Source Sans Pro Semibold"/>
                <a:ea typeface="Source Sans Pro"/>
              </a:rPr>
              <a:t>Best practice tips: </a:t>
            </a:r>
          </a:p>
          <a:p>
            <a:pPr marL="171450" indent="-171450">
              <a:spcBef>
                <a:spcPts val="600"/>
              </a:spcBef>
              <a:buFont typeface="Arial,Sans-Serif" panose="020B0604020202020204" pitchFamily="34" charset="0"/>
              <a:buChar char="•"/>
            </a:pPr>
            <a:r>
              <a:rPr lang="en-US" sz="900" dirty="0">
                <a:solidFill>
                  <a:schemeClr val="bg1"/>
                </a:solidFill>
                <a:ea typeface="Source Sans Pro"/>
              </a:rPr>
              <a:t>Leverage trending social templates </a:t>
            </a:r>
          </a:p>
          <a:p>
            <a:pPr marL="171450" indent="-171450">
              <a:spcBef>
                <a:spcPts val="600"/>
              </a:spcBef>
              <a:buChar char="•"/>
            </a:pPr>
            <a:r>
              <a:rPr lang="en-US" sz="900" dirty="0">
                <a:solidFill>
                  <a:schemeClr val="bg1"/>
                </a:solidFill>
                <a:ea typeface="Source Sans Pro"/>
              </a:rPr>
              <a:t>Keep length down to 15-30 seconds</a:t>
            </a:r>
            <a:endParaRPr lang="en-US" sz="900" dirty="0">
              <a:solidFill>
                <a:schemeClr val="bg1"/>
              </a:solidFill>
            </a:endParaRPr>
          </a:p>
          <a:p>
            <a:pPr marL="171450" indent="-171450">
              <a:spcBef>
                <a:spcPts val="600"/>
              </a:spcBef>
              <a:buChar char="•"/>
            </a:pPr>
            <a:r>
              <a:rPr lang="en-US" sz="900" dirty="0">
                <a:solidFill>
                  <a:schemeClr val="bg1"/>
                </a:solidFill>
                <a:ea typeface="Source Sans Pro"/>
              </a:rPr>
              <a:t>Film the video for social specifically rather than re-editing a video that was originally made for marketing or internal use</a:t>
            </a:r>
            <a:endParaRPr lang="en-US" sz="900" dirty="0">
              <a:solidFill>
                <a:schemeClr val="bg1"/>
              </a:solidFill>
            </a:endParaRPr>
          </a:p>
          <a:p>
            <a:pPr marL="171450" indent="-171450">
              <a:spcBef>
                <a:spcPts val="600"/>
              </a:spcBef>
              <a:buChar char="•"/>
            </a:pPr>
            <a:r>
              <a:rPr lang="en-US" sz="900" dirty="0">
                <a:solidFill>
                  <a:schemeClr val="bg1"/>
                </a:solidFill>
                <a:ea typeface="Source Sans Pro"/>
              </a:rPr>
              <a:t>Film vertically </a:t>
            </a:r>
          </a:p>
          <a:p>
            <a:pPr marL="171450" indent="-171450">
              <a:spcBef>
                <a:spcPts val="600"/>
              </a:spcBef>
              <a:buChar char="•"/>
            </a:pPr>
            <a:r>
              <a:rPr lang="en-US" sz="900" dirty="0">
                <a:solidFill>
                  <a:schemeClr val="bg1"/>
                </a:solidFill>
                <a:ea typeface="Source Sans Pro"/>
              </a:rPr>
              <a:t>Include captions for voiced videos</a:t>
            </a:r>
          </a:p>
        </p:txBody>
      </p:sp>
      <p:sp>
        <p:nvSpPr>
          <p:cNvPr id="8" name="Content Placeholder 3">
            <a:extLst>
              <a:ext uri="{FF2B5EF4-FFF2-40B4-BE49-F238E27FC236}">
                <a16:creationId xmlns:a16="http://schemas.microsoft.com/office/drawing/2014/main" id="{1BF8EDB5-B6EA-9A22-8775-A41BF2E7FF28}"/>
              </a:ext>
            </a:extLst>
          </p:cNvPr>
          <p:cNvSpPr txBox="1">
            <a:spLocks/>
          </p:cNvSpPr>
          <p:nvPr/>
        </p:nvSpPr>
        <p:spPr>
          <a:xfrm>
            <a:off x="4689368" y="5880199"/>
            <a:ext cx="6443757"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pic>
        <p:nvPicPr>
          <p:cNvPr id="10" name="Picture 9" descr="A person standing next to a machine&#10;&#10;AI-generated content may be incorrect.">
            <a:hlinkClick r:id="rId5"/>
            <a:extLst>
              <a:ext uri="{FF2B5EF4-FFF2-40B4-BE49-F238E27FC236}">
                <a16:creationId xmlns:a16="http://schemas.microsoft.com/office/drawing/2014/main" id="{D6CCA79C-7067-63C9-3BFA-FE32F379DABA}"/>
              </a:ext>
            </a:extLst>
          </p:cNvPr>
          <p:cNvPicPr>
            <a:picLocks noChangeAspect="1"/>
          </p:cNvPicPr>
          <p:nvPr/>
        </p:nvPicPr>
        <p:blipFill>
          <a:blip r:embed="rId6"/>
          <a:stretch>
            <a:fillRect/>
          </a:stretch>
        </p:blipFill>
        <p:spPr>
          <a:xfrm>
            <a:off x="4689368" y="1933074"/>
            <a:ext cx="1639617" cy="3560811"/>
          </a:xfrm>
          <a:prstGeom prst="rect">
            <a:avLst/>
          </a:prstGeom>
        </p:spPr>
      </p:pic>
      <p:pic>
        <p:nvPicPr>
          <p:cNvPr id="13" name="Picture 12" descr="A screenshot of a social media post&#10;&#10;AI-generated content may be incorrect.">
            <a:hlinkClick r:id="rId7"/>
            <a:extLst>
              <a:ext uri="{FF2B5EF4-FFF2-40B4-BE49-F238E27FC236}">
                <a16:creationId xmlns:a16="http://schemas.microsoft.com/office/drawing/2014/main" id="{55392F66-0633-5B53-67FC-1B2495E18486}"/>
              </a:ext>
            </a:extLst>
          </p:cNvPr>
          <p:cNvPicPr>
            <a:picLocks noChangeAspect="1"/>
          </p:cNvPicPr>
          <p:nvPr/>
        </p:nvPicPr>
        <p:blipFill>
          <a:blip r:embed="rId8"/>
          <a:stretch>
            <a:fillRect/>
          </a:stretch>
        </p:blipFill>
        <p:spPr>
          <a:xfrm>
            <a:off x="6635977" y="1933073"/>
            <a:ext cx="1650919" cy="3560811"/>
          </a:xfrm>
          <a:prstGeom prst="rect">
            <a:avLst/>
          </a:prstGeom>
          <a:ln w="12700">
            <a:solidFill>
              <a:schemeClr val="tx1"/>
            </a:solidFill>
          </a:ln>
        </p:spPr>
      </p:pic>
      <p:sp>
        <p:nvSpPr>
          <p:cNvPr id="14" name="Text Placeholder 16">
            <a:extLst>
              <a:ext uri="{FF2B5EF4-FFF2-40B4-BE49-F238E27FC236}">
                <a16:creationId xmlns:a16="http://schemas.microsoft.com/office/drawing/2014/main" id="{A042D310-17A9-AE42-58EF-FE8C738B8F4C}"/>
              </a:ext>
            </a:extLst>
          </p:cNvPr>
          <p:cNvSpPr txBox="1">
            <a:spLocks/>
          </p:cNvSpPr>
          <p:nvPr/>
        </p:nvSpPr>
        <p:spPr>
          <a:xfrm>
            <a:off x="4689368" y="1353239"/>
            <a:ext cx="3887200" cy="365760"/>
          </a:xfrm>
          <a:prstGeom prst="rect">
            <a:avLst/>
          </a:prstGeom>
        </p:spPr>
        <p:txBody>
          <a:bodyPr vert="horz" lIns="0" tIns="0" rIns="0" bIns="0" rtlCol="0" anchor="b">
            <a:no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r>
              <a:rPr lang="en-US" dirty="0"/>
              <a:t>Popular social media video styles</a:t>
            </a:r>
          </a:p>
        </p:txBody>
      </p:sp>
      <p:sp>
        <p:nvSpPr>
          <p:cNvPr id="15" name="Text Placeholder 16">
            <a:extLst>
              <a:ext uri="{FF2B5EF4-FFF2-40B4-BE49-F238E27FC236}">
                <a16:creationId xmlns:a16="http://schemas.microsoft.com/office/drawing/2014/main" id="{3785CAA3-184D-3C47-03BD-25D4B4DEF500}"/>
              </a:ext>
            </a:extLst>
          </p:cNvPr>
          <p:cNvSpPr txBox="1">
            <a:spLocks/>
          </p:cNvSpPr>
          <p:nvPr/>
        </p:nvSpPr>
        <p:spPr>
          <a:xfrm>
            <a:off x="8559259" y="1353239"/>
            <a:ext cx="3110453" cy="365760"/>
          </a:xfrm>
          <a:prstGeom prst="rect">
            <a:avLst/>
          </a:prstGeom>
        </p:spPr>
        <p:txBody>
          <a:bodyPr vert="horz" lIns="0" tIns="0" rIns="0" bIns="0" rtlCol="0" anchor="b">
            <a:no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r>
              <a:rPr lang="en-US" dirty="0"/>
              <a:t>Videos that don’t resonate as well</a:t>
            </a:r>
          </a:p>
        </p:txBody>
      </p:sp>
      <p:pic>
        <p:nvPicPr>
          <p:cNvPr id="16" name="Picture 15">
            <a:hlinkClick r:id="rId9"/>
            <a:extLst>
              <a:ext uri="{FF2B5EF4-FFF2-40B4-BE49-F238E27FC236}">
                <a16:creationId xmlns:a16="http://schemas.microsoft.com/office/drawing/2014/main" id="{822FCC2C-3315-BDFA-F946-2D696FBA07E1}"/>
              </a:ext>
            </a:extLst>
          </p:cNvPr>
          <p:cNvPicPr>
            <a:picLocks noChangeAspect="1"/>
          </p:cNvPicPr>
          <p:nvPr/>
        </p:nvPicPr>
        <p:blipFill>
          <a:blip r:embed="rId10"/>
          <a:srcRect l="1" t="10691" r="-995" b="20328"/>
          <a:stretch>
            <a:fillRect/>
          </a:stretch>
        </p:blipFill>
        <p:spPr>
          <a:xfrm>
            <a:off x="8559259" y="1933073"/>
            <a:ext cx="1028818" cy="1527775"/>
          </a:xfrm>
          <a:prstGeom prst="rect">
            <a:avLst/>
          </a:prstGeom>
        </p:spPr>
      </p:pic>
      <p:pic>
        <p:nvPicPr>
          <p:cNvPr id="17" name="Picture 16">
            <a:hlinkClick r:id="rId11"/>
            <a:extLst>
              <a:ext uri="{FF2B5EF4-FFF2-40B4-BE49-F238E27FC236}">
                <a16:creationId xmlns:a16="http://schemas.microsoft.com/office/drawing/2014/main" id="{51D9A953-0133-F6F5-16D8-300F4F4A8D85}"/>
              </a:ext>
            </a:extLst>
          </p:cNvPr>
          <p:cNvPicPr>
            <a:picLocks noChangeAspect="1"/>
          </p:cNvPicPr>
          <p:nvPr/>
        </p:nvPicPr>
        <p:blipFill>
          <a:blip r:embed="rId12"/>
          <a:srcRect l="-199" t="12233" r="777" b="15139"/>
          <a:stretch>
            <a:fillRect/>
          </a:stretch>
        </p:blipFill>
        <p:spPr>
          <a:xfrm>
            <a:off x="9694246" y="1933076"/>
            <a:ext cx="961971" cy="1527774"/>
          </a:xfrm>
          <a:prstGeom prst="rect">
            <a:avLst/>
          </a:prstGeom>
        </p:spPr>
      </p:pic>
      <p:pic>
        <p:nvPicPr>
          <p:cNvPr id="18" name="Picture 17">
            <a:extLst>
              <a:ext uri="{FF2B5EF4-FFF2-40B4-BE49-F238E27FC236}">
                <a16:creationId xmlns:a16="http://schemas.microsoft.com/office/drawing/2014/main" id="{44E20D86-7402-DDA9-B89C-50DAFC18814C}"/>
              </a:ext>
            </a:extLst>
          </p:cNvPr>
          <p:cNvPicPr>
            <a:picLocks noChangeAspect="1"/>
          </p:cNvPicPr>
          <p:nvPr/>
        </p:nvPicPr>
        <p:blipFill>
          <a:blip r:embed="rId13"/>
          <a:srcRect r="-1270" b="21569"/>
          <a:stretch>
            <a:fillRect/>
          </a:stretch>
        </p:blipFill>
        <p:spPr>
          <a:xfrm>
            <a:off x="10762386" y="1933072"/>
            <a:ext cx="907326" cy="1527775"/>
          </a:xfrm>
          <a:prstGeom prst="rect">
            <a:avLst/>
          </a:prstGeom>
        </p:spPr>
      </p:pic>
      <p:sp>
        <p:nvSpPr>
          <p:cNvPr id="19" name="Content Placeholder 3">
            <a:extLst>
              <a:ext uri="{FF2B5EF4-FFF2-40B4-BE49-F238E27FC236}">
                <a16:creationId xmlns:a16="http://schemas.microsoft.com/office/drawing/2014/main" id="{EDE54E05-96BA-626B-2665-D5CEEC6C5087}"/>
              </a:ext>
            </a:extLst>
          </p:cNvPr>
          <p:cNvSpPr txBox="1">
            <a:spLocks/>
          </p:cNvSpPr>
          <p:nvPr/>
        </p:nvSpPr>
        <p:spPr>
          <a:xfrm>
            <a:off x="8593889" y="3719383"/>
            <a:ext cx="3098580" cy="1527774"/>
          </a:xfrm>
          <a:prstGeom prst="rect">
            <a:avLst/>
          </a:prstGeom>
        </p:spPr>
        <p:txBody>
          <a:bodyPr vert="horz" lIns="0" tIns="0" rIns="0" bIns="0" rtlCol="0" anchor="t">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L="171450" indent="-171450">
              <a:spcBef>
                <a:spcPts val="600"/>
              </a:spcBef>
              <a:buFont typeface="Arial,Sans-Serif" panose="020B0604020202020204" pitchFamily="34" charset="0"/>
              <a:buChar char="•"/>
              <a:defRPr/>
            </a:pPr>
            <a:r>
              <a:rPr lang="en-US" sz="1000" dirty="0"/>
              <a:t>Traditional video styles (e.g., long-form storytelling,  soundbites with b-roll)​</a:t>
            </a:r>
          </a:p>
          <a:p>
            <a:pPr marL="171450" indent="-171450">
              <a:spcBef>
                <a:spcPts val="600"/>
              </a:spcBef>
              <a:buFont typeface="Arial,Sans-Serif" panose="020B0604020202020204" pitchFamily="34" charset="0"/>
              <a:buChar char="•"/>
              <a:defRPr/>
            </a:pPr>
            <a:r>
              <a:rPr lang="en-US" sz="1000" dirty="0"/>
              <a:t>Videos longer than a minute</a:t>
            </a:r>
          </a:p>
          <a:p>
            <a:pPr marL="171450" indent="-171450">
              <a:spcBef>
                <a:spcPts val="600"/>
              </a:spcBef>
              <a:buFont typeface="Arial,Sans-Serif" panose="020B0604020202020204" pitchFamily="34" charset="0"/>
              <a:buChar char="•"/>
              <a:defRPr/>
            </a:pPr>
            <a:r>
              <a:rPr lang="en-US" sz="1000" dirty="0"/>
              <a:t>Heavily produced and edited videos (professional filming equipment used in a staged environment)​</a:t>
            </a:r>
          </a:p>
          <a:p>
            <a:pPr marL="171450" indent="-171450">
              <a:spcBef>
                <a:spcPts val="600"/>
              </a:spcBef>
              <a:buFont typeface="Arial,Sans-Serif" panose="020B0604020202020204" pitchFamily="34" charset="0"/>
              <a:buChar char="•"/>
              <a:defRPr/>
            </a:pPr>
            <a:r>
              <a:rPr lang="en-US" sz="1000" dirty="0"/>
              <a:t>Videos created with still photos (try posting </a:t>
            </a:r>
            <a:br>
              <a:rPr lang="en-US" sz="1000" dirty="0"/>
            </a:br>
            <a:r>
              <a:rPr lang="en-US" sz="1000" dirty="0"/>
              <a:t>as a photo instead)</a:t>
            </a:r>
          </a:p>
          <a:p>
            <a:pPr marL="171450" indent="-171450">
              <a:spcBef>
                <a:spcPts val="600"/>
              </a:spcBef>
              <a:buFont typeface="Arial,Sans-Serif" panose="020B0604020202020204" pitchFamily="34" charset="0"/>
              <a:buChar char="•"/>
              <a:defRPr/>
            </a:pPr>
            <a:r>
              <a:rPr lang="en-US" sz="1000" dirty="0">
                <a:solidFill>
                  <a:srgbClr val="000000"/>
                </a:solidFill>
                <a:ea typeface="Source Sans Pro"/>
              </a:rPr>
              <a:t>Videos with graphical elements</a:t>
            </a:r>
          </a:p>
        </p:txBody>
      </p:sp>
      <p:pic>
        <p:nvPicPr>
          <p:cNvPr id="21" name="Picture 20" descr="A video game with a play button with Marfa lights in the background&#10;&#10;Description automatically generated">
            <a:hlinkClick r:id="rId5"/>
            <a:extLst>
              <a:ext uri="{FF2B5EF4-FFF2-40B4-BE49-F238E27FC236}">
                <a16:creationId xmlns:a16="http://schemas.microsoft.com/office/drawing/2014/main" id="{BE71162F-461C-BDEE-D4BF-41CD2E3009A2}"/>
              </a:ext>
            </a:extLst>
          </p:cNvPr>
          <p:cNvPicPr>
            <a:picLocks noChangeAspect="1"/>
          </p:cNvPicPr>
          <p:nvPr/>
        </p:nvPicPr>
        <p:blipFill>
          <a:blip r:embed="rId14"/>
          <a:srcRect l="46849" t="44529" r="47266" b="43591"/>
          <a:stretch/>
        </p:blipFill>
        <p:spPr>
          <a:xfrm>
            <a:off x="5098731" y="3340665"/>
            <a:ext cx="813030" cy="874328"/>
          </a:xfrm>
          <a:prstGeom prst="rect">
            <a:avLst/>
          </a:prstGeom>
        </p:spPr>
      </p:pic>
      <p:pic>
        <p:nvPicPr>
          <p:cNvPr id="23" name="Picture 22" descr="A video game with a play button with Marfa lights in the background&#10;&#10;Description automatically generated">
            <a:hlinkClick r:id="rId7"/>
            <a:extLst>
              <a:ext uri="{FF2B5EF4-FFF2-40B4-BE49-F238E27FC236}">
                <a16:creationId xmlns:a16="http://schemas.microsoft.com/office/drawing/2014/main" id="{988F4736-9FB7-E6C0-FA5A-4717AB99226D}"/>
              </a:ext>
            </a:extLst>
          </p:cNvPr>
          <p:cNvPicPr>
            <a:picLocks noChangeAspect="1"/>
          </p:cNvPicPr>
          <p:nvPr/>
        </p:nvPicPr>
        <p:blipFill>
          <a:blip r:embed="rId14"/>
          <a:srcRect l="46849" t="44529" r="47266" b="43591"/>
          <a:stretch/>
        </p:blipFill>
        <p:spPr>
          <a:xfrm>
            <a:off x="7067231" y="3340665"/>
            <a:ext cx="813030" cy="874328"/>
          </a:xfrm>
          <a:prstGeom prst="rect">
            <a:avLst/>
          </a:prstGeom>
        </p:spPr>
      </p:pic>
      <p:pic>
        <p:nvPicPr>
          <p:cNvPr id="24" name="Picture 23" descr="A video game with a play button with Marfa lights in the background&#10;&#10;Description automatically generated">
            <a:hlinkClick r:id="rId9"/>
            <a:extLst>
              <a:ext uri="{FF2B5EF4-FFF2-40B4-BE49-F238E27FC236}">
                <a16:creationId xmlns:a16="http://schemas.microsoft.com/office/drawing/2014/main" id="{986B60D7-5377-101C-5EEE-F3496746ECB8}"/>
              </a:ext>
            </a:extLst>
          </p:cNvPr>
          <p:cNvPicPr>
            <a:picLocks noChangeAspect="1"/>
          </p:cNvPicPr>
          <p:nvPr/>
        </p:nvPicPr>
        <p:blipFill>
          <a:blip r:embed="rId14"/>
          <a:srcRect l="46849" t="44529" r="47266" b="43591"/>
          <a:stretch/>
        </p:blipFill>
        <p:spPr>
          <a:xfrm>
            <a:off x="8884977" y="2613282"/>
            <a:ext cx="377382" cy="405835"/>
          </a:xfrm>
          <a:prstGeom prst="rect">
            <a:avLst/>
          </a:prstGeom>
        </p:spPr>
      </p:pic>
      <p:pic>
        <p:nvPicPr>
          <p:cNvPr id="25" name="Picture 24" descr="A video game with a play button with Marfa lights in the background&#10;&#10;Description automatically generated">
            <a:hlinkClick r:id="rId11"/>
            <a:extLst>
              <a:ext uri="{FF2B5EF4-FFF2-40B4-BE49-F238E27FC236}">
                <a16:creationId xmlns:a16="http://schemas.microsoft.com/office/drawing/2014/main" id="{7240A6CC-B76E-7409-70C4-D96C4C25C69F}"/>
              </a:ext>
            </a:extLst>
          </p:cNvPr>
          <p:cNvPicPr>
            <a:picLocks noChangeAspect="1"/>
          </p:cNvPicPr>
          <p:nvPr/>
        </p:nvPicPr>
        <p:blipFill>
          <a:blip r:embed="rId14"/>
          <a:srcRect l="46849" t="44529" r="47266" b="43591"/>
          <a:stretch/>
        </p:blipFill>
        <p:spPr>
          <a:xfrm>
            <a:off x="9951777" y="2613282"/>
            <a:ext cx="377382" cy="405835"/>
          </a:xfrm>
          <a:prstGeom prst="rect">
            <a:avLst/>
          </a:prstGeom>
        </p:spPr>
      </p:pic>
      <p:pic>
        <p:nvPicPr>
          <p:cNvPr id="26" name="Picture 25" descr="A video game with a play button with Marfa lights in the background&#10;&#10;Description automatically generated">
            <a:extLst>
              <a:ext uri="{FF2B5EF4-FFF2-40B4-BE49-F238E27FC236}">
                <a16:creationId xmlns:a16="http://schemas.microsoft.com/office/drawing/2014/main" id="{47486FD4-4FFF-758F-A846-4044F33CFB54}"/>
              </a:ext>
            </a:extLst>
          </p:cNvPr>
          <p:cNvPicPr>
            <a:picLocks noChangeAspect="1"/>
          </p:cNvPicPr>
          <p:nvPr/>
        </p:nvPicPr>
        <p:blipFill>
          <a:blip r:embed="rId14"/>
          <a:srcRect l="46849" t="44529" r="47266" b="43591"/>
          <a:stretch/>
        </p:blipFill>
        <p:spPr>
          <a:xfrm>
            <a:off x="11018577" y="2613282"/>
            <a:ext cx="377382" cy="405835"/>
          </a:xfrm>
          <a:prstGeom prst="rect">
            <a:avLst/>
          </a:prstGeom>
        </p:spPr>
      </p:pic>
      <p:sp>
        <p:nvSpPr>
          <p:cNvPr id="7" name="Footer Placeholder 1">
            <a:extLst>
              <a:ext uri="{FF2B5EF4-FFF2-40B4-BE49-F238E27FC236}">
                <a16:creationId xmlns:a16="http://schemas.microsoft.com/office/drawing/2014/main" id="{4CCDCA77-53F0-9CE9-87C0-2589501F0EF2}"/>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5817729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1A1EA-E97D-F3F8-C3E4-D56DEA1E22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48149-F465-A27C-EC62-D5B82804690D}"/>
              </a:ext>
            </a:extLst>
          </p:cNvPr>
          <p:cNvSpPr>
            <a:spLocks noGrp="1"/>
          </p:cNvSpPr>
          <p:nvPr>
            <p:ph type="title"/>
          </p:nvPr>
        </p:nvSpPr>
        <p:spPr/>
        <p:txBody>
          <a:bodyPr/>
          <a:lstStyle/>
          <a:p>
            <a:r>
              <a:rPr lang="en-US" dirty="0">
                <a:solidFill>
                  <a:srgbClr val="6022A6"/>
                </a:solidFill>
              </a:rPr>
              <a:t>Best practice videos gallery</a:t>
            </a:r>
            <a:br>
              <a:rPr lang="en-US" dirty="0">
                <a:solidFill>
                  <a:srgbClr val="6022A6"/>
                </a:solidFill>
              </a:rPr>
            </a:br>
            <a:r>
              <a:rPr lang="en-US" sz="2400" dirty="0">
                <a:solidFill>
                  <a:srgbClr val="6022A6"/>
                </a:solidFill>
                <a:latin typeface="Source Sans Pro" panose="020B0503030403020204" pitchFamily="34" charset="0"/>
              </a:rPr>
              <a:t>Events, webinars and symposiums</a:t>
            </a:r>
          </a:p>
        </p:txBody>
      </p:sp>
      <p:sp>
        <p:nvSpPr>
          <p:cNvPr id="4" name="Content Placeholder 3">
            <a:extLst>
              <a:ext uri="{FF2B5EF4-FFF2-40B4-BE49-F238E27FC236}">
                <a16:creationId xmlns:a16="http://schemas.microsoft.com/office/drawing/2014/main" id="{E02F0C26-D295-197D-F0C7-1DBF57862165}"/>
              </a:ext>
            </a:extLst>
          </p:cNvPr>
          <p:cNvSpPr>
            <a:spLocks noGrp="1"/>
          </p:cNvSpPr>
          <p:nvPr>
            <p:ph sz="half" idx="2"/>
          </p:nvPr>
        </p:nvSpPr>
        <p:spPr>
          <a:xfrm>
            <a:off x="522287" y="1643064"/>
            <a:ext cx="3702241" cy="4356196"/>
          </a:xfrm>
        </p:spPr>
        <p:txBody>
          <a:bodyPr>
            <a:noAutofit/>
          </a:bodyPr>
          <a:lstStyle/>
          <a:p>
            <a:pPr>
              <a:spcBef>
                <a:spcPts val="600"/>
              </a:spcBef>
              <a:spcAft>
                <a:spcPts val="600"/>
              </a:spcAft>
            </a:pPr>
            <a:r>
              <a:rPr lang="en-US" sz="1100" dirty="0"/>
              <a:t>These videos capture live proceedings, both internally and externally, that advance knowledge or strategic partnerships.</a:t>
            </a:r>
          </a:p>
          <a:p>
            <a:pPr>
              <a:spcBef>
                <a:spcPts val="600"/>
              </a:spcBef>
              <a:spcAft>
                <a:spcPts val="600"/>
              </a:spcAft>
            </a:pPr>
            <a:r>
              <a:rPr lang="en-US" sz="1100" dirty="0"/>
              <a:t>When filming at live events, like trade shows, be mindful of our proximity to competitors and attendees. Record audible sound. Try to avoid capturing other brands in the framing.</a:t>
            </a:r>
          </a:p>
          <a:p>
            <a:pPr>
              <a:spcBef>
                <a:spcPts val="600"/>
              </a:spcBef>
              <a:spcAft>
                <a:spcPts val="600"/>
              </a:spcAft>
            </a:pPr>
            <a:r>
              <a:rPr lang="en-US" sz="1100" dirty="0"/>
              <a:t>Webinars can be edited after the event, so keep them interesting by featuring a mix of the panel and speaking individuals in full frame and wider shots. Avoid leaving slides up longer than necessary. Slides can be added in during post event editing.</a:t>
            </a:r>
          </a:p>
          <a:p>
            <a:pPr>
              <a:spcBef>
                <a:spcPts val="600"/>
              </a:spcBef>
              <a:spcAft>
                <a:spcPts val="600"/>
              </a:spcAft>
            </a:pPr>
            <a:r>
              <a:rPr lang="en-US" sz="1100" dirty="0"/>
              <a:t>Backgrounds used in virtual events (i.e., Teams or Zoom meetings), should be either neutral backgrounds or </a:t>
            </a:r>
            <a:br>
              <a:rPr lang="en-US" sz="1100" dirty="0"/>
            </a:br>
            <a:r>
              <a:rPr lang="en-US" sz="1100" dirty="0">
                <a:solidFill>
                  <a:srgbClr val="6022A6"/>
                </a:solidFill>
                <a:hlinkClick r:id="rId2">
                  <a:extLst>
                    <a:ext uri="{A12FA001-AC4F-418D-AE19-62706E023703}">
                      <ahyp:hlinkClr xmlns:ahyp="http://schemas.microsoft.com/office/drawing/2018/hyperlinkcolor" val="tx"/>
                    </a:ext>
                  </a:extLst>
                </a:hlinkClick>
              </a:rPr>
              <a:t>GE HealthCare-branded backgrounds</a:t>
            </a:r>
            <a:r>
              <a:rPr lang="en-US" sz="1100" dirty="0"/>
              <a:t>. </a:t>
            </a:r>
          </a:p>
          <a:p>
            <a:pPr>
              <a:spcBef>
                <a:spcPts val="600"/>
              </a:spcBef>
              <a:spcAft>
                <a:spcPts val="600"/>
              </a:spcAft>
            </a:pPr>
            <a:r>
              <a:rPr lang="en-US" sz="1100" dirty="0">
                <a:solidFill>
                  <a:srgbClr val="000000"/>
                </a:solidFill>
              </a:rPr>
              <a:t>We must be careful to make clear that any comments delivered by attendees are understood to be that participant’s opinion only. To that end, testimonials should be accompanied by one of the three disclaimers in the Legal requirements, accuracy and substantiation section.</a:t>
            </a:r>
          </a:p>
          <a:p>
            <a:pPr>
              <a:spcBef>
                <a:spcPts val="600"/>
              </a:spcBef>
              <a:spcAft>
                <a:spcPts val="600"/>
              </a:spcAft>
            </a:pPr>
            <a:r>
              <a:rPr lang="en-US" sz="1100" dirty="0">
                <a:ea typeface="Calibri" panose="020F0502020204030204" pitchFamily="34" charset="0"/>
                <a:cs typeface="Source Sans Pro" panose="020B0503030403020204" pitchFamily="34" charset="0"/>
              </a:rPr>
              <a:t>For more information, refer to the </a:t>
            </a:r>
            <a:r>
              <a:rPr lang="en-US" sz="1100" dirty="0">
                <a:solidFill>
                  <a:srgbClr val="6022A6"/>
                </a:solidFill>
                <a:hlinkClick r:id="rId3">
                  <a:extLst>
                    <a:ext uri="{A12FA001-AC4F-418D-AE19-62706E023703}">
                      <ahyp:hlinkClr xmlns:ahyp="http://schemas.microsoft.com/office/drawing/2018/hyperlinkcolor" val="tx"/>
                    </a:ext>
                  </a:extLst>
                </a:hlinkClick>
              </a:rPr>
              <a:t>Trade Show and Events Guidelines</a:t>
            </a:r>
            <a:r>
              <a:rPr lang="en-US" sz="1100" dirty="0"/>
              <a:t>, </a:t>
            </a:r>
            <a:r>
              <a:rPr lang="en-US" sz="1100" dirty="0">
                <a:solidFill>
                  <a:srgbClr val="000000"/>
                </a:solidFill>
              </a:rPr>
              <a:t>linking from the </a:t>
            </a:r>
            <a:r>
              <a:rPr lang="en-US" sz="1100" dirty="0">
                <a:solidFill>
                  <a:srgbClr val="6022A6"/>
                </a:solidFill>
                <a:hlinkClick r:id="rId4">
                  <a:extLst>
                    <a:ext uri="{A12FA001-AC4F-418D-AE19-62706E023703}">
                      <ahyp:hlinkClr xmlns:ahyp="http://schemas.microsoft.com/office/drawing/2018/hyperlinkcolor" val="tx"/>
                    </a:ext>
                  </a:extLst>
                </a:hlinkClick>
              </a:rPr>
              <a:t>Brand page of The Beat</a:t>
            </a:r>
            <a:r>
              <a:rPr lang="en-US" sz="1100" dirty="0">
                <a:solidFill>
                  <a:srgbClr val="000000"/>
                </a:solidFill>
              </a:rPr>
              <a:t>.</a:t>
            </a:r>
            <a:endParaRPr lang="en-US" sz="1100" dirty="0"/>
          </a:p>
        </p:txBody>
      </p:sp>
      <p:sp>
        <p:nvSpPr>
          <p:cNvPr id="6" name="Slide Number Placeholder 5">
            <a:extLst>
              <a:ext uri="{FF2B5EF4-FFF2-40B4-BE49-F238E27FC236}">
                <a16:creationId xmlns:a16="http://schemas.microsoft.com/office/drawing/2014/main" id="{6049022B-6121-7D28-4500-08F1C9C5F650}"/>
              </a:ext>
            </a:extLst>
          </p:cNvPr>
          <p:cNvSpPr>
            <a:spLocks noGrp="1"/>
          </p:cNvSpPr>
          <p:nvPr>
            <p:ph type="sldNum" sz="quarter" idx="12"/>
          </p:nvPr>
        </p:nvSpPr>
        <p:spPr/>
        <p:txBody>
          <a:bodyPr/>
          <a:lstStyle/>
          <a:p>
            <a:fld id="{339C9110-F427-4586-9638-A5638F41FBCD}" type="slidenum">
              <a:rPr lang="en-US" smtClean="0"/>
              <a:t>47</a:t>
            </a:fld>
            <a:endParaRPr lang="en-US"/>
          </a:p>
        </p:txBody>
      </p:sp>
      <p:pic>
        <p:nvPicPr>
          <p:cNvPr id="12" name="Picture 11">
            <a:hlinkClick r:id="rId5"/>
            <a:extLst>
              <a:ext uri="{FF2B5EF4-FFF2-40B4-BE49-F238E27FC236}">
                <a16:creationId xmlns:a16="http://schemas.microsoft.com/office/drawing/2014/main" id="{EF468FC5-C085-413D-794C-B750FE3F68A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017591" y="1643063"/>
            <a:ext cx="6633261" cy="3739896"/>
          </a:xfrm>
          <a:prstGeom prst="rect">
            <a:avLst/>
          </a:prstGeom>
          <a:ln>
            <a:noFill/>
          </a:ln>
        </p:spPr>
      </p:pic>
      <p:sp>
        <p:nvSpPr>
          <p:cNvPr id="3" name="Content Placeholder 3">
            <a:extLst>
              <a:ext uri="{FF2B5EF4-FFF2-40B4-BE49-F238E27FC236}">
                <a16:creationId xmlns:a16="http://schemas.microsoft.com/office/drawing/2014/main" id="{46E1E4BD-6369-D91C-129B-9496D197A861}"/>
              </a:ext>
            </a:extLst>
          </p:cNvPr>
          <p:cNvSpPr txBox="1">
            <a:spLocks/>
          </p:cNvSpPr>
          <p:nvPr/>
        </p:nvSpPr>
        <p:spPr>
          <a:xfrm>
            <a:off x="5009870" y="5516427"/>
            <a:ext cx="6440602" cy="402032"/>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marR="0" lvl="0">
              <a:spcBef>
                <a:spcPts val="600"/>
              </a:spcBef>
            </a:pPr>
            <a:r>
              <a:rPr lang="en-US" sz="1050" b="1" dirty="0"/>
              <a:t>Click the play button while in Presenter View to view the sample video in a separate browser tab.</a:t>
            </a:r>
            <a:endParaRPr lang="en-US" sz="1000" b="1"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p:txBody>
      </p:sp>
      <p:sp>
        <p:nvSpPr>
          <p:cNvPr id="5" name="Footer Placeholder 1">
            <a:extLst>
              <a:ext uri="{FF2B5EF4-FFF2-40B4-BE49-F238E27FC236}">
                <a16:creationId xmlns:a16="http://schemas.microsoft.com/office/drawing/2014/main" id="{A3E7FB0E-8136-9974-9039-F1015431C99C}"/>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8124094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9C87B0-543B-B807-1FDC-49D96B571922}"/>
              </a:ext>
            </a:extLst>
          </p:cNvPr>
          <p:cNvSpPr>
            <a:spLocks noGrp="1"/>
          </p:cNvSpPr>
          <p:nvPr>
            <p:ph type="sldNum" sz="quarter" idx="12"/>
          </p:nvPr>
        </p:nvSpPr>
        <p:spPr/>
        <p:txBody>
          <a:bodyPr/>
          <a:lstStyle/>
          <a:p>
            <a:fld id="{339C9110-F427-4586-9638-A5638F41FBCD}" type="slidenum">
              <a:rPr lang="en-US" smtClean="0"/>
              <a:t>48</a:t>
            </a:fld>
            <a:endParaRPr lang="en-US"/>
          </a:p>
        </p:txBody>
      </p:sp>
      <p:sp>
        <p:nvSpPr>
          <p:cNvPr id="11" name="Content Placeholder 3">
            <a:extLst>
              <a:ext uri="{FF2B5EF4-FFF2-40B4-BE49-F238E27FC236}">
                <a16:creationId xmlns:a16="http://schemas.microsoft.com/office/drawing/2014/main" id="{85555EEB-1506-08B1-B49D-E0CBB054BD42}"/>
              </a:ext>
            </a:extLst>
          </p:cNvPr>
          <p:cNvSpPr txBox="1">
            <a:spLocks/>
          </p:cNvSpPr>
          <p:nvPr/>
        </p:nvSpPr>
        <p:spPr>
          <a:xfrm>
            <a:off x="522287" y="2103437"/>
            <a:ext cx="3693097" cy="3884613"/>
          </a:xfrm>
          <a:prstGeom prst="rect">
            <a:avLst/>
          </a:prstGeom>
        </p:spPr>
        <p:txBody>
          <a:bodyPr lIns="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100" dirty="0">
                <a:solidFill>
                  <a:schemeClr val="bg1"/>
                </a:solidFill>
                <a:latin typeface="Source Sans Pro" panose="020B0503030403020204" pitchFamily="34" charset="0"/>
              </a:rPr>
              <a:t>Should you need clarification or more information beyond this document, please contact:</a:t>
            </a:r>
          </a:p>
          <a:p>
            <a:pPr>
              <a:spcBef>
                <a:spcPts val="600"/>
              </a:spcBef>
            </a:pPr>
            <a:r>
              <a:rPr lang="en-GB" sz="1100" dirty="0">
                <a:solidFill>
                  <a:schemeClr val="bg1"/>
                </a:solidFill>
                <a:effectLst/>
                <a:latin typeface="Source Sans Pro" panose="020B0503030403020204" pitchFamily="34" charset="0"/>
              </a:rPr>
              <a:t>The Central Brand team</a:t>
            </a:r>
            <a:br>
              <a:rPr lang="en-GB" sz="1100" dirty="0">
                <a:solidFill>
                  <a:srgbClr val="0563C1"/>
                </a:solidFill>
                <a:effectLst/>
                <a:latin typeface="Source Sans Pro" panose="020B0503030403020204" pitchFamily="34" charset="0"/>
                <a:hlinkClick r:id="rId2">
                  <a:extLst>
                    <a:ext uri="{A12FA001-AC4F-418D-AE19-62706E023703}">
                      <ahyp:hlinkClr xmlns:ahyp="http://schemas.microsoft.com/office/drawing/2018/hyperlinkcolor" val="tx"/>
                    </a:ext>
                  </a:extLst>
                </a:hlinkClick>
              </a:rPr>
            </a:br>
            <a:r>
              <a:rPr lang="en-GB" sz="1100" u="sng" dirty="0">
                <a:solidFill>
                  <a:schemeClr val="bg1"/>
                </a:solidFill>
                <a:effectLst/>
                <a:latin typeface="Source Sans Pro" panose="020B0503030403020204" pitchFamily="34" charset="0"/>
                <a:hlinkClick r:id="rId2">
                  <a:extLst>
                    <a:ext uri="{A12FA001-AC4F-418D-AE19-62706E023703}">
                      <ahyp:hlinkClr xmlns:ahyp="http://schemas.microsoft.com/office/drawing/2018/hyperlinkcolor" val="tx"/>
                    </a:ext>
                  </a:extLst>
                </a:hlinkClick>
              </a:rPr>
              <a:t>brand.health@gehealthcare.com</a:t>
            </a:r>
            <a:endParaRPr lang="en-GB" sz="1100" dirty="0">
              <a:solidFill>
                <a:schemeClr val="bg1"/>
              </a:solidFill>
              <a:effectLst/>
              <a:latin typeface="Source Sans Pro" panose="020B0503030403020204" pitchFamily="34" charset="0"/>
            </a:endParaRPr>
          </a:p>
          <a:p>
            <a:pPr>
              <a:spcBef>
                <a:spcPts val="600"/>
              </a:spcBef>
            </a:pPr>
            <a:r>
              <a:rPr lang="en-GB" sz="1100" dirty="0">
                <a:solidFill>
                  <a:schemeClr val="bg1"/>
                </a:solidFill>
                <a:effectLst/>
                <a:latin typeface="Source Sans Pro" panose="020B0503030403020204" pitchFamily="34" charset="0"/>
              </a:rPr>
              <a:t>Provide your comments on this and other guidelines </a:t>
            </a:r>
            <a:r>
              <a:rPr lang="en-GB" sz="1100" u="sng" dirty="0">
                <a:solidFill>
                  <a:schemeClr val="bg1"/>
                </a:solidFill>
                <a:effectLst/>
                <a:latin typeface="Source Sans Pro" panose="020B0503030403020204" pitchFamily="34" charset="0"/>
              </a:rPr>
              <a:t>here</a:t>
            </a:r>
            <a:r>
              <a:rPr lang="en-GB" sz="1100" dirty="0">
                <a:solidFill>
                  <a:schemeClr val="bg1"/>
                </a:solidFill>
                <a:effectLst/>
                <a:latin typeface="Source Sans Pro" panose="020B0503030403020204" pitchFamily="34" charset="0"/>
              </a:rPr>
              <a:t>.</a:t>
            </a:r>
          </a:p>
        </p:txBody>
      </p:sp>
      <p:sp>
        <p:nvSpPr>
          <p:cNvPr id="12" name="Title 1">
            <a:extLst>
              <a:ext uri="{FF2B5EF4-FFF2-40B4-BE49-F238E27FC236}">
                <a16:creationId xmlns:a16="http://schemas.microsoft.com/office/drawing/2014/main" id="{CA1CB4B5-E609-28E9-BDAB-05E8A596F38D}"/>
              </a:ext>
            </a:extLst>
          </p:cNvPr>
          <p:cNvSpPr>
            <a:spLocks noGrp="1"/>
          </p:cNvSpPr>
          <p:nvPr>
            <p:ph type="title"/>
          </p:nvPr>
        </p:nvSpPr>
        <p:spPr>
          <a:xfrm>
            <a:off x="522287" y="365125"/>
            <a:ext cx="11147425" cy="733425"/>
          </a:xfrm>
        </p:spPr>
        <p:txBody>
          <a:bodyPr anchor="t">
            <a:normAutofit/>
          </a:bodyPr>
          <a:lstStyle/>
          <a:p>
            <a:r>
              <a:rPr lang="en-US" sz="2800" b="1" dirty="0">
                <a:latin typeface="Source Sans Pro SemiBold" panose="020B0503030403020204" pitchFamily="34" charset="0"/>
              </a:rPr>
              <a:t>Brand team contact and resources</a:t>
            </a:r>
          </a:p>
        </p:txBody>
      </p:sp>
      <p:sp>
        <p:nvSpPr>
          <p:cNvPr id="15" name="Text Placeholder 2">
            <a:extLst>
              <a:ext uri="{FF2B5EF4-FFF2-40B4-BE49-F238E27FC236}">
                <a16:creationId xmlns:a16="http://schemas.microsoft.com/office/drawing/2014/main" id="{0DFC24AB-A0AE-10AF-2468-DB53919BF1E9}"/>
              </a:ext>
            </a:extLst>
          </p:cNvPr>
          <p:cNvSpPr>
            <a:spLocks noGrp="1"/>
          </p:cNvSpPr>
          <p:nvPr>
            <p:ph type="body" idx="1"/>
          </p:nvPr>
        </p:nvSpPr>
        <p:spPr>
          <a:xfrm>
            <a:off x="522288" y="1643063"/>
            <a:ext cx="3376613" cy="365760"/>
          </a:xfrm>
        </p:spPr>
        <p:txBody>
          <a:bodyPr/>
          <a:lstStyle/>
          <a:p>
            <a:r>
              <a:rPr lang="en-GB" sz="1600" b="1" dirty="0">
                <a:solidFill>
                  <a:schemeClr val="bg1"/>
                </a:solidFill>
                <a:effectLst/>
                <a:latin typeface="Source Sans Pro SemiBold" panose="020B0503030403020204" pitchFamily="34" charset="0"/>
              </a:rPr>
              <a:t>General brand questions</a:t>
            </a:r>
          </a:p>
        </p:txBody>
      </p:sp>
      <p:sp>
        <p:nvSpPr>
          <p:cNvPr id="16" name="Content Placeholder 3">
            <a:extLst>
              <a:ext uri="{FF2B5EF4-FFF2-40B4-BE49-F238E27FC236}">
                <a16:creationId xmlns:a16="http://schemas.microsoft.com/office/drawing/2014/main" id="{95BE42E1-1F82-BAD9-C7CF-58CD1365CE70}"/>
              </a:ext>
            </a:extLst>
          </p:cNvPr>
          <p:cNvSpPr txBox="1">
            <a:spLocks/>
          </p:cNvSpPr>
          <p:nvPr/>
        </p:nvSpPr>
        <p:spPr>
          <a:xfrm>
            <a:off x="4413249" y="2103437"/>
            <a:ext cx="3376613" cy="3884613"/>
          </a:xfrm>
          <a:prstGeom prst="rect">
            <a:avLst/>
          </a:prstGeom>
        </p:spPr>
        <p:txBody>
          <a:bodyPr lIns="0">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GB" sz="1100" u="sng" dirty="0">
                <a:solidFill>
                  <a:schemeClr val="bg1"/>
                </a:solidFill>
                <a:effectLst/>
                <a:latin typeface="Source Sans Pro" panose="020B0503030403020204" pitchFamily="34" charset="0"/>
                <a:hlinkClick r:id="rId3">
                  <a:extLst>
                    <a:ext uri="{A12FA001-AC4F-418D-AE19-62706E023703}">
                      <ahyp:hlinkClr xmlns:ahyp="http://schemas.microsoft.com/office/drawing/2018/hyperlinkcolor" val="tx"/>
                    </a:ext>
                  </a:extLst>
                </a:hlinkClick>
              </a:rPr>
              <a:t>Brand page on The Beat</a:t>
            </a:r>
            <a:br>
              <a:rPr lang="en-GB" sz="1100" u="sng" dirty="0">
                <a:solidFill>
                  <a:schemeClr val="bg1"/>
                </a:solidFill>
                <a:effectLst/>
                <a:latin typeface="Source Sans Pro" panose="020B0503030403020204" pitchFamily="34" charset="0"/>
              </a:rPr>
            </a:br>
            <a:r>
              <a:rPr lang="en-GB" sz="1100" dirty="0">
                <a:solidFill>
                  <a:schemeClr val="bg1"/>
                </a:solidFill>
                <a:effectLst/>
                <a:latin typeface="Source Sans Pro" panose="020B0503030403020204" pitchFamily="34" charset="0"/>
              </a:rPr>
              <a:t>(GE HealthCare colleagues)</a:t>
            </a:r>
          </a:p>
          <a:p>
            <a:pPr>
              <a:spcBef>
                <a:spcPts val="600"/>
              </a:spcBef>
            </a:pPr>
            <a:r>
              <a:rPr lang="en-GB" sz="1100" dirty="0">
                <a:solidFill>
                  <a:schemeClr val="bg1"/>
                </a:solidFill>
                <a:effectLst/>
                <a:latin typeface="Source Sans Pro" panose="020B0503030403020204" pitchFamily="34" charset="0"/>
              </a:rPr>
              <a:t>Externally accessible</a:t>
            </a:r>
            <a:br>
              <a:rPr lang="en-GB" sz="1100" u="sng" dirty="0">
                <a:solidFill>
                  <a:schemeClr val="bg1"/>
                </a:solidFill>
                <a:effectLst/>
                <a:latin typeface="Source Sans Pro" panose="020B0503030403020204" pitchFamily="34" charset="0"/>
              </a:rPr>
            </a:br>
            <a:r>
              <a:rPr lang="en-GB" sz="1100" u="sng" dirty="0">
                <a:solidFill>
                  <a:schemeClr val="bg1"/>
                </a:solidFill>
                <a:effectLst/>
                <a:latin typeface="Source Sans Pro" panose="020B0503030403020204" pitchFamily="34" charset="0"/>
                <a:hlinkClick r:id="rId4">
                  <a:extLst>
                    <a:ext uri="{A12FA001-AC4F-418D-AE19-62706E023703}">
                      <ahyp:hlinkClr xmlns:ahyp="http://schemas.microsoft.com/office/drawing/2018/hyperlinkcolor" val="tx"/>
                    </a:ext>
                  </a:extLst>
                </a:hlinkClick>
              </a:rPr>
              <a:t>Agency Brand Portal</a:t>
            </a:r>
            <a:br>
              <a:rPr lang="en-GB" sz="1100" u="sng" dirty="0">
                <a:solidFill>
                  <a:schemeClr val="bg1"/>
                </a:solidFill>
                <a:effectLst/>
                <a:latin typeface="Source Sans Pro" panose="020B0503030403020204" pitchFamily="34" charset="0"/>
              </a:rPr>
            </a:br>
            <a:r>
              <a:rPr lang="en-GB" sz="1100" dirty="0">
                <a:solidFill>
                  <a:schemeClr val="bg1"/>
                </a:solidFill>
                <a:effectLst/>
                <a:latin typeface="Source Sans Pro" panose="020B0503030403020204" pitchFamily="34" charset="0"/>
              </a:rPr>
              <a:t>(Contractors &amp; agencies)</a:t>
            </a:r>
          </a:p>
          <a:p>
            <a:pPr>
              <a:spcBef>
                <a:spcPts val="600"/>
              </a:spcBef>
            </a:pPr>
            <a:r>
              <a:rPr lang="en-GB" sz="1100" dirty="0">
                <a:solidFill>
                  <a:schemeClr val="bg1"/>
                </a:solidFill>
                <a:effectLst/>
                <a:latin typeface="Source Sans Pro" panose="020B0503030403020204" pitchFamily="34" charset="0"/>
              </a:rPr>
              <a:t>For more information on available resources and training, please refer to </a:t>
            </a:r>
            <a:r>
              <a:rPr lang="en-GB" sz="1100" u="sng" dirty="0">
                <a:solidFill>
                  <a:schemeClr val="bg1"/>
                </a:solidFill>
                <a:effectLst/>
                <a:latin typeface="Source Sans Pro" panose="020B0503030403020204" pitchFamily="34" charset="0"/>
                <a:hlinkClick r:id="rId5">
                  <a:extLst>
                    <a:ext uri="{A12FA001-AC4F-418D-AE19-62706E023703}">
                      <ahyp:hlinkClr xmlns:ahyp="http://schemas.microsoft.com/office/drawing/2018/hyperlinkcolor" val="tx"/>
                    </a:ext>
                  </a:extLst>
                </a:hlinkClick>
              </a:rPr>
              <a:t>this article on The Beat</a:t>
            </a:r>
            <a:r>
              <a:rPr lang="en-GB" sz="1100" dirty="0">
                <a:solidFill>
                  <a:schemeClr val="bg1"/>
                </a:solidFill>
                <a:effectLst/>
                <a:latin typeface="Source Sans Pro" panose="020B0503030403020204" pitchFamily="34" charset="0"/>
              </a:rPr>
              <a:t>.</a:t>
            </a:r>
          </a:p>
          <a:p>
            <a:pPr>
              <a:spcBef>
                <a:spcPts val="600"/>
              </a:spcBef>
            </a:pPr>
            <a:r>
              <a:rPr lang="en-GB" sz="1100" dirty="0">
                <a:solidFill>
                  <a:schemeClr val="bg1"/>
                </a:solidFill>
                <a:effectLst/>
                <a:latin typeface="Source Sans Pro" panose="020B0503030403020204" pitchFamily="34" charset="0"/>
              </a:rPr>
              <a:t>For more information on our branded templates, </a:t>
            </a:r>
            <a:br>
              <a:rPr lang="en-GB" sz="1100" dirty="0">
                <a:solidFill>
                  <a:schemeClr val="bg1"/>
                </a:solidFill>
                <a:effectLst/>
                <a:latin typeface="Source Sans Pro" panose="020B0503030403020204" pitchFamily="34" charset="0"/>
              </a:rPr>
            </a:br>
            <a:r>
              <a:rPr lang="en-GB" sz="1100" dirty="0">
                <a:solidFill>
                  <a:schemeClr val="bg1"/>
                </a:solidFill>
                <a:effectLst/>
                <a:latin typeface="Source Sans Pro" panose="020B0503030403020204" pitchFamily="34" charset="0"/>
              </a:rPr>
              <a:t>refer to the </a:t>
            </a:r>
            <a:r>
              <a:rPr lang="en-GB" sz="1100" u="sng" dirty="0">
                <a:solidFill>
                  <a:schemeClr val="bg1"/>
                </a:solidFill>
                <a:effectLst/>
                <a:latin typeface="Source Sans Pro" panose="020B0503030403020204" pitchFamily="34" charset="0"/>
                <a:hlinkClick r:id="rId3">
                  <a:extLst>
                    <a:ext uri="{A12FA001-AC4F-418D-AE19-62706E023703}">
                      <ahyp:hlinkClr xmlns:ahyp="http://schemas.microsoft.com/office/drawing/2018/hyperlinkcolor" val="tx"/>
                    </a:ext>
                  </a:extLst>
                </a:hlinkClick>
              </a:rPr>
              <a:t>Brand page of The Beat</a:t>
            </a:r>
            <a:r>
              <a:rPr lang="en-GB" sz="1100" dirty="0">
                <a:solidFill>
                  <a:schemeClr val="bg1"/>
                </a:solidFill>
                <a:effectLst/>
                <a:latin typeface="Source Sans Pro" panose="020B0503030403020204" pitchFamily="34" charset="0"/>
              </a:rPr>
              <a:t>.</a:t>
            </a:r>
            <a:endParaRPr lang="en-US" sz="1100" dirty="0">
              <a:solidFill>
                <a:schemeClr val="bg1"/>
              </a:solidFill>
              <a:latin typeface="Source Sans Pro" panose="020B0503030403020204" pitchFamily="34" charset="0"/>
            </a:endParaRPr>
          </a:p>
        </p:txBody>
      </p:sp>
      <p:sp>
        <p:nvSpPr>
          <p:cNvPr id="17" name="Text Placeholder 2">
            <a:extLst>
              <a:ext uri="{FF2B5EF4-FFF2-40B4-BE49-F238E27FC236}">
                <a16:creationId xmlns:a16="http://schemas.microsoft.com/office/drawing/2014/main" id="{A30BA325-7101-1206-E60A-4BD47A53EC22}"/>
              </a:ext>
            </a:extLst>
          </p:cNvPr>
          <p:cNvSpPr txBox="1">
            <a:spLocks/>
          </p:cNvSpPr>
          <p:nvPr/>
        </p:nvSpPr>
        <p:spPr>
          <a:xfrm>
            <a:off x="4413250" y="1643063"/>
            <a:ext cx="3376613" cy="365760"/>
          </a:xfrm>
          <a:prstGeom prst="rect">
            <a:avLst/>
          </a:prstGeom>
        </p:spPr>
        <p:txBody>
          <a:bodyPr vert="horz" lIns="0" tIns="0" rIns="0" bIns="0" rtlCol="0" anchor="b">
            <a:norm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bg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kern="1200">
                <a:solidFill>
                  <a:schemeClr val="bg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kern="1200">
                <a:solidFill>
                  <a:schemeClr val="bg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kern="1200">
                <a:solidFill>
                  <a:schemeClr val="bg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defRPr sz="1600" kern="1200">
                <a:solidFill>
                  <a:schemeClr val="bg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kern="1200">
                <a:solidFill>
                  <a:schemeClr val="bg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kern="1200">
                <a:solidFill>
                  <a:schemeClr val="bg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kern="1200">
                <a:solidFill>
                  <a:schemeClr val="bg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kern="1200">
                <a:solidFill>
                  <a:schemeClr val="bg1"/>
                </a:solidFill>
                <a:latin typeface="Source Sans Pro SemiBold" panose="020B0603030403020204" pitchFamily="34" charset="0"/>
                <a:ea typeface="+mn-ea"/>
                <a:cs typeface="+mn-cs"/>
              </a:defRPr>
            </a:lvl9pPr>
          </a:lstStyle>
          <a:p>
            <a:pPr>
              <a:spcAft>
                <a:spcPts val="1575"/>
              </a:spcAft>
            </a:pPr>
            <a:r>
              <a:rPr lang="en-GB" b="1" dirty="0">
                <a:latin typeface="Source Sans Pro SemiBold" panose="020B0503030403020204" pitchFamily="34" charset="0"/>
              </a:rPr>
              <a:t>Brand guidelines &amp; templates </a:t>
            </a:r>
          </a:p>
        </p:txBody>
      </p:sp>
      <p:sp>
        <p:nvSpPr>
          <p:cNvPr id="2" name="Footer Placeholder 1">
            <a:extLst>
              <a:ext uri="{FF2B5EF4-FFF2-40B4-BE49-F238E27FC236}">
                <a16:creationId xmlns:a16="http://schemas.microsoft.com/office/drawing/2014/main" id="{E0670105-22CD-0588-10D8-DAE7CD60F522}"/>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20811593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673BA-BFA5-14D4-3AE7-548614B67137}"/>
              </a:ext>
            </a:extLst>
          </p:cNvPr>
          <p:cNvSpPr>
            <a:spLocks noGrp="1"/>
          </p:cNvSpPr>
          <p:nvPr>
            <p:ph type="title"/>
          </p:nvPr>
        </p:nvSpPr>
        <p:spPr>
          <a:xfrm>
            <a:off x="522226" y="365125"/>
            <a:ext cx="3381437" cy="733425"/>
          </a:xfrm>
        </p:spPr>
        <p:txBody>
          <a:bodyPr/>
          <a:lstStyle/>
          <a:p>
            <a:r>
              <a:rPr lang="en-US" dirty="0"/>
              <a:t>Who we are</a:t>
            </a:r>
          </a:p>
        </p:txBody>
      </p:sp>
      <p:sp>
        <p:nvSpPr>
          <p:cNvPr id="4" name="Content Placeholder 3">
            <a:extLst>
              <a:ext uri="{FF2B5EF4-FFF2-40B4-BE49-F238E27FC236}">
                <a16:creationId xmlns:a16="http://schemas.microsoft.com/office/drawing/2014/main" id="{16A0FF78-E5EA-6337-DF24-0455B5B4CA52}"/>
              </a:ext>
            </a:extLst>
          </p:cNvPr>
          <p:cNvSpPr>
            <a:spLocks noGrp="1"/>
          </p:cNvSpPr>
          <p:nvPr>
            <p:ph sz="half" idx="2"/>
          </p:nvPr>
        </p:nvSpPr>
        <p:spPr>
          <a:xfrm>
            <a:off x="522287" y="1643063"/>
            <a:ext cx="3696628" cy="4344987"/>
          </a:xfrm>
        </p:spPr>
        <p:txBody>
          <a:bodyPr>
            <a:noAutofit/>
          </a:bodyPr>
          <a:lstStyle/>
          <a:p>
            <a:r>
              <a:rPr lang="en-US" sz="1100" dirty="0">
                <a:solidFill>
                  <a:srgbClr val="000000"/>
                </a:solidFill>
                <a:latin typeface="Source Sans Pro" panose="020B0503030403020204" pitchFamily="34" charset="0"/>
              </a:rPr>
              <a:t>We are a leading global healthcare solutions provider and trusted partner driven to deliver precision care through innovation. Our purpose of creating a world where healthcare has no limits unites us.</a:t>
            </a:r>
          </a:p>
          <a:p>
            <a:r>
              <a:rPr lang="en-US" sz="1100" dirty="0">
                <a:solidFill>
                  <a:srgbClr val="000000"/>
                </a:solidFill>
                <a:latin typeface="Source Sans Pro" panose="020B0503030403020204" pitchFamily="34" charset="0"/>
              </a:rPr>
              <a:t>This is who we are and what we are striving to achieve. It is how we want to be known to the world. Presenting this as our consistent video identity helps audiences always know what to expect from GE HealthCare.</a:t>
            </a:r>
          </a:p>
        </p:txBody>
      </p:sp>
      <p:sp>
        <p:nvSpPr>
          <p:cNvPr id="6" name="Slide Number Placeholder 5">
            <a:extLst>
              <a:ext uri="{FF2B5EF4-FFF2-40B4-BE49-F238E27FC236}">
                <a16:creationId xmlns:a16="http://schemas.microsoft.com/office/drawing/2014/main" id="{C4A3BEEE-72C2-8E13-AEE0-923C1847FB35}"/>
              </a:ext>
            </a:extLst>
          </p:cNvPr>
          <p:cNvSpPr>
            <a:spLocks noGrp="1"/>
          </p:cNvSpPr>
          <p:nvPr>
            <p:ph type="sldNum" sz="quarter" idx="12"/>
          </p:nvPr>
        </p:nvSpPr>
        <p:spPr/>
        <p:txBody>
          <a:bodyPr/>
          <a:lstStyle/>
          <a:p>
            <a:fld id="{339C9110-F427-4586-9638-A5638F41FBCD}" type="slidenum">
              <a:rPr lang="en-US" smtClean="0"/>
              <a:t>5</a:t>
            </a:fld>
            <a:endParaRPr lang="en-US"/>
          </a:p>
        </p:txBody>
      </p:sp>
      <p:pic>
        <p:nvPicPr>
          <p:cNvPr id="8" name="Picture Placeholder 7">
            <a:extLst>
              <a:ext uri="{FF2B5EF4-FFF2-40B4-BE49-F238E27FC236}">
                <a16:creationId xmlns:a16="http://schemas.microsoft.com/office/drawing/2014/main" id="{C5DFF553-4375-5FC2-9458-EA423657C24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p:blipFill>
        <p:spPr>
          <a:xfrm>
            <a:off x="5008951" y="479833"/>
            <a:ext cx="7001601" cy="5647822"/>
          </a:xfrm>
          <a:prstGeom prst="roundRect">
            <a:avLst>
              <a:gd name="adj" fmla="val 3921"/>
            </a:avLst>
          </a:prstGeom>
        </p:spPr>
      </p:pic>
      <p:sp>
        <p:nvSpPr>
          <p:cNvPr id="3" name="Footer Placeholder 1">
            <a:extLst>
              <a:ext uri="{FF2B5EF4-FFF2-40B4-BE49-F238E27FC236}">
                <a16:creationId xmlns:a16="http://schemas.microsoft.com/office/drawing/2014/main" id="{69A3B3E2-15E2-1771-A92B-AFA82BEFF53B}"/>
              </a:ext>
            </a:extLst>
          </p:cNvPr>
          <p:cNvSpPr>
            <a:spLocks noGrp="1"/>
          </p:cNvSpPr>
          <p:nvPr>
            <p:ph type="ftr" sz="quarter" idx="11"/>
          </p:nvPr>
        </p:nvSpPr>
        <p:spPr>
          <a:xfrm>
            <a:off x="522288" y="6455664"/>
            <a:ext cx="1502002" cy="256032"/>
          </a:xfrm>
        </p:spPr>
        <p:txBody>
          <a:bodyPr/>
          <a:lstStyle/>
          <a:p>
            <a:r>
              <a:rPr lang="en-US" dirty="0">
                <a:latin typeface="Source Sans Pro" panose="020B0503030403020204" pitchFamily="34" charset="0"/>
              </a:rPr>
              <a:t>Video Guidelines | September 2025</a:t>
            </a:r>
          </a:p>
        </p:txBody>
      </p:sp>
    </p:spTree>
    <p:extLst>
      <p:ext uri="{BB962C8B-B14F-4D97-AF65-F5344CB8AC3E}">
        <p14:creationId xmlns:p14="http://schemas.microsoft.com/office/powerpoint/2010/main" val="3185248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E9C80-A7F4-943F-E63C-67FA465AADAE}"/>
              </a:ext>
            </a:extLst>
          </p:cNvPr>
          <p:cNvSpPr>
            <a:spLocks noGrp="1"/>
          </p:cNvSpPr>
          <p:nvPr>
            <p:ph type="title"/>
          </p:nvPr>
        </p:nvSpPr>
        <p:spPr/>
        <p:txBody>
          <a:bodyPr/>
          <a:lstStyle/>
          <a:p>
            <a:r>
              <a:rPr lang="en-US" dirty="0"/>
              <a:t>Experience principles</a:t>
            </a:r>
          </a:p>
        </p:txBody>
      </p:sp>
      <p:sp>
        <p:nvSpPr>
          <p:cNvPr id="4" name="Content Placeholder 3">
            <a:extLst>
              <a:ext uri="{FF2B5EF4-FFF2-40B4-BE49-F238E27FC236}">
                <a16:creationId xmlns:a16="http://schemas.microsoft.com/office/drawing/2014/main" id="{E5C25102-88CF-216E-61B7-CBBC1EE6EDEC}"/>
              </a:ext>
            </a:extLst>
          </p:cNvPr>
          <p:cNvSpPr>
            <a:spLocks noGrp="1"/>
          </p:cNvSpPr>
          <p:nvPr>
            <p:ph sz="half" idx="2"/>
          </p:nvPr>
        </p:nvSpPr>
        <p:spPr>
          <a:xfrm>
            <a:off x="522287" y="1643063"/>
            <a:ext cx="3526146" cy="4344987"/>
          </a:xfrm>
        </p:spPr>
        <p:txBody>
          <a:bodyPr>
            <a:noAutofit/>
          </a:bodyPr>
          <a:lstStyle/>
          <a:p>
            <a:pPr marL="0" indent="0">
              <a:buFont typeface="Arial" panose="020B0604020202020204" pitchFamily="34" charset="0"/>
              <a:buNone/>
            </a:pPr>
            <a:r>
              <a:rPr lang="en-US" sz="1100" dirty="0">
                <a:solidFill>
                  <a:srgbClr val="000000"/>
                </a:solidFill>
                <a:ea typeface="Calibri" panose="020F0502020204030204" pitchFamily="34" charset="0"/>
                <a:cs typeface="Source Sans Pro" panose="020B0503030403020204" pitchFamily="34" charset="0"/>
              </a:rPr>
              <a:t>Experience principles are high-level aspirational emotions that help create consistent and differentiated customer experiences. They help guide what we want our audiences to feel.</a:t>
            </a:r>
          </a:p>
          <a:p>
            <a:pPr marL="0" indent="0">
              <a:buFont typeface="Arial" panose="020B0604020202020204" pitchFamily="34" charset="0"/>
              <a:buNone/>
            </a:pPr>
            <a:r>
              <a:rPr lang="en-US" sz="1100" dirty="0">
                <a:solidFill>
                  <a:srgbClr val="000000"/>
                </a:solidFill>
                <a:ea typeface="Calibri" panose="020F0502020204030204" pitchFamily="34" charset="0"/>
                <a:cs typeface="Source Sans Pro" panose="020B0503030403020204" pitchFamily="34" charset="0"/>
              </a:rPr>
              <a:t>We’ve taken the experience principles and translated them into tangible terms to express our video storytelling.</a:t>
            </a:r>
          </a:p>
          <a:p>
            <a:pPr marL="0" indent="0">
              <a:buFont typeface="Arial" panose="020B0604020202020204" pitchFamily="34" charset="0"/>
              <a:buNone/>
            </a:pPr>
            <a:r>
              <a:rPr lang="en-US" sz="1100" dirty="0">
                <a:solidFill>
                  <a:srgbClr val="000000"/>
                </a:solidFill>
                <a:ea typeface="Calibri" panose="020F0502020204030204" pitchFamily="34" charset="0"/>
                <a:cs typeface="Source Sans Pro" panose="020B0503030403020204" pitchFamily="34" charset="0"/>
              </a:rPr>
              <a:t>Pause and check your work against these experience principles early in the process. Will your video present </a:t>
            </a:r>
            <a:br>
              <a:rPr lang="en-US" sz="1100" dirty="0">
                <a:solidFill>
                  <a:srgbClr val="000000"/>
                </a:solidFill>
                <a:ea typeface="Calibri" panose="020F0502020204030204" pitchFamily="34" charset="0"/>
                <a:cs typeface="Source Sans Pro" panose="020B0503030403020204" pitchFamily="34" charset="0"/>
              </a:rPr>
            </a:br>
            <a:r>
              <a:rPr lang="en-US" sz="1100" dirty="0">
                <a:solidFill>
                  <a:srgbClr val="000000"/>
                </a:solidFill>
                <a:ea typeface="Calibri" panose="020F0502020204030204" pitchFamily="34" charset="0"/>
                <a:cs typeface="Source Sans Pro" panose="020B0503030403020204" pitchFamily="34" charset="0"/>
              </a:rPr>
              <a:t>GE HealthCare in this light?</a:t>
            </a:r>
          </a:p>
        </p:txBody>
      </p:sp>
      <p:sp>
        <p:nvSpPr>
          <p:cNvPr id="6" name="Slide Number Placeholder 5">
            <a:extLst>
              <a:ext uri="{FF2B5EF4-FFF2-40B4-BE49-F238E27FC236}">
                <a16:creationId xmlns:a16="http://schemas.microsoft.com/office/drawing/2014/main" id="{098F95CA-6E09-1DC8-3FEA-E126343556BC}"/>
              </a:ext>
            </a:extLst>
          </p:cNvPr>
          <p:cNvSpPr>
            <a:spLocks noGrp="1"/>
          </p:cNvSpPr>
          <p:nvPr>
            <p:ph type="sldNum" sz="quarter" idx="12"/>
          </p:nvPr>
        </p:nvSpPr>
        <p:spPr/>
        <p:txBody>
          <a:bodyPr/>
          <a:lstStyle/>
          <a:p>
            <a:fld id="{339C9110-F427-4586-9638-A5638F41FBCD}" type="slidenum">
              <a:rPr lang="en-US" smtClean="0"/>
              <a:t>6</a:t>
            </a:fld>
            <a:endParaRPr lang="en-US"/>
          </a:p>
        </p:txBody>
      </p:sp>
      <p:sp>
        <p:nvSpPr>
          <p:cNvPr id="11" name="TextBox 10">
            <a:extLst>
              <a:ext uri="{FF2B5EF4-FFF2-40B4-BE49-F238E27FC236}">
                <a16:creationId xmlns:a16="http://schemas.microsoft.com/office/drawing/2014/main" id="{F420958D-896F-0AC7-FA3D-212AE7234299}"/>
              </a:ext>
            </a:extLst>
          </p:cNvPr>
          <p:cNvSpPr txBox="1"/>
          <p:nvPr/>
        </p:nvSpPr>
        <p:spPr>
          <a:xfrm>
            <a:off x="5305321" y="2322844"/>
            <a:ext cx="1936750" cy="453231"/>
          </a:xfrm>
          <a:prstGeom prst="roundRect">
            <a:avLst/>
          </a:prstGeom>
          <a:solidFill>
            <a:srgbClr val="6022A6"/>
          </a:solidFill>
        </p:spPr>
        <p:txBody>
          <a:bodyPr wrap="square" anchor="ctr">
            <a:spAutoFit/>
          </a:bodyPr>
          <a:lstStyle/>
          <a:p>
            <a:pPr algn="ctr"/>
            <a:r>
              <a:rPr lang="en-US" sz="1400" dirty="0">
                <a:solidFill>
                  <a:schemeClr val="bg1"/>
                </a:solidFill>
                <a:latin typeface="Source Sans Pro" panose="020B0503030403020204" pitchFamily="34" charset="0"/>
              </a:rPr>
              <a:t>Compassionate</a:t>
            </a:r>
          </a:p>
        </p:txBody>
      </p:sp>
      <p:sp>
        <p:nvSpPr>
          <p:cNvPr id="12" name="TextBox 11">
            <a:extLst>
              <a:ext uri="{FF2B5EF4-FFF2-40B4-BE49-F238E27FC236}">
                <a16:creationId xmlns:a16="http://schemas.microsoft.com/office/drawing/2014/main" id="{22194D71-D84C-8B78-1FE0-B08CDC3E0F20}"/>
              </a:ext>
            </a:extLst>
          </p:cNvPr>
          <p:cNvSpPr txBox="1"/>
          <p:nvPr/>
        </p:nvSpPr>
        <p:spPr>
          <a:xfrm>
            <a:off x="5305321" y="1655762"/>
            <a:ext cx="1936750" cy="453231"/>
          </a:xfrm>
          <a:prstGeom prst="roundRect">
            <a:avLst/>
          </a:prstGeom>
          <a:solidFill>
            <a:srgbClr val="6022A6"/>
          </a:solidFill>
        </p:spPr>
        <p:txBody>
          <a:bodyPr wrap="square" anchor="ctr">
            <a:spAutoFit/>
          </a:bodyPr>
          <a:lstStyle/>
          <a:p>
            <a:pPr algn="ctr"/>
            <a:r>
              <a:rPr lang="en-US" sz="1400" dirty="0">
                <a:solidFill>
                  <a:schemeClr val="bg1"/>
                </a:solidFill>
                <a:latin typeface="Source Sans Pro" panose="020B0503030403020204" pitchFamily="34" charset="0"/>
              </a:rPr>
              <a:t>Approachable</a:t>
            </a:r>
          </a:p>
        </p:txBody>
      </p:sp>
      <p:sp>
        <p:nvSpPr>
          <p:cNvPr id="13" name="TextBox 12">
            <a:extLst>
              <a:ext uri="{FF2B5EF4-FFF2-40B4-BE49-F238E27FC236}">
                <a16:creationId xmlns:a16="http://schemas.microsoft.com/office/drawing/2014/main" id="{9F846536-3447-49BC-56CC-407F0E1442A3}"/>
              </a:ext>
            </a:extLst>
          </p:cNvPr>
          <p:cNvSpPr txBox="1"/>
          <p:nvPr/>
        </p:nvSpPr>
        <p:spPr>
          <a:xfrm>
            <a:off x="5305321" y="3676059"/>
            <a:ext cx="1936750" cy="453231"/>
          </a:xfrm>
          <a:prstGeom prst="roundRect">
            <a:avLst/>
          </a:prstGeom>
          <a:solidFill>
            <a:srgbClr val="6022A6"/>
          </a:solidFill>
        </p:spPr>
        <p:txBody>
          <a:bodyPr wrap="square" anchor="ctr">
            <a:spAutoFit/>
          </a:bodyPr>
          <a:lstStyle/>
          <a:p>
            <a:pPr algn="ctr"/>
            <a:r>
              <a:rPr lang="en-US" sz="1400" dirty="0">
                <a:solidFill>
                  <a:schemeClr val="bg1"/>
                </a:solidFill>
                <a:latin typeface="Source Sans Pro" panose="020B0503030403020204" pitchFamily="34" charset="0"/>
              </a:rPr>
              <a:t>Optimistic</a:t>
            </a:r>
          </a:p>
        </p:txBody>
      </p:sp>
      <p:sp>
        <p:nvSpPr>
          <p:cNvPr id="14" name="TextBox 13">
            <a:extLst>
              <a:ext uri="{FF2B5EF4-FFF2-40B4-BE49-F238E27FC236}">
                <a16:creationId xmlns:a16="http://schemas.microsoft.com/office/drawing/2014/main" id="{B9850A92-FEE2-0525-07C6-CC9F2E814EBD}"/>
              </a:ext>
            </a:extLst>
          </p:cNvPr>
          <p:cNvSpPr txBox="1"/>
          <p:nvPr/>
        </p:nvSpPr>
        <p:spPr>
          <a:xfrm>
            <a:off x="5305321" y="3002690"/>
            <a:ext cx="1936750" cy="453231"/>
          </a:xfrm>
          <a:prstGeom prst="roundRect">
            <a:avLst/>
          </a:prstGeom>
          <a:solidFill>
            <a:srgbClr val="6022A6"/>
          </a:solidFill>
        </p:spPr>
        <p:txBody>
          <a:bodyPr wrap="square" anchor="ctr">
            <a:spAutoFit/>
          </a:bodyPr>
          <a:lstStyle/>
          <a:p>
            <a:pPr algn="ctr"/>
            <a:r>
              <a:rPr lang="en-US" sz="1400" dirty="0">
                <a:solidFill>
                  <a:schemeClr val="bg1"/>
                </a:solidFill>
                <a:latin typeface="Source Sans Pro" panose="020B0503030403020204" pitchFamily="34" charset="0"/>
              </a:rPr>
              <a:t>Courageous</a:t>
            </a:r>
          </a:p>
        </p:txBody>
      </p:sp>
      <p:sp>
        <p:nvSpPr>
          <p:cNvPr id="15" name="TextBox 14">
            <a:extLst>
              <a:ext uri="{FF2B5EF4-FFF2-40B4-BE49-F238E27FC236}">
                <a16:creationId xmlns:a16="http://schemas.microsoft.com/office/drawing/2014/main" id="{0D49D1BE-B84B-CBFE-2018-806B75A6AE4A}"/>
              </a:ext>
            </a:extLst>
          </p:cNvPr>
          <p:cNvSpPr txBox="1"/>
          <p:nvPr/>
        </p:nvSpPr>
        <p:spPr>
          <a:xfrm>
            <a:off x="5305321" y="4352666"/>
            <a:ext cx="1936750" cy="453231"/>
          </a:xfrm>
          <a:prstGeom prst="roundRect">
            <a:avLst/>
          </a:prstGeom>
          <a:solidFill>
            <a:srgbClr val="6022A6"/>
          </a:solidFill>
        </p:spPr>
        <p:txBody>
          <a:bodyPr wrap="square" anchor="ctr">
            <a:spAutoFit/>
          </a:bodyPr>
          <a:lstStyle/>
          <a:p>
            <a:pPr algn="ctr"/>
            <a:r>
              <a:rPr lang="en-US" sz="1400" dirty="0">
                <a:solidFill>
                  <a:schemeClr val="bg1"/>
                </a:solidFill>
                <a:latin typeface="Source Sans Pro" panose="020B0503030403020204" pitchFamily="34" charset="0"/>
              </a:rPr>
              <a:t>Visionary</a:t>
            </a:r>
          </a:p>
        </p:txBody>
      </p:sp>
      <p:sp>
        <p:nvSpPr>
          <p:cNvPr id="16" name="TextBox 15">
            <a:extLst>
              <a:ext uri="{FF2B5EF4-FFF2-40B4-BE49-F238E27FC236}">
                <a16:creationId xmlns:a16="http://schemas.microsoft.com/office/drawing/2014/main" id="{AB7BA254-38C2-51D4-C57E-C027102F3031}"/>
              </a:ext>
            </a:extLst>
          </p:cNvPr>
          <p:cNvSpPr txBox="1"/>
          <p:nvPr/>
        </p:nvSpPr>
        <p:spPr>
          <a:xfrm>
            <a:off x="7863840" y="2379200"/>
            <a:ext cx="3813048" cy="340519"/>
          </a:xfrm>
          <a:prstGeom prst="roundRect">
            <a:avLst/>
          </a:prstGeom>
          <a:solidFill>
            <a:schemeClr val="bg1">
              <a:lumMod val="85000"/>
            </a:schemeClr>
          </a:solidFill>
        </p:spPr>
        <p:txBody>
          <a:bodyPr wrap="square" lIns="182880" anchor="ctr">
            <a:spAutoFit/>
          </a:bodyPr>
          <a:lstStyle/>
          <a:p>
            <a:r>
              <a:rPr lang="en-US" sz="1400" dirty="0">
                <a:latin typeface="Source Sans Pro" panose="020B0503030403020204" pitchFamily="34" charset="0"/>
              </a:rPr>
              <a:t>Human, emotional, engaging</a:t>
            </a:r>
          </a:p>
        </p:txBody>
      </p:sp>
      <p:sp>
        <p:nvSpPr>
          <p:cNvPr id="17" name="TextBox 16">
            <a:extLst>
              <a:ext uri="{FF2B5EF4-FFF2-40B4-BE49-F238E27FC236}">
                <a16:creationId xmlns:a16="http://schemas.microsoft.com/office/drawing/2014/main" id="{3614E153-8E18-17A3-7382-620AEE4D4BE6}"/>
              </a:ext>
            </a:extLst>
          </p:cNvPr>
          <p:cNvSpPr txBox="1"/>
          <p:nvPr/>
        </p:nvSpPr>
        <p:spPr>
          <a:xfrm>
            <a:off x="7863840" y="1702594"/>
            <a:ext cx="3813048" cy="340519"/>
          </a:xfrm>
          <a:prstGeom prst="roundRect">
            <a:avLst/>
          </a:prstGeom>
          <a:solidFill>
            <a:schemeClr val="bg1">
              <a:lumMod val="85000"/>
            </a:schemeClr>
          </a:solidFill>
        </p:spPr>
        <p:txBody>
          <a:bodyPr wrap="square" lIns="182880" anchor="ctr">
            <a:spAutoFit/>
          </a:bodyPr>
          <a:lstStyle/>
          <a:p>
            <a:pPr marL="0" indent="0">
              <a:buFont typeface="Arial" panose="020B0604020202020204" pitchFamily="34" charset="0"/>
              <a:buNone/>
            </a:pPr>
            <a:r>
              <a:rPr lang="en-US" sz="1400" dirty="0">
                <a:latin typeface="Source Sans Pro" panose="020B0503030403020204" pitchFamily="34" charset="0"/>
                <a:ea typeface="Calibri" panose="020F0502020204030204" pitchFamily="34" charset="0"/>
                <a:cs typeface="Source Sans Pro" panose="020B0503030403020204" pitchFamily="34" charset="0"/>
              </a:rPr>
              <a:t>Engaging, uncomplicated, viewer top-of-mind</a:t>
            </a:r>
          </a:p>
        </p:txBody>
      </p:sp>
      <p:sp>
        <p:nvSpPr>
          <p:cNvPr id="18" name="TextBox 17">
            <a:extLst>
              <a:ext uri="{FF2B5EF4-FFF2-40B4-BE49-F238E27FC236}">
                <a16:creationId xmlns:a16="http://schemas.microsoft.com/office/drawing/2014/main" id="{EE64EC35-EB1C-2594-D271-2F8B1D078684}"/>
              </a:ext>
            </a:extLst>
          </p:cNvPr>
          <p:cNvSpPr txBox="1"/>
          <p:nvPr/>
        </p:nvSpPr>
        <p:spPr>
          <a:xfrm>
            <a:off x="7863840" y="3732415"/>
            <a:ext cx="3813048" cy="340519"/>
          </a:xfrm>
          <a:prstGeom prst="roundRect">
            <a:avLst/>
          </a:prstGeom>
          <a:solidFill>
            <a:schemeClr val="bg1">
              <a:lumMod val="85000"/>
            </a:schemeClr>
          </a:solidFill>
        </p:spPr>
        <p:txBody>
          <a:bodyPr wrap="square" lIns="182880" anchor="ctr">
            <a:spAutoFit/>
          </a:bodyPr>
          <a:lstStyle/>
          <a:p>
            <a:r>
              <a:rPr lang="en-US" sz="1400" dirty="0">
                <a:latin typeface="Source Sans Pro" panose="020B0503030403020204" pitchFamily="34" charset="0"/>
              </a:rPr>
              <a:t>Positive, aspirational, inspirational</a:t>
            </a:r>
          </a:p>
        </p:txBody>
      </p:sp>
      <p:sp>
        <p:nvSpPr>
          <p:cNvPr id="19" name="TextBox 18">
            <a:extLst>
              <a:ext uri="{FF2B5EF4-FFF2-40B4-BE49-F238E27FC236}">
                <a16:creationId xmlns:a16="http://schemas.microsoft.com/office/drawing/2014/main" id="{503DCB22-A40F-D6D9-B90D-A64701443EA8}"/>
              </a:ext>
            </a:extLst>
          </p:cNvPr>
          <p:cNvSpPr txBox="1"/>
          <p:nvPr/>
        </p:nvSpPr>
        <p:spPr>
          <a:xfrm>
            <a:off x="7863840" y="3055808"/>
            <a:ext cx="3813048" cy="340519"/>
          </a:xfrm>
          <a:prstGeom prst="roundRect">
            <a:avLst/>
          </a:prstGeom>
          <a:solidFill>
            <a:schemeClr val="bg1">
              <a:lumMod val="85000"/>
            </a:schemeClr>
          </a:solidFill>
        </p:spPr>
        <p:txBody>
          <a:bodyPr wrap="square" lIns="182880" anchor="ctr">
            <a:spAutoFit/>
          </a:bodyPr>
          <a:lstStyle/>
          <a:p>
            <a:r>
              <a:rPr lang="en-US" sz="1400" dirty="0">
                <a:latin typeface="Source Sans Pro" panose="020B0503030403020204" pitchFamily="34" charset="0"/>
              </a:rPr>
              <a:t>Pioneering, future-forward, brave</a:t>
            </a:r>
          </a:p>
        </p:txBody>
      </p:sp>
      <p:sp>
        <p:nvSpPr>
          <p:cNvPr id="20" name="TextBox 19">
            <a:extLst>
              <a:ext uri="{FF2B5EF4-FFF2-40B4-BE49-F238E27FC236}">
                <a16:creationId xmlns:a16="http://schemas.microsoft.com/office/drawing/2014/main" id="{08719795-42D4-8214-6DE9-15BDAFEAA4AC}"/>
              </a:ext>
            </a:extLst>
          </p:cNvPr>
          <p:cNvSpPr txBox="1"/>
          <p:nvPr/>
        </p:nvSpPr>
        <p:spPr>
          <a:xfrm>
            <a:off x="7863840" y="4409022"/>
            <a:ext cx="3813048" cy="340519"/>
          </a:xfrm>
          <a:prstGeom prst="roundRect">
            <a:avLst/>
          </a:prstGeom>
          <a:solidFill>
            <a:schemeClr val="bg1">
              <a:lumMod val="85000"/>
            </a:schemeClr>
          </a:solidFill>
        </p:spPr>
        <p:txBody>
          <a:bodyPr wrap="square" lIns="182880" anchor="ctr">
            <a:spAutoFit/>
          </a:bodyPr>
          <a:lstStyle/>
          <a:p>
            <a:r>
              <a:rPr lang="en-US" sz="1400" dirty="0">
                <a:latin typeface="Source Sans Pro" panose="020B0503030403020204" pitchFamily="34" charset="0"/>
              </a:rPr>
              <a:t>Curious, bold, intuitive</a:t>
            </a:r>
          </a:p>
        </p:txBody>
      </p:sp>
      <p:cxnSp>
        <p:nvCxnSpPr>
          <p:cNvPr id="21" name="Straight Arrow Connector 20">
            <a:extLst>
              <a:ext uri="{FF2B5EF4-FFF2-40B4-BE49-F238E27FC236}">
                <a16:creationId xmlns:a16="http://schemas.microsoft.com/office/drawing/2014/main" id="{E6FE4A38-C176-3878-59CB-31941143287E}"/>
              </a:ext>
            </a:extLst>
          </p:cNvPr>
          <p:cNvCxnSpPr>
            <a:cxnSpLocks/>
          </p:cNvCxnSpPr>
          <p:nvPr/>
        </p:nvCxnSpPr>
        <p:spPr>
          <a:xfrm>
            <a:off x="7221485" y="1880392"/>
            <a:ext cx="621769" cy="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E4D68F5-F26B-2D99-007D-B93D19654C8B}"/>
              </a:ext>
            </a:extLst>
          </p:cNvPr>
          <p:cNvCxnSpPr>
            <a:cxnSpLocks/>
            <a:stCxn id="11" idx="3"/>
            <a:endCxn id="16" idx="1"/>
          </p:cNvCxnSpPr>
          <p:nvPr/>
        </p:nvCxnSpPr>
        <p:spPr>
          <a:xfrm>
            <a:off x="7242071" y="2549460"/>
            <a:ext cx="621769"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F7E1401-5D17-6BC3-A396-9EADBD705C2F}"/>
              </a:ext>
            </a:extLst>
          </p:cNvPr>
          <p:cNvCxnSpPr>
            <a:cxnSpLocks/>
            <a:stCxn id="14" idx="3"/>
            <a:endCxn id="19" idx="1"/>
          </p:cNvCxnSpPr>
          <p:nvPr/>
        </p:nvCxnSpPr>
        <p:spPr>
          <a:xfrm flipV="1">
            <a:off x="7242071" y="3226068"/>
            <a:ext cx="621769" cy="323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97CDCCC-FB33-B7D2-7FAD-51262086031A}"/>
              </a:ext>
            </a:extLst>
          </p:cNvPr>
          <p:cNvCxnSpPr>
            <a:cxnSpLocks/>
            <a:stCxn id="13" idx="3"/>
            <a:endCxn id="18" idx="1"/>
          </p:cNvCxnSpPr>
          <p:nvPr/>
        </p:nvCxnSpPr>
        <p:spPr>
          <a:xfrm>
            <a:off x="7242071" y="3902675"/>
            <a:ext cx="621769"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292FA6B-FDEE-783B-4BF2-0DBF951FEB71}"/>
              </a:ext>
            </a:extLst>
          </p:cNvPr>
          <p:cNvCxnSpPr>
            <a:cxnSpLocks/>
          </p:cNvCxnSpPr>
          <p:nvPr/>
        </p:nvCxnSpPr>
        <p:spPr>
          <a:xfrm>
            <a:off x="7242071" y="4579281"/>
            <a:ext cx="621769" cy="47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1">
            <a:extLst>
              <a:ext uri="{FF2B5EF4-FFF2-40B4-BE49-F238E27FC236}">
                <a16:creationId xmlns:a16="http://schemas.microsoft.com/office/drawing/2014/main" id="{48980F1C-AD00-7884-3198-728475D6B2E9}"/>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55466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26F4BCF-C1F7-E661-0392-5F68EB875029}"/>
              </a:ext>
            </a:extLst>
          </p:cNvPr>
          <p:cNvSpPr>
            <a:spLocks noGrp="1"/>
          </p:cNvSpPr>
          <p:nvPr>
            <p:ph type="body" idx="1"/>
          </p:nvPr>
        </p:nvSpPr>
        <p:spPr>
          <a:xfrm>
            <a:off x="522288" y="938898"/>
            <a:ext cx="2414016" cy="365760"/>
          </a:xfrm>
        </p:spPr>
        <p:txBody>
          <a:bodyPr/>
          <a:lstStyle/>
          <a:p>
            <a:r>
              <a:rPr lang="en-US" dirty="0"/>
              <a:t>Audience</a:t>
            </a:r>
          </a:p>
        </p:txBody>
      </p:sp>
      <p:sp>
        <p:nvSpPr>
          <p:cNvPr id="4" name="Content Placeholder 3">
            <a:extLst>
              <a:ext uri="{FF2B5EF4-FFF2-40B4-BE49-F238E27FC236}">
                <a16:creationId xmlns:a16="http://schemas.microsoft.com/office/drawing/2014/main" id="{5F0BAA9C-3CFB-62A6-A73A-BE2AF0056C1D}"/>
              </a:ext>
            </a:extLst>
          </p:cNvPr>
          <p:cNvSpPr>
            <a:spLocks noGrp="1"/>
          </p:cNvSpPr>
          <p:nvPr>
            <p:ph sz="half" idx="2"/>
          </p:nvPr>
        </p:nvSpPr>
        <p:spPr>
          <a:xfrm>
            <a:off x="522287" y="1672323"/>
            <a:ext cx="3381377" cy="4344987"/>
          </a:xfrm>
        </p:spPr>
        <p:txBody>
          <a:bodyPr>
            <a:noAutofit/>
          </a:bodyPr>
          <a:lstStyle/>
          <a:p>
            <a:pPr marL="0" marR="0" indent="0">
              <a:spcBef>
                <a:spcPts val="600"/>
              </a:spcBef>
              <a:spcAft>
                <a:spcPts val="600"/>
              </a:spcAft>
              <a:buNone/>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Many of our videos are targeted to our valued customers – clinicians, their administrators, researchers and scientists, as well as our investors and economic/technical buyers. We are here to help them achieve their goals</a:t>
            </a: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 and b</a:t>
            </a: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uild the video they want </a:t>
            </a:r>
            <a:b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to watch.</a:t>
            </a:r>
          </a:p>
          <a:p>
            <a:pPr marL="0" marR="0" indent="0">
              <a:spcBef>
                <a:spcPts val="600"/>
              </a:spcBef>
              <a:spcAft>
                <a:spcPts val="600"/>
              </a:spcAft>
              <a:buNone/>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Most of our audiences are short on time, so get to the message early in the video. Don’t bury the key takeaway. We only have seconds to make an impression, so be clear and concise. </a:t>
            </a:r>
          </a:p>
          <a:p>
            <a:pPr marL="0" marR="0" indent="0">
              <a:spcBef>
                <a:spcPts val="600"/>
              </a:spcBef>
              <a:spcAft>
                <a:spcPts val="600"/>
              </a:spcAft>
              <a:buNone/>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Keep the primary audience’s level of expertise in mind when constructing the video’s story.</a:t>
            </a:r>
          </a:p>
          <a:p>
            <a:pPr marL="0" marR="0" indent="0">
              <a:spcBef>
                <a:spcPts val="600"/>
              </a:spcBef>
              <a:spcAft>
                <a:spcPts val="600"/>
              </a:spcAft>
              <a:buNone/>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Simple video presentations, both visually and narratively, help focus busy audiences.</a:t>
            </a:r>
          </a:p>
          <a:p>
            <a:pPr>
              <a:spcBef>
                <a:spcPts val="600"/>
              </a:spcBef>
              <a:spcAft>
                <a:spcPts val="600"/>
              </a:spcAft>
            </a:pPr>
            <a:r>
              <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rPr>
              <a:t>From the beginning of pre-production, it is important to consider primary and secondary audiences.</a:t>
            </a:r>
          </a:p>
          <a:p>
            <a:pPr marL="0" marR="0" indent="0">
              <a:spcBef>
                <a:spcPts val="600"/>
              </a:spcBef>
              <a:buNone/>
            </a:pPr>
            <a:endPar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endParaRPr>
          </a:p>
        </p:txBody>
      </p:sp>
      <p:sp>
        <p:nvSpPr>
          <p:cNvPr id="9" name="Text Placeholder 8">
            <a:extLst>
              <a:ext uri="{FF2B5EF4-FFF2-40B4-BE49-F238E27FC236}">
                <a16:creationId xmlns:a16="http://schemas.microsoft.com/office/drawing/2014/main" id="{60B6874A-1710-6486-5BCB-80C189F631D3}"/>
              </a:ext>
            </a:extLst>
          </p:cNvPr>
          <p:cNvSpPr>
            <a:spLocks noGrp="1"/>
          </p:cNvSpPr>
          <p:nvPr>
            <p:ph type="body" idx="15"/>
          </p:nvPr>
        </p:nvSpPr>
        <p:spPr>
          <a:xfrm>
            <a:off x="4424829" y="936051"/>
            <a:ext cx="2414016" cy="365760"/>
          </a:xfrm>
        </p:spPr>
        <p:txBody>
          <a:bodyPr/>
          <a:lstStyle/>
          <a:p>
            <a:r>
              <a:rPr lang="en-US" dirty="0"/>
              <a:t>Voice</a:t>
            </a:r>
          </a:p>
        </p:txBody>
      </p:sp>
      <p:sp>
        <p:nvSpPr>
          <p:cNvPr id="10" name="Content Placeholder 9">
            <a:extLst>
              <a:ext uri="{FF2B5EF4-FFF2-40B4-BE49-F238E27FC236}">
                <a16:creationId xmlns:a16="http://schemas.microsoft.com/office/drawing/2014/main" id="{91D12A1A-0887-8AF9-F5E0-CC5F2892C430}"/>
              </a:ext>
            </a:extLst>
          </p:cNvPr>
          <p:cNvSpPr>
            <a:spLocks noGrp="1"/>
          </p:cNvSpPr>
          <p:nvPr>
            <p:ph sz="half" idx="16"/>
          </p:nvPr>
        </p:nvSpPr>
        <p:spPr>
          <a:xfrm>
            <a:off x="4424829" y="1672323"/>
            <a:ext cx="3693096" cy="4344987"/>
          </a:xfrm>
        </p:spPr>
        <p:txBody>
          <a:bodyPr>
            <a:noAutofit/>
          </a:bodyPr>
          <a:lstStyle/>
          <a:p>
            <a:pPr>
              <a:spcBef>
                <a:spcPts val="600"/>
              </a:spcBef>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Our videos should communicate that we are experts in our field, backed by experience and evidence, as well as being trusted and strategic partners passionate about driving transformation for our customers and delivering precision </a:t>
            </a:r>
            <a:b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b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care through </a:t>
            </a:r>
            <a:r>
              <a:rPr lang="en-US" sz="1100" dirty="0">
                <a:solidFill>
                  <a:srgbClr val="000000"/>
                </a:solidFill>
                <a:latin typeface="Source Sans Pro" panose="020B0503030403020204" pitchFamily="34" charset="0"/>
              </a:rPr>
              <a:t>innovation</a:t>
            </a: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 </a:t>
            </a:r>
          </a:p>
          <a:p>
            <a:pPr>
              <a:spcBef>
                <a:spcPts val="600"/>
              </a:spcBef>
            </a:pPr>
            <a:endPar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endParaRPr>
          </a:p>
          <a:p>
            <a:pPr marL="0" indent="0">
              <a:spcBef>
                <a:spcPts val="600"/>
              </a:spcBef>
              <a:buFont typeface="Arial" panose="020B0604020202020204" pitchFamily="34" charset="0"/>
              <a:buNone/>
            </a:pPr>
            <a:r>
              <a:rPr lang="en-US" sz="1100" dirty="0">
                <a:solidFill>
                  <a:srgbClr val="000000"/>
                </a:solidFill>
                <a:latin typeface="Source Sans Pro" panose="020B0503030403020204" pitchFamily="34" charset="0"/>
              </a:rPr>
              <a:t>The tone of videos should be a balance of:</a:t>
            </a:r>
          </a:p>
          <a:p>
            <a:pPr marL="251460" indent="-25146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Professional and pioneering</a:t>
            </a:r>
          </a:p>
          <a:p>
            <a:pPr marL="251460" indent="-25146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Informative and inspirational</a:t>
            </a:r>
          </a:p>
          <a:p>
            <a:pPr marL="251460" indent="-25146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Compassionate and empathetic</a:t>
            </a:r>
          </a:p>
          <a:p>
            <a:pPr marL="251460" indent="-25146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Concise and clear</a:t>
            </a:r>
          </a:p>
          <a:p>
            <a:pPr marL="342900" indent="-342900">
              <a:spcBef>
                <a:spcPts val="600"/>
              </a:spcBef>
              <a:buFont typeface="Arial" panose="020B0604020202020204" pitchFamily="34" charset="0"/>
              <a:buChar char="•"/>
            </a:pPr>
            <a:endParaRPr lang="en-US" sz="1100" dirty="0">
              <a:solidFill>
                <a:srgbClr val="000000"/>
              </a:solidFill>
              <a:latin typeface="Source Sans Pro" panose="020B0503030403020204" pitchFamily="34" charset="0"/>
            </a:endParaRPr>
          </a:p>
          <a:p>
            <a:pPr marL="0" indent="0">
              <a:spcBef>
                <a:spcPts val="600"/>
              </a:spcBef>
              <a:buFont typeface="Arial" panose="020B0604020202020204" pitchFamily="34" charset="0"/>
              <a:buNone/>
            </a:pPr>
            <a:r>
              <a:rPr lang="en-US" sz="1100" dirty="0">
                <a:solidFill>
                  <a:srgbClr val="000000"/>
                </a:solidFill>
                <a:latin typeface="Source Sans Pro" panose="020B0503030403020204" pitchFamily="34" charset="0"/>
              </a:rPr>
              <a:t>We are not:</a:t>
            </a:r>
          </a:p>
          <a:p>
            <a:pPr marL="251460" indent="-25146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Arrogant</a:t>
            </a:r>
          </a:p>
          <a:p>
            <a:pPr marL="251460" indent="-25146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Overly complicated</a:t>
            </a:r>
          </a:p>
          <a:p>
            <a:pPr marL="251460" indent="-251460">
              <a:spcBef>
                <a:spcPts val="600"/>
              </a:spcBef>
              <a:buFont typeface="Arial" panose="020B0604020202020204" pitchFamily="34" charset="0"/>
              <a:buChar char="•"/>
            </a:pPr>
            <a:r>
              <a:rPr lang="en-US" sz="1100" dirty="0">
                <a:solidFill>
                  <a:srgbClr val="000000"/>
                </a:solidFill>
                <a:latin typeface="Source Sans Pro" panose="020B0503030403020204" pitchFamily="34" charset="0"/>
              </a:rPr>
              <a:t>Overly casual or too formal</a:t>
            </a:r>
          </a:p>
          <a:p>
            <a:pPr>
              <a:spcBef>
                <a:spcPts val="600"/>
              </a:spcBef>
            </a:pPr>
            <a:endParaRPr lang="en-US" sz="1100" dirty="0">
              <a:solidFill>
                <a:srgbClr val="000000"/>
              </a:solidFill>
              <a:ea typeface="Calibri" panose="020F0502020204030204" pitchFamily="34" charset="0"/>
              <a:cs typeface="Source Sans Pro" panose="020B0503030403020204" pitchFamily="34" charset="0"/>
            </a:endParaRPr>
          </a:p>
        </p:txBody>
      </p:sp>
      <p:sp>
        <p:nvSpPr>
          <p:cNvPr id="2" name="Title 1">
            <a:extLst>
              <a:ext uri="{FF2B5EF4-FFF2-40B4-BE49-F238E27FC236}">
                <a16:creationId xmlns:a16="http://schemas.microsoft.com/office/drawing/2014/main" id="{1EE25ACA-3100-2B99-4166-11EA638CC79B}"/>
              </a:ext>
            </a:extLst>
          </p:cNvPr>
          <p:cNvSpPr>
            <a:spLocks noGrp="1"/>
          </p:cNvSpPr>
          <p:nvPr>
            <p:ph type="title"/>
          </p:nvPr>
        </p:nvSpPr>
        <p:spPr>
          <a:xfrm>
            <a:off x="522287" y="365125"/>
            <a:ext cx="11147425" cy="733425"/>
          </a:xfrm>
        </p:spPr>
        <p:txBody>
          <a:bodyPr/>
          <a:lstStyle/>
          <a:p>
            <a:r>
              <a:rPr lang="en-US" dirty="0"/>
              <a:t>Audience / voice</a:t>
            </a:r>
          </a:p>
        </p:txBody>
      </p:sp>
      <p:sp>
        <p:nvSpPr>
          <p:cNvPr id="5" name="Rectangle 4">
            <a:extLst>
              <a:ext uri="{FF2B5EF4-FFF2-40B4-BE49-F238E27FC236}">
                <a16:creationId xmlns:a16="http://schemas.microsoft.com/office/drawing/2014/main" id="{A9EC4384-7C34-FFF4-EECB-C07B9257DD63}"/>
              </a:ext>
            </a:extLst>
          </p:cNvPr>
          <p:cNvSpPr/>
          <p:nvPr/>
        </p:nvSpPr>
        <p:spPr>
          <a:xfrm>
            <a:off x="8504695" y="0"/>
            <a:ext cx="3687416" cy="6858000"/>
          </a:xfrm>
          <a:prstGeom prst="rect">
            <a:avLst/>
          </a:prstGeom>
          <a:solidFill>
            <a:srgbClr val="6022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0">
            <a:extLst>
              <a:ext uri="{FF2B5EF4-FFF2-40B4-BE49-F238E27FC236}">
                <a16:creationId xmlns:a16="http://schemas.microsoft.com/office/drawing/2014/main" id="{67F9863A-DD07-B1AE-84FA-E68450F3BD5A}"/>
              </a:ext>
            </a:extLst>
          </p:cNvPr>
          <p:cNvSpPr txBox="1">
            <a:spLocks/>
          </p:cNvSpPr>
          <p:nvPr/>
        </p:nvSpPr>
        <p:spPr>
          <a:xfrm>
            <a:off x="9025636" y="936051"/>
            <a:ext cx="2194560" cy="365760"/>
          </a:xfrm>
          <a:prstGeom prst="rect">
            <a:avLst/>
          </a:prstGeom>
        </p:spPr>
        <p:txBody>
          <a:bodyPr vert="horz" lIns="0" tIns="0" rIns="0" bIns="0" rtlCol="0" anchor="b">
            <a:norm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r>
              <a:rPr lang="en-US" dirty="0">
                <a:solidFill>
                  <a:schemeClr val="bg1"/>
                </a:solidFill>
              </a:rPr>
              <a:t>Best practice tips </a:t>
            </a:r>
          </a:p>
        </p:txBody>
      </p:sp>
      <p:sp>
        <p:nvSpPr>
          <p:cNvPr id="11" name="Content Placeholder 11">
            <a:extLst>
              <a:ext uri="{FF2B5EF4-FFF2-40B4-BE49-F238E27FC236}">
                <a16:creationId xmlns:a16="http://schemas.microsoft.com/office/drawing/2014/main" id="{3DEB5B69-AF32-4B8E-A727-EB5327A876ED}"/>
              </a:ext>
            </a:extLst>
          </p:cNvPr>
          <p:cNvSpPr txBox="1">
            <a:spLocks/>
          </p:cNvSpPr>
          <p:nvPr/>
        </p:nvSpPr>
        <p:spPr>
          <a:xfrm>
            <a:off x="9025636" y="1644789"/>
            <a:ext cx="2860436" cy="3494722"/>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a:spcBef>
                <a:spcPts val="600"/>
              </a:spcBef>
            </a:pPr>
            <a:r>
              <a:rPr lang="en-US" sz="1100" dirty="0">
                <a:solidFill>
                  <a:schemeClr val="bg1"/>
                </a:solidFill>
                <a:latin typeface="Source Sans Pro" panose="020B0503030403020204" pitchFamily="34" charset="0"/>
              </a:rPr>
              <a:t>Good storytelling takes into consideration your audience and the objective of your video. </a:t>
            </a:r>
            <a:br>
              <a:rPr lang="en-US" sz="1100" dirty="0">
                <a:solidFill>
                  <a:schemeClr val="bg1"/>
                </a:solidFill>
                <a:latin typeface="Source Sans Pro" panose="020B0503030403020204" pitchFamily="34" charset="0"/>
              </a:rPr>
            </a:br>
            <a:endParaRPr lang="en-US" sz="1100" dirty="0">
              <a:solidFill>
                <a:schemeClr val="bg1"/>
              </a:solidFill>
              <a:latin typeface="Source Sans Pro" panose="020B0503030403020204" pitchFamily="34" charset="0"/>
            </a:endParaRPr>
          </a:p>
          <a:p>
            <a:pPr>
              <a:spcBef>
                <a:spcPts val="600"/>
              </a:spcBef>
            </a:pPr>
            <a:r>
              <a:rPr lang="en-US" sz="1100" dirty="0">
                <a:solidFill>
                  <a:schemeClr val="bg1"/>
                </a:solidFill>
                <a:latin typeface="Source Sans Pro" panose="020B0503030403020204" pitchFamily="34" charset="0"/>
              </a:rPr>
              <a:t>Ask yourself these questions:</a:t>
            </a:r>
          </a:p>
          <a:p>
            <a:pPr marL="171450" indent="-171450">
              <a:spcBef>
                <a:spcPts val="600"/>
              </a:spcBef>
              <a:buFont typeface="Arial" panose="020B0604020202020204" pitchFamily="34" charset="0"/>
              <a:buChar char="•"/>
            </a:pPr>
            <a:r>
              <a:rPr lang="en-US" sz="1100" dirty="0">
                <a:solidFill>
                  <a:schemeClr val="bg1"/>
                </a:solidFill>
                <a:latin typeface="Source Sans Pro" panose="020B0503030403020204" pitchFamily="34" charset="0"/>
              </a:rPr>
              <a:t>What is your hook? How are you grabbing your audience? What headline will get their attention?</a:t>
            </a:r>
          </a:p>
          <a:p>
            <a:pPr marL="171450" indent="-171450">
              <a:spcBef>
                <a:spcPts val="600"/>
              </a:spcBef>
              <a:buFont typeface="Arial" panose="020B0604020202020204" pitchFamily="34" charset="0"/>
              <a:buChar char="•"/>
            </a:pPr>
            <a:r>
              <a:rPr lang="en-US" sz="1100" dirty="0">
                <a:solidFill>
                  <a:schemeClr val="bg1"/>
                </a:solidFill>
                <a:latin typeface="Source Sans Pro" panose="020B0503030403020204" pitchFamily="34" charset="0"/>
              </a:rPr>
              <a:t>What is their challenge that we can help solve for them? (We are not selling them a product; we are giving them a solution.)</a:t>
            </a:r>
          </a:p>
          <a:p>
            <a:pPr marL="171450" indent="-171450">
              <a:spcBef>
                <a:spcPts val="600"/>
              </a:spcBef>
              <a:buFont typeface="Arial" panose="020B0604020202020204" pitchFamily="34" charset="0"/>
              <a:buChar char="•"/>
            </a:pPr>
            <a:r>
              <a:rPr lang="en-US" sz="1100" dirty="0">
                <a:solidFill>
                  <a:schemeClr val="bg1"/>
                </a:solidFill>
                <a:latin typeface="Source Sans Pro" panose="020B0503030403020204" pitchFamily="34" charset="0"/>
              </a:rPr>
              <a:t>What is the GE HealthCare solution? What impact can we have on their organization? </a:t>
            </a:r>
          </a:p>
        </p:txBody>
      </p:sp>
      <p:sp>
        <p:nvSpPr>
          <p:cNvPr id="12" name="Slide Number Placeholder 5">
            <a:extLst>
              <a:ext uri="{FF2B5EF4-FFF2-40B4-BE49-F238E27FC236}">
                <a16:creationId xmlns:a16="http://schemas.microsoft.com/office/drawing/2014/main" id="{9AEFD7FE-2110-54C4-258C-8EFAF939C30E}"/>
              </a:ext>
            </a:extLst>
          </p:cNvPr>
          <p:cNvSpPr>
            <a:spLocks noGrp="1"/>
          </p:cNvSpPr>
          <p:nvPr>
            <p:ph type="sldNum" sz="quarter" idx="12"/>
          </p:nvPr>
        </p:nvSpPr>
        <p:spPr>
          <a:xfrm>
            <a:off x="11443296" y="6455664"/>
            <a:ext cx="226416" cy="256032"/>
          </a:xfrm>
        </p:spPr>
        <p:txBody>
          <a:bodyPr/>
          <a:lstStyle/>
          <a:p>
            <a:fld id="{339C9110-F427-4586-9638-A5638F41FBCD}" type="slidenum">
              <a:rPr lang="en-US" smtClean="0">
                <a:solidFill>
                  <a:schemeClr val="bg1"/>
                </a:solidFill>
              </a:rPr>
              <a:t>7</a:t>
            </a:fld>
            <a:endParaRPr lang="en-US" dirty="0">
              <a:solidFill>
                <a:schemeClr val="bg1"/>
              </a:solidFill>
            </a:endParaRPr>
          </a:p>
        </p:txBody>
      </p:sp>
      <p:sp>
        <p:nvSpPr>
          <p:cNvPr id="7" name="Footer Placeholder 1">
            <a:extLst>
              <a:ext uri="{FF2B5EF4-FFF2-40B4-BE49-F238E27FC236}">
                <a16:creationId xmlns:a16="http://schemas.microsoft.com/office/drawing/2014/main" id="{B68D3AFF-C26F-64AF-88DB-5263936D738B}"/>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3710238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A8E38-B613-749F-E033-45983B005D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4BE273-B8FF-5FDE-7E7A-07AAD19CAADC}"/>
              </a:ext>
            </a:extLst>
          </p:cNvPr>
          <p:cNvSpPr>
            <a:spLocks noGrp="1"/>
          </p:cNvSpPr>
          <p:nvPr>
            <p:ph type="title"/>
          </p:nvPr>
        </p:nvSpPr>
        <p:spPr>
          <a:xfrm>
            <a:off x="518159" y="2103438"/>
            <a:ext cx="7771766" cy="3884612"/>
          </a:xfrm>
        </p:spPr>
        <p:txBody>
          <a:bodyPr anchor="b">
            <a:normAutofit/>
          </a:bodyPr>
          <a:lstStyle/>
          <a:p>
            <a:r>
              <a:rPr lang="en-US" sz="9600" dirty="0"/>
              <a:t>Video elements</a:t>
            </a:r>
          </a:p>
        </p:txBody>
      </p:sp>
      <p:sp>
        <p:nvSpPr>
          <p:cNvPr id="4" name="Slide Number Placeholder 3">
            <a:extLst>
              <a:ext uri="{FF2B5EF4-FFF2-40B4-BE49-F238E27FC236}">
                <a16:creationId xmlns:a16="http://schemas.microsoft.com/office/drawing/2014/main" id="{87EDDD47-57D1-3166-462F-3B5E46E33D7D}"/>
              </a:ext>
            </a:extLst>
          </p:cNvPr>
          <p:cNvSpPr>
            <a:spLocks noGrp="1"/>
          </p:cNvSpPr>
          <p:nvPr>
            <p:ph type="sldNum" sz="quarter" idx="12"/>
          </p:nvPr>
        </p:nvSpPr>
        <p:spPr/>
        <p:txBody>
          <a:bodyPr/>
          <a:lstStyle/>
          <a:p>
            <a:fld id="{339C9110-F427-4586-9638-A5638F41FBCD}" type="slidenum">
              <a:rPr lang="en-US" smtClean="0"/>
              <a:t>8</a:t>
            </a:fld>
            <a:endParaRPr lang="en-US"/>
          </a:p>
        </p:txBody>
      </p:sp>
      <p:sp>
        <p:nvSpPr>
          <p:cNvPr id="5" name="Footer Placeholder 1">
            <a:extLst>
              <a:ext uri="{FF2B5EF4-FFF2-40B4-BE49-F238E27FC236}">
                <a16:creationId xmlns:a16="http://schemas.microsoft.com/office/drawing/2014/main" id="{5FF1807A-367E-2D5F-E345-664FDDBFC2E0}"/>
              </a:ext>
            </a:extLst>
          </p:cNvPr>
          <p:cNvSpPr>
            <a:spLocks noGrp="1"/>
          </p:cNvSpPr>
          <p:nvPr>
            <p:ph type="ftr" sz="quarter" idx="11"/>
          </p:nvPr>
        </p:nvSpPr>
        <p:spPr>
          <a:xfrm>
            <a:off x="2185416" y="6455664"/>
            <a:ext cx="1502002" cy="256032"/>
          </a:xfrm>
        </p:spPr>
        <p:txBody>
          <a:bodyPr/>
          <a:lstStyle/>
          <a:p>
            <a:r>
              <a:rPr lang="en-US" dirty="0">
                <a:latin typeface="Source Sans Pro" panose="020B0503030403020204" pitchFamily="34" charset="0"/>
              </a:rPr>
              <a:t>Video Guidelines | July 2025</a:t>
            </a:r>
          </a:p>
        </p:txBody>
      </p:sp>
      <p:sp>
        <p:nvSpPr>
          <p:cNvPr id="3" name="Rectangle 2">
            <a:extLst>
              <a:ext uri="{FF2B5EF4-FFF2-40B4-BE49-F238E27FC236}">
                <a16:creationId xmlns:a16="http://schemas.microsoft.com/office/drawing/2014/main" id="{465B566F-7971-27EF-22D2-6C317E58FB2D}"/>
              </a:ext>
            </a:extLst>
          </p:cNvPr>
          <p:cNvSpPr/>
          <p:nvPr/>
        </p:nvSpPr>
        <p:spPr>
          <a:xfrm>
            <a:off x="0" y="6149341"/>
            <a:ext cx="12192000" cy="7086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263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B3C66-6864-7E2D-F143-21083E70C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5D0F6-0671-94E9-D06C-251B6F29DB7E}"/>
              </a:ext>
            </a:extLst>
          </p:cNvPr>
          <p:cNvSpPr>
            <a:spLocks noGrp="1"/>
          </p:cNvSpPr>
          <p:nvPr>
            <p:ph type="title"/>
          </p:nvPr>
        </p:nvSpPr>
        <p:spPr/>
        <p:txBody>
          <a:bodyPr/>
          <a:lstStyle/>
          <a:p>
            <a:r>
              <a:rPr lang="en-US" dirty="0">
                <a:solidFill>
                  <a:srgbClr val="6022A6"/>
                </a:solidFill>
              </a:rPr>
              <a:t>Video direction</a:t>
            </a:r>
            <a:endParaRPr lang="en-US" dirty="0"/>
          </a:p>
        </p:txBody>
      </p:sp>
      <p:sp>
        <p:nvSpPr>
          <p:cNvPr id="4" name="Content Placeholder 3">
            <a:extLst>
              <a:ext uri="{FF2B5EF4-FFF2-40B4-BE49-F238E27FC236}">
                <a16:creationId xmlns:a16="http://schemas.microsoft.com/office/drawing/2014/main" id="{4A2A0E33-1E44-A633-6428-B1D1C4AE7045}"/>
              </a:ext>
            </a:extLst>
          </p:cNvPr>
          <p:cNvSpPr>
            <a:spLocks noGrp="1"/>
          </p:cNvSpPr>
          <p:nvPr>
            <p:ph sz="half" idx="2"/>
          </p:nvPr>
        </p:nvSpPr>
        <p:spPr>
          <a:xfrm>
            <a:off x="522288" y="1643063"/>
            <a:ext cx="3165130" cy="4344987"/>
          </a:xfrm>
        </p:spPr>
        <p:txBody>
          <a:bodyPr>
            <a:noAutofit/>
          </a:bodyPr>
          <a:lstStyle/>
          <a:p>
            <a:pPr marL="0" marR="0" indent="0">
              <a:spcBef>
                <a:spcPts val="600"/>
              </a:spcBef>
              <a:buNone/>
            </a:pPr>
            <a:r>
              <a:rPr lang="en-US" sz="1100" dirty="0">
                <a:solidFill>
                  <a:srgbClr val="221E1F"/>
                </a:solidFill>
                <a:effectLst/>
                <a:latin typeface="Source Sans Pro" panose="020B0503030403020204" pitchFamily="34" charset="0"/>
                <a:ea typeface="Calibri" panose="020F0502020204030204" pitchFamily="34" charset="0"/>
                <a:cs typeface="Source Sans Pro" panose="020B0503030403020204" pitchFamily="34" charset="0"/>
              </a:rPr>
              <a:t>Capturing an authentic moment is more important than capturing a perfectly framed image.</a:t>
            </a:r>
            <a:endParaRPr lang="en-US" sz="1100" dirty="0">
              <a:solidFill>
                <a:srgbClr val="000000"/>
              </a:solidFill>
              <a:effectLst/>
              <a:latin typeface="Source Sans Pro" panose="020B0503030403020204" pitchFamily="34" charset="0"/>
              <a:ea typeface="Calibri" panose="020F0502020204030204" pitchFamily="34" charset="0"/>
              <a:cs typeface="Source Sans Pro" panose="020B0503030403020204" pitchFamily="34" charset="0"/>
            </a:endParaRPr>
          </a:p>
          <a:p>
            <a:pPr marL="0" marR="0" indent="0">
              <a:spcBef>
                <a:spcPts val="600"/>
              </a:spcBef>
              <a:buNone/>
            </a:pPr>
            <a:r>
              <a:rPr lang="en-US" sz="1100" dirty="0">
                <a:solidFill>
                  <a:srgbClr val="211D1E"/>
                </a:solidFill>
                <a:effectLst/>
                <a:latin typeface="Source Sans Pro" panose="020B0503030403020204" pitchFamily="34" charset="0"/>
                <a:ea typeface="Calibri" panose="020F0502020204030204" pitchFamily="34" charset="0"/>
                <a:cs typeface="Source Sans Pro" panose="020B0503030403020204" pitchFamily="34" charset="0"/>
              </a:rPr>
              <a:t>Avoid staged environments with perfect lighting, dramatic framing</a:t>
            </a:r>
            <a:r>
              <a:rPr lang="en-US" sz="1100" dirty="0">
                <a:solidFill>
                  <a:srgbClr val="211D1E"/>
                </a:solidFill>
                <a:latin typeface="Source Sans Pro" panose="020B0503030403020204" pitchFamily="34" charset="0"/>
                <a:ea typeface="Calibri" panose="020F0502020204030204" pitchFamily="34" charset="0"/>
                <a:cs typeface="Source Sans Pro" panose="020B0503030403020204" pitchFamily="34" charset="0"/>
              </a:rPr>
              <a:t> </a:t>
            </a:r>
            <a:r>
              <a:rPr lang="en-US" sz="1100" dirty="0">
                <a:solidFill>
                  <a:srgbClr val="211D1E"/>
                </a:solidFill>
                <a:effectLst/>
                <a:latin typeface="Source Sans Pro" panose="020B0503030403020204" pitchFamily="34" charset="0"/>
                <a:ea typeface="Calibri" panose="020F0502020204030204" pitchFamily="34" charset="0"/>
                <a:cs typeface="Source Sans Pro" panose="020B0503030403020204" pitchFamily="34" charset="0"/>
              </a:rPr>
              <a:t>and overacting by the subjects in the scene. Our videos should feel more like documentaries, where the subject and story exist in a real-life setting. Embrace authenticity.</a:t>
            </a:r>
            <a:endParaRPr lang="en-US" sz="1100" dirty="0">
              <a:solidFill>
                <a:srgbClr val="211D1E"/>
              </a:solidFill>
              <a:latin typeface="Source Sans Pro" panose="020B0503030403020204" pitchFamily="34" charset="0"/>
            </a:endParaRPr>
          </a:p>
          <a:p>
            <a:pPr marL="0" marR="0" indent="0">
              <a:spcBef>
                <a:spcPts val="600"/>
              </a:spcBef>
              <a:buNone/>
            </a:pPr>
            <a:r>
              <a:rPr lang="en-US" sz="1100" dirty="0">
                <a:solidFill>
                  <a:srgbClr val="211D1E"/>
                </a:solidFill>
                <a:latin typeface="Source Sans Pro" panose="020B0503030403020204" pitchFamily="34" charset="0"/>
              </a:rPr>
              <a:t>Show:</a:t>
            </a:r>
          </a:p>
          <a:p>
            <a:pPr marL="251460" marR="0" lvl="0" indent="-251460">
              <a:spcBef>
                <a:spcPts val="600"/>
              </a:spcBef>
              <a:buFont typeface="Arial" panose="020B0604020202020204" pitchFamily="34" charset="0"/>
              <a:buChar char="•"/>
            </a:pPr>
            <a:r>
              <a:rPr lang="en-US" sz="1100" dirty="0">
                <a:solidFill>
                  <a:srgbClr val="211D1E"/>
                </a:solidFill>
                <a:latin typeface="Source Sans Pro" panose="020B0503030403020204" pitchFamily="34" charset="0"/>
              </a:rPr>
              <a:t>Genuine moments of connection</a:t>
            </a:r>
          </a:p>
          <a:p>
            <a:pPr marL="251460" marR="0" lvl="0" indent="-251460">
              <a:spcBef>
                <a:spcPts val="600"/>
              </a:spcBef>
              <a:buFont typeface="Arial" panose="020B0604020202020204" pitchFamily="34" charset="0"/>
              <a:buChar char="•"/>
            </a:pPr>
            <a:r>
              <a:rPr lang="en-US" sz="1100" dirty="0">
                <a:solidFill>
                  <a:srgbClr val="211D1E"/>
                </a:solidFill>
                <a:latin typeface="Source Sans Pro" panose="020B0503030403020204" pitchFamily="34" charset="0"/>
              </a:rPr>
              <a:t>People being themselves, comfortable </a:t>
            </a:r>
            <a:br>
              <a:rPr lang="en-US" sz="1100" dirty="0">
                <a:solidFill>
                  <a:srgbClr val="211D1E"/>
                </a:solidFill>
                <a:latin typeface="Source Sans Pro" panose="020B0503030403020204" pitchFamily="34" charset="0"/>
              </a:rPr>
            </a:br>
            <a:r>
              <a:rPr lang="en-US" sz="1100" dirty="0">
                <a:solidFill>
                  <a:srgbClr val="211D1E"/>
                </a:solidFill>
                <a:latin typeface="Source Sans Pro" panose="020B0503030403020204" pitchFamily="34" charset="0"/>
              </a:rPr>
              <a:t>and relaxed</a:t>
            </a:r>
          </a:p>
          <a:p>
            <a:pPr marL="251460" marR="0" lvl="0" indent="-251460">
              <a:spcBef>
                <a:spcPts val="600"/>
              </a:spcBef>
              <a:buFont typeface="Arial" panose="020B0604020202020204" pitchFamily="34" charset="0"/>
              <a:buChar char="•"/>
            </a:pPr>
            <a:r>
              <a:rPr lang="en-US" sz="1100" dirty="0">
                <a:solidFill>
                  <a:srgbClr val="211D1E"/>
                </a:solidFill>
                <a:latin typeface="Source Sans Pro" panose="020B0503030403020204" pitchFamily="34" charset="0"/>
              </a:rPr>
              <a:t>Impromptu scenarios, not posed interactions</a:t>
            </a:r>
          </a:p>
          <a:p>
            <a:pPr marL="251460" marR="0" lvl="0" indent="-251460">
              <a:spcBef>
                <a:spcPts val="600"/>
              </a:spcBef>
              <a:buFont typeface="Arial" panose="020B0604020202020204" pitchFamily="34" charset="0"/>
              <a:buChar char="•"/>
            </a:pPr>
            <a:r>
              <a:rPr lang="en-US" sz="1100" dirty="0">
                <a:solidFill>
                  <a:srgbClr val="211D1E"/>
                </a:solidFill>
                <a:latin typeface="Source Sans Pro" panose="020B0503030403020204" pitchFamily="34" charset="0"/>
              </a:rPr>
              <a:t>Behaviors and gestures that clearly and realistically demonstrate how to interact with </a:t>
            </a:r>
            <a:br>
              <a:rPr lang="en-US" sz="1100" dirty="0">
                <a:solidFill>
                  <a:srgbClr val="211D1E"/>
                </a:solidFill>
                <a:latin typeface="Source Sans Pro" panose="020B0503030403020204" pitchFamily="34" charset="0"/>
              </a:rPr>
            </a:br>
            <a:r>
              <a:rPr lang="en-US" sz="1100" dirty="0">
                <a:solidFill>
                  <a:srgbClr val="211D1E"/>
                </a:solidFill>
                <a:latin typeface="Source Sans Pro" panose="020B0503030403020204" pitchFamily="34" charset="0"/>
              </a:rPr>
              <a:t>the product</a:t>
            </a:r>
          </a:p>
          <a:p>
            <a:pPr marL="251460" lvl="0" indent="-251460">
              <a:spcBef>
                <a:spcPts val="600"/>
              </a:spcBef>
              <a:buFont typeface="Arial" panose="020B0604020202020204" pitchFamily="34" charset="0"/>
              <a:buChar char="•"/>
            </a:pPr>
            <a:r>
              <a:rPr lang="en-US" sz="1100" dirty="0">
                <a:solidFill>
                  <a:srgbClr val="000000"/>
                </a:solidFill>
                <a:latin typeface="Source Sans Pro" panose="020B0503030403020204" pitchFamily="34" charset="0"/>
                <a:ea typeface="Calibri" panose="020F0502020204030204" pitchFamily="34" charset="0"/>
                <a:cs typeface="Source Sans Pro" panose="020B0503030403020204" pitchFamily="34" charset="0"/>
              </a:rPr>
              <a:t>When showcasing our hardware, always aim for an authentic portrayal of our products in their natural environment.</a:t>
            </a:r>
            <a:endParaRPr lang="en-US" sz="1100" dirty="0">
              <a:solidFill>
                <a:srgbClr val="211D1E"/>
              </a:solidFill>
              <a:latin typeface="Source Sans Pro" panose="020B0503030403020204" pitchFamily="34" charset="0"/>
            </a:endParaRPr>
          </a:p>
        </p:txBody>
      </p:sp>
      <p:sp>
        <p:nvSpPr>
          <p:cNvPr id="6" name="Slide Number Placeholder 5">
            <a:extLst>
              <a:ext uri="{FF2B5EF4-FFF2-40B4-BE49-F238E27FC236}">
                <a16:creationId xmlns:a16="http://schemas.microsoft.com/office/drawing/2014/main" id="{828C05FF-448E-D1BB-A684-D1FCD6695D78}"/>
              </a:ext>
            </a:extLst>
          </p:cNvPr>
          <p:cNvSpPr>
            <a:spLocks noGrp="1"/>
          </p:cNvSpPr>
          <p:nvPr>
            <p:ph type="sldNum" sz="quarter" idx="12"/>
          </p:nvPr>
        </p:nvSpPr>
        <p:spPr/>
        <p:txBody>
          <a:bodyPr/>
          <a:lstStyle/>
          <a:p>
            <a:fld id="{339C9110-F427-4586-9638-A5638F41FBCD}" type="slidenum">
              <a:rPr lang="en-US" smtClean="0"/>
              <a:t>9</a:t>
            </a:fld>
            <a:endParaRPr lang="en-US"/>
          </a:p>
        </p:txBody>
      </p:sp>
      <p:sp>
        <p:nvSpPr>
          <p:cNvPr id="3" name="Rectangle 2">
            <a:extLst>
              <a:ext uri="{FF2B5EF4-FFF2-40B4-BE49-F238E27FC236}">
                <a16:creationId xmlns:a16="http://schemas.microsoft.com/office/drawing/2014/main" id="{A66FFC7E-2332-F5B8-5BEB-542D85F50AB3}"/>
              </a:ext>
            </a:extLst>
          </p:cNvPr>
          <p:cNvSpPr/>
          <p:nvPr/>
        </p:nvSpPr>
        <p:spPr>
          <a:xfrm>
            <a:off x="8504584" y="0"/>
            <a:ext cx="3687416" cy="6858000"/>
          </a:xfrm>
          <a:prstGeom prst="rect">
            <a:avLst/>
          </a:prstGeom>
          <a:solidFill>
            <a:srgbClr val="6022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3D10CD93-30D1-7025-E430-638508A5142C}"/>
              </a:ext>
            </a:extLst>
          </p:cNvPr>
          <p:cNvSpPr>
            <a:spLocks noGrp="1"/>
          </p:cNvSpPr>
          <p:nvPr>
            <p:ph type="body" idx="17"/>
          </p:nvPr>
        </p:nvSpPr>
        <p:spPr>
          <a:xfrm>
            <a:off x="8816451" y="1499631"/>
            <a:ext cx="2194560" cy="365760"/>
          </a:xfrm>
        </p:spPr>
        <p:txBody>
          <a:bodyPr/>
          <a:lstStyle/>
          <a:p>
            <a:r>
              <a:rPr lang="en-US" dirty="0">
                <a:solidFill>
                  <a:schemeClr val="bg1"/>
                </a:solidFill>
              </a:rPr>
              <a:t>Best practice tips </a:t>
            </a:r>
          </a:p>
        </p:txBody>
      </p:sp>
      <p:sp>
        <p:nvSpPr>
          <p:cNvPr id="12" name="Content Placeholder 11">
            <a:extLst>
              <a:ext uri="{FF2B5EF4-FFF2-40B4-BE49-F238E27FC236}">
                <a16:creationId xmlns:a16="http://schemas.microsoft.com/office/drawing/2014/main" id="{C8044019-A21C-5802-992D-A280F5D6DB14}"/>
              </a:ext>
            </a:extLst>
          </p:cNvPr>
          <p:cNvSpPr>
            <a:spLocks noGrp="1"/>
          </p:cNvSpPr>
          <p:nvPr>
            <p:ph sz="half" idx="18"/>
          </p:nvPr>
        </p:nvSpPr>
        <p:spPr>
          <a:xfrm>
            <a:off x="8816452" y="1963552"/>
            <a:ext cx="2860436" cy="3494722"/>
          </a:xfrm>
        </p:spPr>
        <p:txBody>
          <a:bodyPr>
            <a:noAutofit/>
          </a:bodyPr>
          <a:lstStyle/>
          <a:p>
            <a:pPr>
              <a:spcBef>
                <a:spcPts val="600"/>
              </a:spcBef>
            </a:pPr>
            <a:r>
              <a:rPr lang="en-US" sz="1100" dirty="0">
                <a:solidFill>
                  <a:schemeClr val="bg1"/>
                </a:solidFill>
                <a:latin typeface="Source Sans Pro" panose="020B0503030403020204" pitchFamily="34" charset="0"/>
              </a:rPr>
              <a:t>If working with actors or hired talent, brief them thoroughly about the product and the role they are playing, so they have the necessary context needed to deliver the appropriate experience. Consider providing them with a sample script to engage with.</a:t>
            </a:r>
          </a:p>
          <a:p>
            <a:pPr>
              <a:spcBef>
                <a:spcPts val="600"/>
              </a:spcBef>
            </a:pPr>
            <a:r>
              <a:rPr lang="en-US" sz="1100" dirty="0">
                <a:solidFill>
                  <a:schemeClr val="bg1"/>
                </a:solidFill>
                <a:latin typeface="Source Sans Pro" panose="020B0503030403020204" pitchFamily="34" charset="0"/>
              </a:rPr>
              <a:t>Footage that you produce may be uploaded to the video DAM (Digital Asset Management) for </a:t>
            </a:r>
            <a:br>
              <a:rPr lang="en-US" sz="1100" dirty="0">
                <a:solidFill>
                  <a:schemeClr val="bg1"/>
                </a:solidFill>
                <a:latin typeface="Source Sans Pro" panose="020B0503030403020204" pitchFamily="34" charset="0"/>
              </a:rPr>
            </a:br>
            <a:r>
              <a:rPr lang="en-US" sz="1100" dirty="0">
                <a:solidFill>
                  <a:schemeClr val="bg1"/>
                </a:solidFill>
                <a:latin typeface="Source Sans Pro" panose="020B0503030403020204" pitchFamily="34" charset="0"/>
              </a:rPr>
              <a:t>re-purpose value in future video projects, so ensure that you extend your shot duration long enough for editorial options.</a:t>
            </a:r>
          </a:p>
        </p:txBody>
      </p:sp>
      <p:pic>
        <p:nvPicPr>
          <p:cNvPr id="7" name="Picture Placeholder 7">
            <a:extLst>
              <a:ext uri="{FF2B5EF4-FFF2-40B4-BE49-F238E27FC236}">
                <a16:creationId xmlns:a16="http://schemas.microsoft.com/office/drawing/2014/main" id="{80DEB03C-4407-E4ED-8DBC-E48FD97794AE}"/>
              </a:ext>
            </a:extLst>
          </p:cNvPr>
          <p:cNvPicPr>
            <a:picLocks noChangeAspect="1"/>
          </p:cNvPicPr>
          <p:nvPr/>
        </p:nvPicPr>
        <p:blipFill>
          <a:blip r:embed="rId3"/>
          <a:srcRect l="19147" r="19147"/>
          <a:stretch/>
        </p:blipFill>
        <p:spPr>
          <a:xfrm>
            <a:off x="4252292" y="1643063"/>
            <a:ext cx="3687416" cy="3983827"/>
          </a:xfrm>
          <a:prstGeom prst="roundRect">
            <a:avLst>
              <a:gd name="adj" fmla="val 4103"/>
            </a:avLst>
          </a:prstGeom>
        </p:spPr>
      </p:pic>
      <p:sp>
        <p:nvSpPr>
          <p:cNvPr id="5" name="TextBox 4">
            <a:extLst>
              <a:ext uri="{FF2B5EF4-FFF2-40B4-BE49-F238E27FC236}">
                <a16:creationId xmlns:a16="http://schemas.microsoft.com/office/drawing/2014/main" id="{18C9EE97-E9C3-20BF-F2FD-A390CC928193}"/>
              </a:ext>
            </a:extLst>
          </p:cNvPr>
          <p:cNvSpPr txBox="1"/>
          <p:nvPr/>
        </p:nvSpPr>
        <p:spPr>
          <a:xfrm>
            <a:off x="11450472" y="6455664"/>
            <a:ext cx="6096000" cy="215444"/>
          </a:xfrm>
          <a:prstGeom prst="rect">
            <a:avLst/>
          </a:prstGeom>
          <a:noFill/>
        </p:spPr>
        <p:txBody>
          <a:bodyPr wrap="square">
            <a:spAutoFit/>
          </a:bodyPr>
          <a:lstStyle/>
          <a:p>
            <a:fld id="{339C9110-F427-4586-9638-A5638F41FBCD}" type="slidenum">
              <a:rPr lang="en-US" sz="800" smtClean="0">
                <a:solidFill>
                  <a:schemeClr val="bg1"/>
                </a:solidFill>
              </a:rPr>
              <a:pPr/>
              <a:t>9</a:t>
            </a:fld>
            <a:endParaRPr lang="en-US" sz="800" dirty="0">
              <a:solidFill>
                <a:schemeClr val="bg1"/>
              </a:solidFill>
            </a:endParaRPr>
          </a:p>
        </p:txBody>
      </p:sp>
      <p:sp>
        <p:nvSpPr>
          <p:cNvPr id="8" name="Footer Placeholder 1">
            <a:extLst>
              <a:ext uri="{FF2B5EF4-FFF2-40B4-BE49-F238E27FC236}">
                <a16:creationId xmlns:a16="http://schemas.microsoft.com/office/drawing/2014/main" id="{ABE1CBAE-2B25-9330-10EF-2722AC026A76}"/>
              </a:ext>
            </a:extLst>
          </p:cNvPr>
          <p:cNvSpPr txBox="1">
            <a:spLocks/>
          </p:cNvSpPr>
          <p:nvPr/>
        </p:nvSpPr>
        <p:spPr>
          <a:xfrm>
            <a:off x="522288" y="6455664"/>
            <a:ext cx="1502002" cy="256032"/>
          </a:xfrm>
          <a:prstGeom prst="rect">
            <a:avLst/>
          </a:prstGeom>
        </p:spPr>
        <p:txBody>
          <a:bodyPr vert="horz" lIns="0" tIns="0" rIns="0" bIns="0" rtlCol="0" anchor="ctr">
            <a:normAutofit/>
          </a:bodyPr>
          <a:lstStyle>
            <a:defPPr>
              <a:defRPr lang="en-US"/>
            </a:defPPr>
            <a:lvl1pPr marL="0" algn="l" defTabSz="914400" rtl="0" eaLnBrk="1" latinLnBrk="0" hangingPunct="1">
              <a:defRPr lang="en-US" sz="800" kern="1200" smtClean="0">
                <a:solidFill>
                  <a:schemeClr val="tx1"/>
                </a:solidFill>
                <a:latin typeface="+mn-lt"/>
                <a:ea typeface="+mn-ea"/>
                <a:cs typeface="+mn-cs"/>
              </a:defRPr>
            </a:lvl1pPr>
            <a:lvl2pPr marL="0" indent="0" algn="r" defTabSz="914400" rtl="0" eaLnBrk="1" latinLnBrk="0" hangingPunct="1">
              <a:defRPr sz="800" kern="1200">
                <a:solidFill>
                  <a:schemeClr val="tx1"/>
                </a:solidFill>
                <a:latin typeface="+mn-lt"/>
                <a:ea typeface="+mn-ea"/>
                <a:cs typeface="+mn-cs"/>
              </a:defRPr>
            </a:lvl2pPr>
            <a:lvl3pPr marL="0" algn="r" defTabSz="914400" rtl="0" eaLnBrk="1" latinLnBrk="0" hangingPunct="1">
              <a:defRPr sz="800" kern="1200">
                <a:solidFill>
                  <a:schemeClr val="tx1"/>
                </a:solidFill>
                <a:latin typeface="+mn-lt"/>
                <a:ea typeface="+mn-ea"/>
                <a:cs typeface="+mn-cs"/>
              </a:defRPr>
            </a:lvl3pPr>
            <a:lvl4pPr marL="0" algn="r" defTabSz="914400" rtl="0" eaLnBrk="1" latinLnBrk="0" hangingPunct="1">
              <a:defRPr sz="800" kern="1200">
                <a:solidFill>
                  <a:schemeClr val="tx1"/>
                </a:solidFill>
                <a:latin typeface="+mn-lt"/>
                <a:ea typeface="+mn-ea"/>
                <a:cs typeface="+mn-cs"/>
              </a:defRPr>
            </a:lvl4pPr>
            <a:lvl5pPr marL="0" algn="r" defTabSz="914400" rtl="0" eaLnBrk="1" latinLnBrk="0" hangingPunct="1">
              <a:defRPr sz="800" kern="1200">
                <a:solidFill>
                  <a:schemeClr val="tx1"/>
                </a:solidFill>
                <a:latin typeface="+mn-lt"/>
                <a:ea typeface="+mn-ea"/>
                <a:cs typeface="+mn-cs"/>
              </a:defRPr>
            </a:lvl5pPr>
            <a:lvl6pPr marL="0" indent="0" algn="r" defTabSz="914400" rtl="0" eaLnBrk="1" latinLnBrk="0" hangingPunct="1">
              <a:defRPr sz="800" kern="1200">
                <a:solidFill>
                  <a:schemeClr val="tx1"/>
                </a:solidFill>
                <a:latin typeface="+mn-lt"/>
                <a:ea typeface="+mn-ea"/>
                <a:cs typeface="+mn-cs"/>
              </a:defRPr>
            </a:lvl6pPr>
            <a:lvl7pPr marL="0" algn="r" defTabSz="914400" rtl="0" eaLnBrk="1" latinLnBrk="0" hangingPunct="1">
              <a:defRPr sz="800" kern="1200">
                <a:solidFill>
                  <a:schemeClr val="tx1"/>
                </a:solidFill>
                <a:latin typeface="+mn-lt"/>
                <a:ea typeface="+mn-ea"/>
                <a:cs typeface="+mn-cs"/>
              </a:defRPr>
            </a:lvl7pPr>
            <a:lvl8pPr marL="0" indent="0" algn="r" defTabSz="914400" rtl="0" eaLnBrk="1" latinLnBrk="0" hangingPunct="1">
              <a:defRPr sz="800" kern="1200">
                <a:solidFill>
                  <a:schemeClr val="tx1"/>
                </a:solidFill>
                <a:latin typeface="+mn-lt"/>
                <a:ea typeface="+mn-ea"/>
                <a:cs typeface="+mn-cs"/>
              </a:defRPr>
            </a:lvl8pPr>
            <a:lvl9pPr marL="0" algn="r" defTabSz="914400" rtl="0" eaLnBrk="1" latinLnBrk="0" hangingPunct="1">
              <a:spcBef>
                <a:spcPts val="0"/>
              </a:spcBef>
              <a:defRPr sz="800" kern="1200">
                <a:solidFill>
                  <a:schemeClr val="tx1"/>
                </a:solidFill>
                <a:latin typeface="+mn-lt"/>
                <a:ea typeface="+mn-ea"/>
                <a:cs typeface="+mn-cs"/>
              </a:defRPr>
            </a:lvl9pPr>
          </a:lstStyle>
          <a:p>
            <a:r>
              <a:rPr lang="en-US">
                <a:latin typeface="Source Sans Pro" panose="020B0503030403020204" pitchFamily="34" charset="0"/>
              </a:rPr>
              <a:t>Video Guidelines | September 2025</a:t>
            </a:r>
            <a:endParaRPr lang="en-US" dirty="0">
              <a:latin typeface="Source Sans Pro" panose="020B0503030403020204" pitchFamily="34" charset="0"/>
            </a:endParaRPr>
          </a:p>
        </p:txBody>
      </p:sp>
    </p:spTree>
    <p:extLst>
      <p:ext uri="{BB962C8B-B14F-4D97-AF65-F5344CB8AC3E}">
        <p14:creationId xmlns:p14="http://schemas.microsoft.com/office/powerpoint/2010/main" val="1520176395"/>
      </p:ext>
    </p:extLst>
  </p:cSld>
  <p:clrMapOvr>
    <a:masterClrMapping/>
  </p:clrMapOvr>
</p:sld>
</file>

<file path=ppt/theme/theme1.xml><?xml version="1.0" encoding="utf-8"?>
<a:theme xmlns:a="http://schemas.openxmlformats.org/drawingml/2006/main" name="Office Theme">
  <a:themeElements>
    <a:clrScheme name="GE HealthCare">
      <a:dk1>
        <a:srgbClr val="000000"/>
      </a:dk1>
      <a:lt1>
        <a:srgbClr val="FFFFFF"/>
      </a:lt1>
      <a:dk2>
        <a:srgbClr val="8D8D8D"/>
      </a:dk2>
      <a:lt2>
        <a:srgbClr val="D4D4D4"/>
      </a:lt2>
      <a:accent1>
        <a:srgbClr val="6022A6"/>
      </a:accent1>
      <a:accent2>
        <a:srgbClr val="45B2C5"/>
      </a:accent2>
      <a:accent3>
        <a:srgbClr val="19BB7C"/>
      </a:accent3>
      <a:accent4>
        <a:srgbClr val="F8D754"/>
      </a:accent4>
      <a:accent5>
        <a:srgbClr val="F37F63"/>
      </a:accent5>
      <a:accent6>
        <a:srgbClr val="D4D4D4"/>
      </a:accent6>
      <a:hlink>
        <a:srgbClr val="0563C1"/>
      </a:hlink>
      <a:folHlink>
        <a:srgbClr val="954F72"/>
      </a:folHlink>
    </a:clrScheme>
    <a:fontScheme name="GE HealthCare">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custClrLst>
    <a:custClr name="Compassion Purple">
      <a:srgbClr val="6022A6"/>
    </a:custClr>
    <a:custClr name="Turquoise">
      <a:srgbClr val="45B2C5"/>
    </a:custClr>
    <a:custClr name="Green">
      <a:srgbClr val="19BB7C"/>
    </a:custClr>
    <a:custClr name="Yellow">
      <a:srgbClr val="F8D754"/>
    </a:custClr>
    <a:custClr name="Coral">
      <a:srgbClr val="F37F63"/>
    </a:custClr>
    <a:custClr name="Black">
      <a:srgbClr val="000000"/>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80%">
      <a:srgbClr val="6AC1D1"/>
    </a:custClr>
    <a:custClr name="Green 80%">
      <a:srgbClr val="47C996"/>
    </a:custClr>
    <a:custClr name="Yellow 80%">
      <a:srgbClr val="F9DF76"/>
    </a:custClr>
    <a:custClr name="Coral 80%">
      <a:srgbClr val="F59882"/>
    </a:custClr>
    <a:custClr name="Cool Gray 9">
      <a:srgbClr val="8D8D8D"/>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60%">
      <a:srgbClr val="8FD1DC"/>
    </a:custClr>
    <a:custClr name="Green 60%">
      <a:srgbClr val="75D6B0"/>
    </a:custClr>
    <a:custClr name="Yellow 60%">
      <a:srgbClr val="FBE798"/>
    </a:custClr>
    <a:custClr name="Coral 60%">
      <a:srgbClr val="F8B2A1"/>
    </a:custClr>
    <a:custClr name="Cool Gray 7">
      <a:srgbClr val="A9A9A9"/>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40%">
      <a:srgbClr val="B5E0E8"/>
    </a:custClr>
    <a:custClr name="Green 40%">
      <a:srgbClr val="A3E4CB"/>
    </a:custClr>
    <a:custClr name="Yellow 40%">
      <a:srgbClr val="FCEFBB"/>
    </a:custClr>
    <a:custClr name="Coral 40%">
      <a:srgbClr val="FACCC1"/>
    </a:custClr>
    <a:custClr name="Cool Gray 4">
      <a:srgbClr val="D4D4D4"/>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20%">
      <a:srgbClr val="DAF0F4"/>
    </a:custClr>
    <a:custClr name="Green 20%">
      <a:srgbClr val="D1F1E5"/>
    </a:custClr>
    <a:custClr name="Yellow 20%">
      <a:srgbClr val="FEF7DD"/>
    </a:custClr>
    <a:custClr name="Coral 20%">
      <a:srgbClr val="FDE5E0"/>
    </a:custClr>
    <a:custClr name="Cool Gray 1">
      <a:srgbClr val="E4E4E4"/>
    </a:custClr>
  </a:custClrLst>
  <a:extLst>
    <a:ext uri="{05A4C25C-085E-4340-85A3-A5531E510DB2}">
      <thm15:themeFamily xmlns:thm15="http://schemas.microsoft.com/office/thememl/2012/main" name="Corporate_PowerPoint_Template_011425_SL" id="{1D5214C7-5724-C145-B862-DCF1909E3C0E}" vid="{CCFD8E62-D4BF-8C47-86F2-D75E5661A4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24064</TotalTime>
  <Words>7885</Words>
  <Application>Microsoft Macintosh PowerPoint</Application>
  <PresentationFormat>Widescreen</PresentationFormat>
  <Paragraphs>689</Paragraphs>
  <Slides>49</Slides>
  <Notes>19</Notes>
  <HiddenSlides>0</HiddenSlides>
  <MMClips>9</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Aptos</vt:lpstr>
      <vt:lpstr>Arial</vt:lpstr>
      <vt:lpstr>Arial,Sans-Serif</vt:lpstr>
      <vt:lpstr>Calibri</vt:lpstr>
      <vt:lpstr>Source Sans Pro</vt:lpstr>
      <vt:lpstr>Source Sans Pro Light</vt:lpstr>
      <vt:lpstr>Source Sans Pro SemiBold</vt:lpstr>
      <vt:lpstr>Source Sans Pro SemiBold</vt:lpstr>
      <vt:lpstr>Symbol</vt:lpstr>
      <vt:lpstr>Times New Roman</vt:lpstr>
      <vt:lpstr>Office Theme</vt:lpstr>
      <vt:lpstr>Video Guidelines</vt:lpstr>
      <vt:lpstr>PowerPoint Presentation</vt:lpstr>
      <vt:lpstr>PowerPoint Presentation</vt:lpstr>
      <vt:lpstr>Video identity</vt:lpstr>
      <vt:lpstr>Who we are</vt:lpstr>
      <vt:lpstr>Experience principles</vt:lpstr>
      <vt:lpstr>Audience / voice</vt:lpstr>
      <vt:lpstr>Video elements</vt:lpstr>
      <vt:lpstr>Video direction</vt:lpstr>
      <vt:lpstr>Lighting and tone</vt:lpstr>
      <vt:lpstr>Imagery</vt:lpstr>
      <vt:lpstr>Music / narration</vt:lpstr>
      <vt:lpstr>Motion graphics Intro / outro</vt:lpstr>
      <vt:lpstr>Motion graphics Transitions</vt:lpstr>
      <vt:lpstr>Motion graphics Lower thirds and logo</vt:lpstr>
      <vt:lpstr>Motion graphics Subtitles</vt:lpstr>
      <vt:lpstr>Motion graphics Technical motion reference from our motion principles </vt:lpstr>
      <vt:lpstr>Typography</vt:lpstr>
      <vt:lpstr>Typography</vt:lpstr>
      <vt:lpstr>Animation</vt:lpstr>
      <vt:lpstr>Animation Products</vt:lpstr>
      <vt:lpstr>Animation Infographic and graphic overlay elements</vt:lpstr>
      <vt:lpstr>Animation On-screen text (supers) and our graphic device</vt:lpstr>
      <vt:lpstr>Legal requirements, accuracy and substantiation</vt:lpstr>
      <vt:lpstr>Disclaimers and trademarks</vt:lpstr>
      <vt:lpstr>Copyright, trademark / licensing and JB# information</vt:lpstr>
      <vt:lpstr>Testimonial disclaimers / endorsements</vt:lpstr>
      <vt:lpstr>Patient data and consent forms</vt:lpstr>
      <vt:lpstr>Video formatting, review and submission</vt:lpstr>
      <vt:lpstr>Video formatting</vt:lpstr>
      <vt:lpstr>Video review and submission</vt:lpstr>
      <vt:lpstr>Video production fundamentals</vt:lpstr>
      <vt:lpstr>Video production fundamentals</vt:lpstr>
      <vt:lpstr>Conducting interviews</vt:lpstr>
      <vt:lpstr>Gallery of best practice videos by type</vt:lpstr>
      <vt:lpstr>Gallery of best practice videos by type</vt:lpstr>
      <vt:lpstr>Best practice videos gallery Product-centric</vt:lpstr>
      <vt:lpstr>Best practice videos gallery Specialty-centric</vt:lpstr>
      <vt:lpstr>Best practice videos gallery Customer testimonials</vt:lpstr>
      <vt:lpstr>Best practice videos gallery Patient stories</vt:lpstr>
      <vt:lpstr>Best practice videos gallery Training</vt:lpstr>
      <vt:lpstr>Best practice videos gallery Infographic overlay explainer videos</vt:lpstr>
      <vt:lpstr>Best practice videos gallery Animated explainer videos</vt:lpstr>
      <vt:lpstr>Best practice videos gallery Institutional, corporate, cross-business units</vt:lpstr>
      <vt:lpstr>Best practice videos gallery Our culture</vt:lpstr>
      <vt:lpstr>Best practice videos gallery Social media</vt:lpstr>
      <vt:lpstr>Best practice videos gallery Events, webinars and symposiums</vt:lpstr>
      <vt:lpstr>Brand team contact and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Video guidelines</dc:title>
  <dc:creator>Jessica Zabala</dc:creator>
  <cp:lastModifiedBy>Williams, Joanne</cp:lastModifiedBy>
  <cp:revision>344</cp:revision>
  <dcterms:created xsi:type="dcterms:W3CDTF">2025-04-07T18:14:58Z</dcterms:created>
  <dcterms:modified xsi:type="dcterms:W3CDTF">2025-11-13T11:31:37Z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5e9dee1-28be-43fc-b62e-34160a15b272_Enabled">
    <vt:lpwstr>true</vt:lpwstr>
  </property>
  <property fmtid="{D5CDD505-2E9C-101B-9397-08002B2CF9AE}" pid="3" name="MSIP_Label_e5e9dee1-28be-43fc-b62e-34160a15b272_SetDate">
    <vt:lpwstr>2025-01-13T21:50:07Z</vt:lpwstr>
  </property>
  <property fmtid="{D5CDD505-2E9C-101B-9397-08002B2CF9AE}" pid="4" name="MSIP_Label_e5e9dee1-28be-43fc-b62e-34160a15b272_Method">
    <vt:lpwstr>Privileged</vt:lpwstr>
  </property>
  <property fmtid="{D5CDD505-2E9C-101B-9397-08002B2CF9AE}" pid="5" name="MSIP_Label_e5e9dee1-28be-43fc-b62e-34160a15b272_Name">
    <vt:lpwstr>Highly confidential</vt:lpwstr>
  </property>
  <property fmtid="{D5CDD505-2E9C-101B-9397-08002B2CF9AE}" pid="6" name="MSIP_Label_e5e9dee1-28be-43fc-b62e-34160a15b272_SiteId">
    <vt:lpwstr>9a309606-d6ec-4188-a28a-298812b4bbbf</vt:lpwstr>
  </property>
  <property fmtid="{D5CDD505-2E9C-101B-9397-08002B2CF9AE}" pid="7" name="MSIP_Label_e5e9dee1-28be-43fc-b62e-34160a15b272_ActionId">
    <vt:lpwstr>eced2f6a-88e8-4667-9832-e9ea386d146d</vt:lpwstr>
  </property>
  <property fmtid="{D5CDD505-2E9C-101B-9397-08002B2CF9AE}" pid="8" name="MSIP_Label_e5e9dee1-28be-43fc-b62e-34160a15b272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-GEHC HIGHLY CONFIDENTIAL-</vt:lpwstr>
  </property>
</Properties>
</file>