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modernComment_100_101282AB.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4"/>
  </p:notesMasterIdLst>
  <p:handoutMasterIdLst>
    <p:handoutMasterId r:id="rId25"/>
  </p:handoutMasterIdLst>
  <p:sldIdLst>
    <p:sldId id="256" r:id="rId5"/>
    <p:sldId id="2147483138" r:id="rId6"/>
    <p:sldId id="2147483160" r:id="rId7"/>
    <p:sldId id="2147483159" r:id="rId8"/>
    <p:sldId id="2147483198" r:id="rId9"/>
    <p:sldId id="2147483250" r:id="rId10"/>
    <p:sldId id="2147483249" r:id="rId11"/>
    <p:sldId id="2147483243" r:id="rId12"/>
    <p:sldId id="2147483162" r:id="rId13"/>
    <p:sldId id="2147483237" r:id="rId14"/>
    <p:sldId id="2147483232" r:id="rId15"/>
    <p:sldId id="2147483165" r:id="rId16"/>
    <p:sldId id="2147483201" r:id="rId17"/>
    <p:sldId id="2147483240" r:id="rId18"/>
    <p:sldId id="2147483203" r:id="rId19"/>
    <p:sldId id="2147483204" r:id="rId20"/>
    <p:sldId id="2147483205" r:id="rId21"/>
    <p:sldId id="2147483206" r:id="rId22"/>
    <p:sldId id="2147483170"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FDA98A2-A6A9-9D43-8B28-AE3FD85E2462}">
          <p14:sldIdLst>
            <p14:sldId id="256"/>
            <p14:sldId id="2147483138"/>
            <p14:sldId id="2147483160"/>
            <p14:sldId id="2147483159"/>
            <p14:sldId id="2147483198"/>
            <p14:sldId id="2147483250"/>
            <p14:sldId id="2147483249"/>
            <p14:sldId id="2147483243"/>
            <p14:sldId id="2147483162"/>
            <p14:sldId id="2147483237"/>
            <p14:sldId id="2147483232"/>
            <p14:sldId id="2147483165"/>
            <p14:sldId id="2147483201"/>
            <p14:sldId id="2147483240"/>
            <p14:sldId id="2147483203"/>
            <p14:sldId id="2147483204"/>
            <p14:sldId id="2147483205"/>
            <p14:sldId id="2147483206"/>
            <p14:sldId id="2147483170"/>
          </p14:sldIdLst>
        </p14:section>
      </p14:sectionLst>
    </p:ext>
    <p:ext uri="{EFAFB233-063F-42B5-8137-9DF3F51BA10A}">
      <p15:sldGuideLst xmlns:p15="http://schemas.microsoft.com/office/powerpoint/2012/main">
        <p15:guide id="2" pos="3840" userDrawn="1">
          <p15:clr>
            <a:srgbClr val="A4A3A4"/>
          </p15:clr>
        </p15:guide>
        <p15:guide id="3" orient="horz" pos="24" userDrawn="1">
          <p15:clr>
            <a:srgbClr val="A4A3A4"/>
          </p15:clr>
        </p15:guide>
        <p15:guide id="5" pos="2835" userDrawn="1">
          <p15:clr>
            <a:srgbClr val="A4A3A4"/>
          </p15:clr>
        </p15:guide>
        <p15:guide id="6" orient="horz" pos="3672" userDrawn="1">
          <p15:clr>
            <a:srgbClr val="A4A3A4"/>
          </p15:clr>
        </p15:guide>
        <p15:guide id="7" pos="3021" userDrawn="1">
          <p15:clr>
            <a:srgbClr val="A4A3A4"/>
          </p15:clr>
        </p15:guide>
        <p15:guide id="8" orient="horz" pos="2850" userDrawn="1">
          <p15:clr>
            <a:srgbClr val="A4A3A4"/>
          </p15:clr>
        </p15:guide>
        <p15:guide id="9" orient="horz" pos="3120" userDrawn="1">
          <p15:clr>
            <a:srgbClr val="A4A3A4"/>
          </p15:clr>
        </p15:guide>
        <p15:guide id="10" orient="horz" pos="2969" userDrawn="1">
          <p15:clr>
            <a:srgbClr val="A4A3A4"/>
          </p15:clr>
        </p15:guide>
        <p15:guide id="11" orient="horz" pos="552" userDrawn="1">
          <p15:clr>
            <a:srgbClr val="A4A3A4"/>
          </p15:clr>
        </p15:guide>
        <p15:guide id="12" orient="horz" pos="2578" userDrawn="1">
          <p15:clr>
            <a:srgbClr val="A4A3A4"/>
          </p15:clr>
        </p15:guide>
        <p15:guide id="13" orient="horz" userDrawn="1">
          <p15:clr>
            <a:srgbClr val="A4A3A4"/>
          </p15:clr>
        </p15:guide>
        <p15:guide id="14" pos="2297" userDrawn="1">
          <p15:clr>
            <a:srgbClr val="A4A3A4"/>
          </p15:clr>
        </p15:guide>
        <p15:guide id="15" pos="2428" userDrawn="1">
          <p15:clr>
            <a:srgbClr val="A4A3A4"/>
          </p15:clr>
        </p15:guide>
        <p15:guide id="16" orient="horz" pos="1361" userDrawn="1">
          <p15:clr>
            <a:srgbClr val="A4A3A4"/>
          </p15:clr>
        </p15:guide>
        <p15:guide id="17" orient="horz" pos="1058" userDrawn="1">
          <p15:clr>
            <a:srgbClr val="A4A3A4"/>
          </p15:clr>
        </p15:guide>
        <p15:guide id="18" orient="horz" pos="2035"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C9B809-5450-15C8-DDD7-1AF68F9D726E}" name="White, Cynthia (GE HealthCare)" initials="WC(H" userId="S::204047696@ge.com::bbebdfcc-fefb-477a-a488-dc2bffaecaca" providerId="AD"/>
  <p188:author id="{DE84A51C-283E-A27B-5A03-B687AB165487}" name="Christopher Hayes" initials="" userId="S::chayes@cs.calculatedhire.com::f073cba6-8e46-40a3-931b-0592adea9bc7" providerId="AD"/>
  <p188:author id="{DD2BB01D-CC7F-93AF-DCB4-43BBB8D495B0}" name="Nicola Di Costanzo (Interbrand)" initials="NDC(" userId="S::nicola.dicostanzo@interbrand.com::b8b3c2f5-8aa8-402e-8726-bb8849675e04" providerId="AD"/>
  <p188:author id="{2E9EAB38-78EC-82CB-E1F8-D7B94D5E051C}" name="Quae Luong (Interbrand)" initials="QL(" userId="S::quae.luong@interbrand.com::847b46a5-827c-4a16-b5ea-c68dc5f02b5c" providerId="AD"/>
  <p188:author id="{C2FE783E-F963-B2FE-F360-C063AB809E7A}" name="Williams, Joanne" initials="" userId="S::223036263@gehealthcare.com::49a665c6-97d2-4fbd-9a2b-5535f34e247e" providerId="AD"/>
  <p188:author id="{22086C57-CA35-029B-BBB6-EAB146CB8C83}" name="Tina Shields (Interbrand)" initials="T(" userId="S::tina.shields@interbrand.com::b40aec7c-05fd-49a0-a14b-4cba58f852a4" providerId="AD"/>
  <p188:author id="{59203E5C-CD81-10E3-43E6-433AE1B4A61D}" name="Julia Yu (Interbrand)" initials="" userId="S::julia.yu@interbrand.com::13dc92ff-5906-46c5-a58f-94d879c60994" providerId="AD"/>
  <p188:author id="{15F73372-6AB8-AB6B-A671-21B5CCF91FA0}" name="Alyssa Vitrano" initials="AV" userId="rJICj9ezf3VoeDxWlQ3JTKSJQczonnSHcWfzFXAnuhY=" providerId="None"/>
  <p188:author id="{2BDF2F73-047F-29CD-672A-8221865AC0DD}" name="Owen Nitka (Interbrand)" initials="ON(" userId="S::owen.nitka@interbrand.com::1aef99cb-dca8-4421-ba42-97a3f64b9e72" providerId="AD"/>
  <p188:author id="{B3C84E75-126F-C40F-D94D-8F2D05293063}" name="Katie Huffman (Interbrand)" initials="KH(" userId="S::katie.huffman@interbrand.com::d191d4c5-58ad-47bb-bcc4-a9cecf40e660" providerId="AD"/>
  <p188:author id="{F4A1DF88-8860-F284-F979-99EAE719B2F4}" name="William Woduschegg (Interbrand)" initials="" userId="S::william.woduschegg@interbrand.com::859d8dfc-4ffe-4f57-9520-c7b7adc993ee" providerId="AD"/>
  <p188:author id="{D97D82A7-9CA4-9DED-324E-1B6DB6A074D0}" name="Lorin Schaecher (Interbrand)" initials="LS(" userId="S::lorin.schaecher@interbrand.com::68ec6365-2f0f-484e-ac92-80f67df8e159" providerId="AD"/>
  <p188:author id="{FDDA97BC-9D04-C77D-121B-C1BF93E4A0F5}" name="Kevin Yuda" initials="KY" userId="b2K6dtzeoW0JaG8rquScI6iV4dDblHzcmSPQ0/ANgoM=" providerId="None"/>
  <p188:author id="{A38C0BCA-411F-4F6F-F043-39DD63F5FDBC}" name="Maria Samodra (Interbrand)" initials="MS(" userId="S::maria.samodra@interbrand.com::96d9592f-4da9-4b3a-b95e-9f48ad96b83d" providerId="AD"/>
  <p188:author id="{11916ACC-125E-6AF1-A775-2D47EF779512}" name="Christina Faeh (Interbrand)" initials="C(" userId="S::christina.faeh@interbrand.com::473b1dfd-f0e1-43b0-9061-67b0b44f4e26" providerId="AD"/>
  <p188:author id="{091E7ACC-A7C1-B580-2BD7-325E7A4C3253}" name="Williams, Joanne (GE HealthCare)" initials="JW" userId="S::223036263@ge.com::6e7555f7-6afc-40da-bcd0-49d5cee00cb6" providerId="AD"/>
  <p188:author id="{B3FCC6DD-6525-1B61-0E49-FA212B42FEA9}" name="JOANNE WILLIAMS" initials="JW" userId="q4XU+gcr7EM+55Ejyqd0Sbi1oxE1FRwBJEPP5QlbZuk=" providerId="None"/>
  <p188:author id="{F61F52EB-206B-96ED-9CDB-43C3626ACAF2}" name="Matt Wright (Interbrand)" initials="M(" userId="S::matt.wright@interbrand.com::5bad78a5-1100-4d9e-b169-ae4d0f428e3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18BB7C"/>
    <a:srgbClr val="FF00FF"/>
    <a:srgbClr val="FF40FF"/>
    <a:srgbClr val="FFFFFF"/>
    <a:srgbClr val="F800E5"/>
    <a:srgbClr val="FCFFFF"/>
    <a:srgbClr val="6022A6"/>
    <a:srgbClr val="6022A8"/>
    <a:srgbClr val="681C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183"/>
    <p:restoredTop sz="92758"/>
  </p:normalViewPr>
  <p:slideViewPr>
    <p:cSldViewPr snapToGrid="0">
      <p:cViewPr varScale="1">
        <p:scale>
          <a:sx n="115" d="100"/>
          <a:sy n="115" d="100"/>
        </p:scale>
        <p:origin x="344" y="208"/>
      </p:cViewPr>
      <p:guideLst>
        <p:guide pos="3840"/>
        <p:guide orient="horz" pos="24"/>
        <p:guide pos="2835"/>
        <p:guide orient="horz" pos="3672"/>
        <p:guide pos="3021"/>
        <p:guide orient="horz" pos="2850"/>
        <p:guide orient="horz" pos="3120"/>
        <p:guide orient="horz" pos="2969"/>
        <p:guide orient="horz" pos="552"/>
        <p:guide orient="horz" pos="2578"/>
        <p:guide orient="horz"/>
        <p:guide pos="2297"/>
        <p:guide pos="2428"/>
        <p:guide orient="horz" pos="1361"/>
        <p:guide orient="horz" pos="1058"/>
        <p:guide orient="horz" pos="2035"/>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8/10/relationships/authors" Target="authors.xml"/></Relationships>
</file>

<file path=ppt/comments/modernComment_100_101282AB.xml><?xml version="1.0" encoding="utf-8"?>
<p188:cmLst xmlns:a="http://schemas.openxmlformats.org/drawingml/2006/main" xmlns:r="http://schemas.openxmlformats.org/officeDocument/2006/relationships" xmlns:p188="http://schemas.microsoft.com/office/powerpoint/2018/8/main">
  <p188:cm id="{30330AE7-AAA0-754B-8FEA-536C05EACC27}" authorId="{C2FE783E-F963-B2FE-F360-C063AB809E7A}" status="resolved" created="2024-11-12T18:42:58.021" complete="100000">
    <ac:txMkLst xmlns:ac="http://schemas.microsoft.com/office/drawing/2013/main/command">
      <pc:docMk xmlns:pc="http://schemas.microsoft.com/office/powerpoint/2013/main/command"/>
      <pc:sldMk xmlns:pc="http://schemas.microsoft.com/office/powerpoint/2013/main/command" cId="269648555" sldId="256"/>
      <ac:spMk id="6" creationId="{1467C892-6EE4-EC8F-2D5B-316B128FE910}"/>
      <ac:txMk cp="0">
        <ac:context len="13" hash="2908796656"/>
      </ac:txMk>
    </ac:txMkLst>
    <p188:pos x="360179" y="293143"/>
    <p188:txBody>
      <a:bodyPr/>
      <a:lstStyle/>
      <a:p>
        <a:r>
          <a:rPr lang="en-US"/>
          <a:t>December</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EAE175F-6063-1CB2-5337-E0358C087F8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9864EEE-D1C1-BE11-E384-88DF6A839D6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98D92FB-23C7-B14B-A8A0-6AB94B2170B1}" type="datetimeFigureOut">
              <a:rPr lang="en-US" smtClean="0"/>
              <a:t>1/21/25</a:t>
            </a:fld>
            <a:endParaRPr lang="en-US"/>
          </a:p>
        </p:txBody>
      </p:sp>
      <p:sp>
        <p:nvSpPr>
          <p:cNvPr id="4" name="Footer Placeholder 3">
            <a:extLst>
              <a:ext uri="{FF2B5EF4-FFF2-40B4-BE49-F238E27FC236}">
                <a16:creationId xmlns:a16="http://schemas.microsoft.com/office/drawing/2014/main" id="{9BAF4CF3-C29F-5544-AE22-82206C47226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012BA54-DFDA-4360-CBCE-67A509D4742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461B43-49B0-394E-8D72-73AD20D3B59D}" type="slidenum">
              <a:rPr lang="en-US" smtClean="0"/>
              <a:t>‹#›</a:t>
            </a:fld>
            <a:endParaRPr lang="en-US"/>
          </a:p>
        </p:txBody>
      </p:sp>
    </p:spTree>
    <p:extLst>
      <p:ext uri="{BB962C8B-B14F-4D97-AF65-F5344CB8AC3E}">
        <p14:creationId xmlns:p14="http://schemas.microsoft.com/office/powerpoint/2010/main" val="11450535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1B5B13-598A-7E4A-983D-5424B7F5370F}" type="datetimeFigureOut">
              <a:rPr lang="en-US" smtClean="0"/>
              <a:t>1/21/25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DB0C0D-3E31-D94E-8F6D-6A704D71F558}" type="slidenum">
              <a:rPr lang="en-US" smtClean="0"/>
              <a:t>‹#›</a:t>
            </a:fld>
            <a:endParaRPr lang="en-US"/>
          </a:p>
        </p:txBody>
      </p:sp>
    </p:spTree>
    <p:extLst>
      <p:ext uri="{BB962C8B-B14F-4D97-AF65-F5344CB8AC3E}">
        <p14:creationId xmlns:p14="http://schemas.microsoft.com/office/powerpoint/2010/main" val="854817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DB0C0D-3E31-D94E-8F6D-6A704D71F558}" type="slidenum">
              <a:rPr lang="en-US" smtClean="0"/>
              <a:t>1</a:t>
            </a:fld>
            <a:endParaRPr lang="en-US"/>
          </a:p>
        </p:txBody>
      </p:sp>
    </p:spTree>
    <p:extLst>
      <p:ext uri="{BB962C8B-B14F-4D97-AF65-F5344CB8AC3E}">
        <p14:creationId xmlns:p14="http://schemas.microsoft.com/office/powerpoint/2010/main" val="36789575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BDA67-817A-6BE0-E585-0520D30F6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B5FB31-5CCF-3874-2E41-8AC351AF71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4585AB-EC3B-15BD-F5F3-BE2AE5EF905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9EAC73C-2941-3444-DFBE-76236EE31979}"/>
              </a:ext>
            </a:extLst>
          </p:cNvPr>
          <p:cNvSpPr>
            <a:spLocks noGrp="1"/>
          </p:cNvSpPr>
          <p:nvPr>
            <p:ph type="sldNum" sz="quarter" idx="5"/>
          </p:nvPr>
        </p:nvSpPr>
        <p:spPr/>
        <p:txBody>
          <a:bodyPr/>
          <a:lstStyle/>
          <a:p>
            <a:fld id="{54DB0C0D-3E31-D94E-8F6D-6A704D71F558}" type="slidenum">
              <a:rPr lang="en-US" smtClean="0"/>
              <a:t>10</a:t>
            </a:fld>
            <a:endParaRPr lang="en-US"/>
          </a:p>
        </p:txBody>
      </p:sp>
    </p:spTree>
    <p:extLst>
      <p:ext uri="{BB962C8B-B14F-4D97-AF65-F5344CB8AC3E}">
        <p14:creationId xmlns:p14="http://schemas.microsoft.com/office/powerpoint/2010/main" val="3441100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64F899-4E51-6279-87B6-F0330A94B1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A893A6-08A8-D7D1-CE80-1CA74AF97B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D4BFBA-86F4-94D5-7E29-F43679A958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244A774-1363-D37F-1A85-2809007D59CB}"/>
              </a:ext>
            </a:extLst>
          </p:cNvPr>
          <p:cNvSpPr>
            <a:spLocks noGrp="1"/>
          </p:cNvSpPr>
          <p:nvPr>
            <p:ph type="sldNum" sz="quarter" idx="5"/>
          </p:nvPr>
        </p:nvSpPr>
        <p:spPr/>
        <p:txBody>
          <a:bodyPr/>
          <a:lstStyle/>
          <a:p>
            <a:fld id="{54DB0C0D-3E31-D94E-8F6D-6A704D71F558}" type="slidenum">
              <a:rPr lang="en-US" smtClean="0"/>
              <a:t>11</a:t>
            </a:fld>
            <a:endParaRPr lang="en-US"/>
          </a:p>
        </p:txBody>
      </p:sp>
    </p:spTree>
    <p:extLst>
      <p:ext uri="{BB962C8B-B14F-4D97-AF65-F5344CB8AC3E}">
        <p14:creationId xmlns:p14="http://schemas.microsoft.com/office/powerpoint/2010/main" val="4901956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4DB0C0D-3E31-D94E-8F6D-6A704D71F558}" type="slidenum">
              <a:rPr lang="en-US" smtClean="0"/>
              <a:t>14</a:t>
            </a:fld>
            <a:endParaRPr lang="en-US"/>
          </a:p>
        </p:txBody>
      </p:sp>
    </p:spTree>
    <p:extLst>
      <p:ext uri="{BB962C8B-B14F-4D97-AF65-F5344CB8AC3E}">
        <p14:creationId xmlns:p14="http://schemas.microsoft.com/office/powerpoint/2010/main" val="33593265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4DB0C0D-3E31-D94E-8F6D-6A704D71F558}" type="slidenum">
              <a:rPr lang="en-US" smtClean="0"/>
              <a:t>17</a:t>
            </a:fld>
            <a:endParaRPr lang="en-US"/>
          </a:p>
        </p:txBody>
      </p:sp>
    </p:spTree>
    <p:extLst>
      <p:ext uri="{BB962C8B-B14F-4D97-AF65-F5344CB8AC3E}">
        <p14:creationId xmlns:p14="http://schemas.microsoft.com/office/powerpoint/2010/main" val="27719014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4DB0C0D-3E31-D94E-8F6D-6A704D71F558}" type="slidenum">
              <a:rPr lang="en-US" smtClean="0"/>
              <a:t>2</a:t>
            </a:fld>
            <a:endParaRPr lang="en-US"/>
          </a:p>
        </p:txBody>
      </p:sp>
    </p:spTree>
    <p:extLst>
      <p:ext uri="{BB962C8B-B14F-4D97-AF65-F5344CB8AC3E}">
        <p14:creationId xmlns:p14="http://schemas.microsoft.com/office/powerpoint/2010/main" val="33746800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4DB0C0D-3E31-D94E-8F6D-6A704D71F558}" type="slidenum">
              <a:rPr lang="en-US" smtClean="0"/>
              <a:t>3</a:t>
            </a:fld>
            <a:endParaRPr lang="en-US"/>
          </a:p>
        </p:txBody>
      </p:sp>
    </p:spTree>
    <p:extLst>
      <p:ext uri="{BB962C8B-B14F-4D97-AF65-F5344CB8AC3E}">
        <p14:creationId xmlns:p14="http://schemas.microsoft.com/office/powerpoint/2010/main" val="5690855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DB0C0D-3E31-D94E-8F6D-6A704D71F558}" type="slidenum">
              <a:rPr lang="en-US" smtClean="0"/>
              <a:t>4</a:t>
            </a:fld>
            <a:endParaRPr lang="en-US"/>
          </a:p>
        </p:txBody>
      </p:sp>
    </p:spTree>
    <p:extLst>
      <p:ext uri="{BB962C8B-B14F-4D97-AF65-F5344CB8AC3E}">
        <p14:creationId xmlns:p14="http://schemas.microsoft.com/office/powerpoint/2010/main" val="26148641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DB0C0D-3E31-D94E-8F6D-6A704D71F558}" type="slidenum">
              <a:rPr lang="en-US" smtClean="0"/>
              <a:t>5</a:t>
            </a:fld>
            <a:endParaRPr lang="en-US"/>
          </a:p>
        </p:txBody>
      </p:sp>
    </p:spTree>
    <p:extLst>
      <p:ext uri="{BB962C8B-B14F-4D97-AF65-F5344CB8AC3E}">
        <p14:creationId xmlns:p14="http://schemas.microsoft.com/office/powerpoint/2010/main" val="38418643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4DB0C0D-3E31-D94E-8F6D-6A704D71F558}" type="slidenum">
              <a:rPr lang="en-US" smtClean="0"/>
              <a:t>6</a:t>
            </a:fld>
            <a:endParaRPr lang="en-US"/>
          </a:p>
        </p:txBody>
      </p:sp>
    </p:spTree>
    <p:extLst>
      <p:ext uri="{BB962C8B-B14F-4D97-AF65-F5344CB8AC3E}">
        <p14:creationId xmlns:p14="http://schemas.microsoft.com/office/powerpoint/2010/main" val="33154882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DB0C0D-3E31-D94E-8F6D-6A704D71F558}" type="slidenum">
              <a:rPr lang="en-US" smtClean="0"/>
              <a:t>7</a:t>
            </a:fld>
            <a:endParaRPr lang="en-US"/>
          </a:p>
        </p:txBody>
      </p:sp>
    </p:spTree>
    <p:extLst>
      <p:ext uri="{BB962C8B-B14F-4D97-AF65-F5344CB8AC3E}">
        <p14:creationId xmlns:p14="http://schemas.microsoft.com/office/powerpoint/2010/main" val="11857368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4DB0C0D-3E31-D94E-8F6D-6A704D71F558}" type="slidenum">
              <a:rPr lang="en-US" smtClean="0"/>
              <a:t>8</a:t>
            </a:fld>
            <a:endParaRPr lang="en-US"/>
          </a:p>
        </p:txBody>
      </p:sp>
    </p:spTree>
    <p:extLst>
      <p:ext uri="{BB962C8B-B14F-4D97-AF65-F5344CB8AC3E}">
        <p14:creationId xmlns:p14="http://schemas.microsoft.com/office/powerpoint/2010/main" val="8840147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DB0C0D-3E31-D94E-8F6D-6A704D71F558}" type="slidenum">
              <a:rPr lang="en-US" smtClean="0"/>
              <a:t>9</a:t>
            </a:fld>
            <a:endParaRPr lang="en-US"/>
          </a:p>
        </p:txBody>
      </p:sp>
    </p:spTree>
    <p:extLst>
      <p:ext uri="{BB962C8B-B14F-4D97-AF65-F5344CB8AC3E}">
        <p14:creationId xmlns:p14="http://schemas.microsoft.com/office/powerpoint/2010/main" val="385865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Header + Title + Body">
    <p:spTree>
      <p:nvGrpSpPr>
        <p:cNvPr id="1" name=""/>
        <p:cNvGrpSpPr/>
        <p:nvPr/>
      </p:nvGrpSpPr>
      <p:grpSpPr>
        <a:xfrm>
          <a:off x="0" y="0"/>
          <a:ext cx="0" cy="0"/>
          <a:chOff x="0" y="0"/>
          <a:chExt cx="0" cy="0"/>
        </a:xfrm>
      </p:grpSpPr>
      <p:sp>
        <p:nvSpPr>
          <p:cNvPr id="6" name="Slide Number Placeholder 2">
            <a:extLst>
              <a:ext uri="{FF2B5EF4-FFF2-40B4-BE49-F238E27FC236}">
                <a16:creationId xmlns:a16="http://schemas.microsoft.com/office/drawing/2014/main" id="{DBEBAAC8-44A9-51BB-910C-F5990108ACA1}"/>
              </a:ext>
            </a:extLst>
          </p:cNvPr>
          <p:cNvSpPr txBox="1">
            <a:spLocks/>
          </p:cNvSpPr>
          <p:nvPr userDrawn="1"/>
        </p:nvSpPr>
        <p:spPr>
          <a:xfrm>
            <a:off x="11459529" y="6542802"/>
            <a:ext cx="349884" cy="128016"/>
          </a:xfrm>
          <a:prstGeom prst="rect">
            <a:avLst/>
          </a:prstGeom>
        </p:spPr>
        <p:txBody>
          <a:bodyPr vert="horz" lIns="0" tIns="0" rIns="0" bIns="0" rtlCol="0" anchor="t" anchorCtr="0">
            <a:spAutoFit/>
          </a:bodyPr>
          <a:lstStyle>
            <a:defPPr>
              <a:defRPr lang="en-US"/>
            </a:defPPr>
            <a:lvl1pPr marL="0" algn="r" defTabSz="914400" rtl="0" eaLnBrk="1" latinLnBrk="0" hangingPunct="1">
              <a:defRPr sz="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FFD63D-7F43-3B4E-8B2F-7535F503E7C1}" type="slidenum">
              <a:rPr lang="en-US" sz="900" smtClean="0">
                <a:latin typeface="Source Sans Pro" panose="020B0503030403020204" pitchFamily="34" charset="0"/>
              </a:rPr>
              <a:pPr/>
              <a:t>‹#›</a:t>
            </a:fld>
            <a:endParaRPr lang="en-US" sz="900">
              <a:latin typeface="Source Sans Pro" panose="020B0503030403020204" pitchFamily="34" charset="0"/>
            </a:endParaRPr>
          </a:p>
        </p:txBody>
      </p:sp>
      <p:sp>
        <p:nvSpPr>
          <p:cNvPr id="7" name="Title Placeholder 1">
            <a:extLst>
              <a:ext uri="{FF2B5EF4-FFF2-40B4-BE49-F238E27FC236}">
                <a16:creationId xmlns:a16="http://schemas.microsoft.com/office/drawing/2014/main" id="{E059F533-5DDB-7FBA-2F98-95616B5FFA6A}"/>
              </a:ext>
            </a:extLst>
          </p:cNvPr>
          <p:cNvSpPr>
            <a:spLocks noGrp="1"/>
          </p:cNvSpPr>
          <p:nvPr>
            <p:ph type="title"/>
          </p:nvPr>
        </p:nvSpPr>
        <p:spPr>
          <a:xfrm>
            <a:off x="382588" y="381000"/>
            <a:ext cx="4668837" cy="276999"/>
          </a:xfrm>
          <a:prstGeom prst="rect">
            <a:avLst/>
          </a:prstGeom>
        </p:spPr>
        <p:txBody>
          <a:bodyPr vert="horz" wrap="square" lIns="0" tIns="0" rIns="0" bIns="0" rtlCol="0" anchor="t">
            <a:spAutoFit/>
          </a:bodyPr>
          <a:lstStyle>
            <a:lvl1pPr>
              <a:defRPr sz="2000"/>
            </a:lvl1pPr>
          </a:lstStyle>
          <a:p>
            <a:r>
              <a:rPr lang="en-US"/>
              <a:t>Click to edit Master title style</a:t>
            </a:r>
          </a:p>
        </p:txBody>
      </p:sp>
      <p:sp>
        <p:nvSpPr>
          <p:cNvPr id="12" name="Text Placeholder 2">
            <a:extLst>
              <a:ext uri="{FF2B5EF4-FFF2-40B4-BE49-F238E27FC236}">
                <a16:creationId xmlns:a16="http://schemas.microsoft.com/office/drawing/2014/main" id="{29FC062E-E7CC-58F0-C3F5-D5B6A7EBCEAB}"/>
              </a:ext>
            </a:extLst>
          </p:cNvPr>
          <p:cNvSpPr>
            <a:spLocks noGrp="1"/>
          </p:cNvSpPr>
          <p:nvPr>
            <p:ph idx="1"/>
          </p:nvPr>
        </p:nvSpPr>
        <p:spPr>
          <a:xfrm>
            <a:off x="382588" y="1371600"/>
            <a:ext cx="4668838" cy="1253677"/>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Box 7">
            <a:extLst>
              <a:ext uri="{FF2B5EF4-FFF2-40B4-BE49-F238E27FC236}">
                <a16:creationId xmlns:a16="http://schemas.microsoft.com/office/drawing/2014/main" id="{ACBEC91C-B290-BD20-2F5B-0DE4511A5D9A}"/>
              </a:ext>
            </a:extLst>
          </p:cNvPr>
          <p:cNvSpPr txBox="1"/>
          <p:nvPr userDrawn="1"/>
        </p:nvSpPr>
        <p:spPr>
          <a:xfrm>
            <a:off x="8100123" y="6542802"/>
            <a:ext cx="1774826" cy="123111"/>
          </a:xfrm>
          <a:prstGeom prst="rect">
            <a:avLst/>
          </a:prstGeom>
          <a:noFill/>
        </p:spPr>
        <p:txBody>
          <a:bodyPr wrap="square" lIns="0" tIns="0" rIns="0" bIns="0" rtlCol="0">
            <a:spAutoFit/>
          </a:bodyPr>
          <a:lstStyle/>
          <a:p>
            <a:r>
              <a:rPr lang="en-US" sz="800" b="0" i="0" spc="-10" baseline="0" dirty="0">
                <a:latin typeface="Source Sans Pro" panose="020B0503030403020204" pitchFamily="34" charset="0"/>
                <a:ea typeface="Source Sans Pro" panose="020B0503030403020204" pitchFamily="34" charset="0"/>
              </a:rPr>
              <a:t>© 2025 GE HealthCare </a:t>
            </a:r>
          </a:p>
        </p:txBody>
      </p:sp>
      <p:sp>
        <p:nvSpPr>
          <p:cNvPr id="3" name="TextBox 2">
            <a:extLst>
              <a:ext uri="{FF2B5EF4-FFF2-40B4-BE49-F238E27FC236}">
                <a16:creationId xmlns:a16="http://schemas.microsoft.com/office/drawing/2014/main" id="{62157382-B7EA-EF0B-8256-7DFCA696ED73}"/>
              </a:ext>
            </a:extLst>
          </p:cNvPr>
          <p:cNvSpPr txBox="1"/>
          <p:nvPr userDrawn="1"/>
        </p:nvSpPr>
        <p:spPr>
          <a:xfrm>
            <a:off x="1863787" y="6542802"/>
            <a:ext cx="2228091" cy="123111"/>
          </a:xfrm>
          <a:prstGeom prst="rect">
            <a:avLst/>
          </a:prstGeom>
          <a:noFill/>
        </p:spPr>
        <p:txBody>
          <a:bodyPr wrap="square" lIns="0" tIns="0" rIns="0" bIns="0" rtlCol="0">
            <a:spAutoFit/>
          </a:bodyPr>
          <a:lstStyle/>
          <a:p>
            <a:r>
              <a:rPr lang="en-US" sz="800" b="0" i="0" spc="-10" baseline="0" dirty="0">
                <a:latin typeface="Source Sans Pro" panose="020B0503030403020204" pitchFamily="34" charset="0"/>
                <a:ea typeface="Source Sans Pro" panose="020B0503030403020204" pitchFamily="34" charset="0"/>
              </a:rPr>
              <a:t>Motion Graphic Guidelines | January 2025</a:t>
            </a:r>
          </a:p>
        </p:txBody>
      </p:sp>
      <p:pic>
        <p:nvPicPr>
          <p:cNvPr id="4" name="Picture 3">
            <a:extLst>
              <a:ext uri="{FF2B5EF4-FFF2-40B4-BE49-F238E27FC236}">
                <a16:creationId xmlns:a16="http://schemas.microsoft.com/office/drawing/2014/main" id="{A1E7A356-C0F2-CA53-8EDF-BD4B58F90F71}"/>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288009" y="6397916"/>
            <a:ext cx="1210248" cy="412881"/>
          </a:xfrm>
          <a:prstGeom prst="rect">
            <a:avLst/>
          </a:prstGeom>
        </p:spPr>
      </p:pic>
    </p:spTree>
    <p:extLst>
      <p:ext uri="{BB962C8B-B14F-4D97-AF65-F5344CB8AC3E}">
        <p14:creationId xmlns:p14="http://schemas.microsoft.com/office/powerpoint/2010/main" val="3602173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Header + Title + Body">
    <p:bg>
      <p:bgPr>
        <a:solidFill>
          <a:srgbClr val="6022A6"/>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E059F533-5DDB-7FBA-2F98-95616B5FFA6A}"/>
              </a:ext>
            </a:extLst>
          </p:cNvPr>
          <p:cNvSpPr>
            <a:spLocks noGrp="1"/>
          </p:cNvSpPr>
          <p:nvPr>
            <p:ph type="title"/>
          </p:nvPr>
        </p:nvSpPr>
        <p:spPr>
          <a:xfrm>
            <a:off x="382588" y="392101"/>
            <a:ext cx="4668837" cy="276999"/>
          </a:xfrm>
          <a:prstGeom prst="rect">
            <a:avLst/>
          </a:prstGeom>
        </p:spPr>
        <p:txBody>
          <a:bodyPr vert="horz" wrap="square" lIns="0" tIns="0" rIns="0" bIns="0" rtlCol="0" anchor="t">
            <a:spAutoFit/>
          </a:bodyPr>
          <a:lstStyle>
            <a:lvl1pPr>
              <a:defRPr sz="2000">
                <a:solidFill>
                  <a:schemeClr val="bg1"/>
                </a:solidFill>
              </a:defRPr>
            </a:lvl1pPr>
          </a:lstStyle>
          <a:p>
            <a:r>
              <a:rPr lang="en-US"/>
              <a:t>Click to edit Master title style</a:t>
            </a:r>
          </a:p>
        </p:txBody>
      </p:sp>
      <p:sp>
        <p:nvSpPr>
          <p:cNvPr id="12" name="Text Placeholder 2">
            <a:extLst>
              <a:ext uri="{FF2B5EF4-FFF2-40B4-BE49-F238E27FC236}">
                <a16:creationId xmlns:a16="http://schemas.microsoft.com/office/drawing/2014/main" id="{29FC062E-E7CC-58F0-C3F5-D5B6A7EBCEAB}"/>
              </a:ext>
            </a:extLst>
          </p:cNvPr>
          <p:cNvSpPr>
            <a:spLocks noGrp="1"/>
          </p:cNvSpPr>
          <p:nvPr>
            <p:ph idx="1"/>
          </p:nvPr>
        </p:nvSpPr>
        <p:spPr>
          <a:xfrm>
            <a:off x="382588" y="1371600"/>
            <a:ext cx="4668838" cy="1384995"/>
          </a:xfrm>
          <a:prstGeom prst="rect">
            <a:avLst/>
          </a:prstGeom>
        </p:spPr>
        <p:txBody>
          <a:bodyPr vert="horz" wrap="square" lIns="0" tIns="0" rIns="0" bIns="0" rtlCol="0">
            <a:sp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Slide Number Placeholder 2">
            <a:extLst>
              <a:ext uri="{FF2B5EF4-FFF2-40B4-BE49-F238E27FC236}">
                <a16:creationId xmlns:a16="http://schemas.microsoft.com/office/drawing/2014/main" id="{91FBC343-F996-0280-3DC7-39AE258A2432}"/>
              </a:ext>
            </a:extLst>
          </p:cNvPr>
          <p:cNvSpPr txBox="1">
            <a:spLocks/>
          </p:cNvSpPr>
          <p:nvPr userDrawn="1"/>
        </p:nvSpPr>
        <p:spPr>
          <a:xfrm>
            <a:off x="11459529" y="6542802"/>
            <a:ext cx="349884" cy="138499"/>
          </a:xfrm>
          <a:prstGeom prst="rect">
            <a:avLst/>
          </a:prstGeom>
        </p:spPr>
        <p:txBody>
          <a:bodyPr vert="horz" lIns="0" tIns="0" rIns="0" bIns="0" rtlCol="0" anchor="t" anchorCtr="0">
            <a:spAutoFit/>
          </a:bodyPr>
          <a:lstStyle>
            <a:defPPr>
              <a:defRPr lang="en-US"/>
            </a:defPPr>
            <a:lvl1pPr marL="0" algn="r" defTabSz="914400" rtl="0" eaLnBrk="1" latinLnBrk="0" hangingPunct="1">
              <a:defRPr sz="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FFD63D-7F43-3B4E-8B2F-7535F503E7C1}" type="slidenum">
              <a:rPr lang="en-US" sz="900" smtClean="0">
                <a:solidFill>
                  <a:schemeClr val="bg1"/>
                </a:solidFill>
                <a:latin typeface="Source Sans Pro" panose="020B0503030403020204" pitchFamily="34" charset="0"/>
              </a:rPr>
              <a:pPr/>
              <a:t>‹#›</a:t>
            </a:fld>
            <a:endParaRPr lang="en-US" sz="900">
              <a:solidFill>
                <a:schemeClr val="bg1"/>
              </a:solidFill>
              <a:latin typeface="Source Sans Pro" panose="020B0503030403020204" pitchFamily="34" charset="0"/>
            </a:endParaRPr>
          </a:p>
        </p:txBody>
      </p:sp>
      <p:sp>
        <p:nvSpPr>
          <p:cNvPr id="14" name="TextBox 13">
            <a:extLst>
              <a:ext uri="{FF2B5EF4-FFF2-40B4-BE49-F238E27FC236}">
                <a16:creationId xmlns:a16="http://schemas.microsoft.com/office/drawing/2014/main" id="{24FE8B65-4548-C7F4-5946-77D8A91C28E0}"/>
              </a:ext>
            </a:extLst>
          </p:cNvPr>
          <p:cNvSpPr txBox="1"/>
          <p:nvPr userDrawn="1"/>
        </p:nvSpPr>
        <p:spPr>
          <a:xfrm>
            <a:off x="382587" y="6542802"/>
            <a:ext cx="2148578" cy="123111"/>
          </a:xfrm>
          <a:prstGeom prst="rect">
            <a:avLst/>
          </a:prstGeom>
          <a:noFill/>
        </p:spPr>
        <p:txBody>
          <a:bodyPr wrap="square" lIns="0" tIns="0" rIns="0" bIns="0" rtlCol="0">
            <a:spAutoFit/>
          </a:bodyPr>
          <a:lstStyle/>
          <a:p>
            <a:r>
              <a:rPr lang="en-US" sz="800" b="0" i="0" spc="-10" baseline="0" dirty="0">
                <a:solidFill>
                  <a:schemeClr val="bg1"/>
                </a:solidFill>
                <a:latin typeface="Source Sans Pro" panose="020B0503030403020204" pitchFamily="34" charset="0"/>
                <a:ea typeface="Source Sans Pro" panose="020B0503030403020204" pitchFamily="34" charset="0"/>
              </a:rPr>
              <a:t>Motion Graphic Guidelines | January 2025</a:t>
            </a:r>
          </a:p>
        </p:txBody>
      </p:sp>
      <p:sp>
        <p:nvSpPr>
          <p:cNvPr id="15" name="TextBox 14">
            <a:extLst>
              <a:ext uri="{FF2B5EF4-FFF2-40B4-BE49-F238E27FC236}">
                <a16:creationId xmlns:a16="http://schemas.microsoft.com/office/drawing/2014/main" id="{BF51027F-7DAE-AA3E-610E-3A8393F4F043}"/>
              </a:ext>
            </a:extLst>
          </p:cNvPr>
          <p:cNvSpPr txBox="1"/>
          <p:nvPr userDrawn="1"/>
        </p:nvSpPr>
        <p:spPr>
          <a:xfrm>
            <a:off x="8100123" y="6542802"/>
            <a:ext cx="1774826" cy="123111"/>
          </a:xfrm>
          <a:prstGeom prst="rect">
            <a:avLst/>
          </a:prstGeom>
          <a:noFill/>
        </p:spPr>
        <p:txBody>
          <a:bodyPr wrap="square" lIns="0" tIns="0" rIns="0" bIns="0" rtlCol="0">
            <a:spAutoFit/>
          </a:bodyPr>
          <a:lstStyle/>
          <a:p>
            <a:r>
              <a:rPr lang="en-US" sz="800" b="0" i="0" spc="-10" baseline="0" dirty="0">
                <a:solidFill>
                  <a:schemeClr val="bg1"/>
                </a:solidFill>
                <a:latin typeface="Source Sans Pro" panose="020B0503030403020204" pitchFamily="34" charset="0"/>
                <a:ea typeface="Source Sans Pro" panose="020B0503030403020204" pitchFamily="34" charset="0"/>
              </a:rPr>
              <a:t>© 2025 GE HealthCare </a:t>
            </a:r>
          </a:p>
        </p:txBody>
      </p:sp>
    </p:spTree>
    <p:extLst>
      <p:ext uri="{BB962C8B-B14F-4D97-AF65-F5344CB8AC3E}">
        <p14:creationId xmlns:p14="http://schemas.microsoft.com/office/powerpoint/2010/main" val="3917919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Header + Title + Body">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E059F533-5DDB-7FBA-2F98-95616B5FFA6A}"/>
              </a:ext>
            </a:extLst>
          </p:cNvPr>
          <p:cNvSpPr>
            <a:spLocks noGrp="1"/>
          </p:cNvSpPr>
          <p:nvPr>
            <p:ph type="title"/>
          </p:nvPr>
        </p:nvSpPr>
        <p:spPr>
          <a:xfrm>
            <a:off x="382588" y="381000"/>
            <a:ext cx="4668837" cy="276999"/>
          </a:xfrm>
          <a:prstGeom prst="rect">
            <a:avLst/>
          </a:prstGeom>
        </p:spPr>
        <p:txBody>
          <a:bodyPr vert="horz" wrap="square" lIns="0" tIns="0" rIns="0" bIns="0" rtlCol="0" anchor="t">
            <a:spAutoFit/>
          </a:bodyPr>
          <a:lstStyle>
            <a:lvl1pPr>
              <a:defRPr sz="2000"/>
            </a:lvl1pPr>
          </a:lstStyle>
          <a:p>
            <a:r>
              <a:rPr lang="en-US"/>
              <a:t>Click to edit Master title style</a:t>
            </a:r>
          </a:p>
        </p:txBody>
      </p:sp>
      <p:sp>
        <p:nvSpPr>
          <p:cNvPr id="10" name="Slide Number Placeholder 2">
            <a:extLst>
              <a:ext uri="{FF2B5EF4-FFF2-40B4-BE49-F238E27FC236}">
                <a16:creationId xmlns:a16="http://schemas.microsoft.com/office/drawing/2014/main" id="{8E0773E3-41A7-3D2E-E151-468E3B25D8EB}"/>
              </a:ext>
            </a:extLst>
          </p:cNvPr>
          <p:cNvSpPr txBox="1">
            <a:spLocks/>
          </p:cNvSpPr>
          <p:nvPr userDrawn="1"/>
        </p:nvSpPr>
        <p:spPr>
          <a:xfrm>
            <a:off x="11459529" y="6542802"/>
            <a:ext cx="349884" cy="128016"/>
          </a:xfrm>
          <a:prstGeom prst="rect">
            <a:avLst/>
          </a:prstGeom>
        </p:spPr>
        <p:txBody>
          <a:bodyPr vert="horz" lIns="0" tIns="0" rIns="0" bIns="0" rtlCol="0" anchor="t" anchorCtr="0">
            <a:spAutoFit/>
          </a:bodyPr>
          <a:lstStyle>
            <a:defPPr>
              <a:defRPr lang="en-US"/>
            </a:defPPr>
            <a:lvl1pPr marL="0" algn="r" defTabSz="914400" rtl="0" eaLnBrk="1" latinLnBrk="0" hangingPunct="1">
              <a:defRPr sz="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FFD63D-7F43-3B4E-8B2F-7535F503E7C1}" type="slidenum">
              <a:rPr lang="en-US" sz="900" smtClean="0">
                <a:latin typeface="Source Sans Pro" panose="020B0503030403020204" pitchFamily="34" charset="0"/>
              </a:rPr>
              <a:pPr/>
              <a:t>‹#›</a:t>
            </a:fld>
            <a:endParaRPr lang="en-US" sz="900">
              <a:latin typeface="Source Sans Pro" panose="020B0503030403020204" pitchFamily="34" charset="0"/>
            </a:endParaRPr>
          </a:p>
        </p:txBody>
      </p:sp>
      <p:sp>
        <p:nvSpPr>
          <p:cNvPr id="4" name="TextBox 3">
            <a:extLst>
              <a:ext uri="{FF2B5EF4-FFF2-40B4-BE49-F238E27FC236}">
                <a16:creationId xmlns:a16="http://schemas.microsoft.com/office/drawing/2014/main" id="{2256F1DC-355C-9265-CE24-A3AD97598200}"/>
              </a:ext>
            </a:extLst>
          </p:cNvPr>
          <p:cNvSpPr txBox="1"/>
          <p:nvPr userDrawn="1"/>
        </p:nvSpPr>
        <p:spPr>
          <a:xfrm>
            <a:off x="8100123" y="6542802"/>
            <a:ext cx="1774826" cy="123111"/>
          </a:xfrm>
          <a:prstGeom prst="rect">
            <a:avLst/>
          </a:prstGeom>
          <a:noFill/>
        </p:spPr>
        <p:txBody>
          <a:bodyPr wrap="square" lIns="0" tIns="0" rIns="0" bIns="0" rtlCol="0">
            <a:spAutoFit/>
          </a:bodyPr>
          <a:lstStyle/>
          <a:p>
            <a:r>
              <a:rPr lang="en-US" sz="800" b="0" i="0" spc="-10" baseline="0" dirty="0">
                <a:latin typeface="Source Sans Pro" panose="020B0503030403020204" pitchFamily="34" charset="0"/>
                <a:ea typeface="Source Sans Pro" panose="020B0503030403020204" pitchFamily="34" charset="0"/>
              </a:rPr>
              <a:t>© 2025 GE HealthCare </a:t>
            </a:r>
          </a:p>
        </p:txBody>
      </p:sp>
      <p:sp>
        <p:nvSpPr>
          <p:cNvPr id="6" name="TextBox 5">
            <a:extLst>
              <a:ext uri="{FF2B5EF4-FFF2-40B4-BE49-F238E27FC236}">
                <a16:creationId xmlns:a16="http://schemas.microsoft.com/office/drawing/2014/main" id="{D2A8D119-4837-E2BC-7C06-6D16ACFDE34D}"/>
              </a:ext>
            </a:extLst>
          </p:cNvPr>
          <p:cNvSpPr txBox="1"/>
          <p:nvPr userDrawn="1"/>
        </p:nvSpPr>
        <p:spPr>
          <a:xfrm>
            <a:off x="1863787" y="6542802"/>
            <a:ext cx="2228091" cy="123111"/>
          </a:xfrm>
          <a:prstGeom prst="rect">
            <a:avLst/>
          </a:prstGeom>
          <a:noFill/>
        </p:spPr>
        <p:txBody>
          <a:bodyPr wrap="square" lIns="0" tIns="0" rIns="0" bIns="0" rtlCol="0">
            <a:spAutoFit/>
          </a:bodyPr>
          <a:lstStyle/>
          <a:p>
            <a:r>
              <a:rPr lang="en-US" sz="800" b="0" i="0" spc="-10" baseline="0" dirty="0">
                <a:latin typeface="Source Sans Pro" panose="020B0503030403020204" pitchFamily="34" charset="0"/>
                <a:ea typeface="Source Sans Pro" panose="020B0503030403020204" pitchFamily="34" charset="0"/>
              </a:rPr>
              <a:t>Motion Graphic Guidelines | January 2025</a:t>
            </a:r>
          </a:p>
        </p:txBody>
      </p:sp>
      <p:pic>
        <p:nvPicPr>
          <p:cNvPr id="8" name="Picture 7">
            <a:extLst>
              <a:ext uri="{FF2B5EF4-FFF2-40B4-BE49-F238E27FC236}">
                <a16:creationId xmlns:a16="http://schemas.microsoft.com/office/drawing/2014/main" id="{77648F01-5D69-0CBA-BACF-A5361DC031D7}"/>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288009" y="6397916"/>
            <a:ext cx="1210248" cy="412881"/>
          </a:xfrm>
          <a:prstGeom prst="rect">
            <a:avLst/>
          </a:prstGeom>
        </p:spPr>
      </p:pic>
    </p:spTree>
    <p:extLst>
      <p:ext uri="{BB962C8B-B14F-4D97-AF65-F5344CB8AC3E}">
        <p14:creationId xmlns:p14="http://schemas.microsoft.com/office/powerpoint/2010/main" val="1990415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CP Background">
    <p:bg>
      <p:bgPr>
        <a:solidFill>
          <a:srgbClr val="6022A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6903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ub Divider">
    <p:spTree>
      <p:nvGrpSpPr>
        <p:cNvPr id="1" name=""/>
        <p:cNvGrpSpPr/>
        <p:nvPr/>
      </p:nvGrpSpPr>
      <p:grpSpPr>
        <a:xfrm>
          <a:off x="0" y="0"/>
          <a:ext cx="0" cy="0"/>
          <a:chOff x="0" y="0"/>
          <a:chExt cx="0" cy="0"/>
        </a:xfrm>
      </p:grpSpPr>
      <p:sp>
        <p:nvSpPr>
          <p:cNvPr id="7" name="Rounded Rectangle 6">
            <a:extLst>
              <a:ext uri="{FF2B5EF4-FFF2-40B4-BE49-F238E27FC236}">
                <a16:creationId xmlns:a16="http://schemas.microsoft.com/office/drawing/2014/main" id="{374E1E77-C7EE-7CC7-8F48-E4ED4445C2EF}"/>
              </a:ext>
            </a:extLst>
          </p:cNvPr>
          <p:cNvSpPr/>
          <p:nvPr userDrawn="1"/>
        </p:nvSpPr>
        <p:spPr>
          <a:xfrm>
            <a:off x="187324" y="869950"/>
            <a:ext cx="11809413" cy="5488178"/>
          </a:xfrm>
          <a:prstGeom prst="roundRect">
            <a:avLst>
              <a:gd name="adj" fmla="val 2514"/>
            </a:avLst>
          </a:prstGeom>
          <a:solidFill>
            <a:srgbClr val="6022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0" name="Text Placeholder 2">
            <a:extLst>
              <a:ext uri="{FF2B5EF4-FFF2-40B4-BE49-F238E27FC236}">
                <a16:creationId xmlns:a16="http://schemas.microsoft.com/office/drawing/2014/main" id="{EB0E9B3B-D617-6AD7-254B-03F855B6A5EA}"/>
              </a:ext>
            </a:extLst>
          </p:cNvPr>
          <p:cNvSpPr>
            <a:spLocks noGrp="1"/>
          </p:cNvSpPr>
          <p:nvPr>
            <p:ph type="body" sz="quarter" idx="13"/>
          </p:nvPr>
        </p:nvSpPr>
        <p:spPr>
          <a:xfrm>
            <a:off x="382588" y="382588"/>
            <a:ext cx="3703637" cy="166199"/>
          </a:xfrm>
        </p:spPr>
        <p:txBody>
          <a:bodyPr wrap="square" lIns="0" tIns="0" rIns="0" bIns="0">
            <a:spAutoFit/>
          </a:bodyPr>
          <a:lstStyle>
            <a:lvl1pPr marL="0" indent="0">
              <a:spcBef>
                <a:spcPts val="700"/>
              </a:spcBef>
              <a:buNone/>
              <a:defRPr sz="1200" b="0" i="0">
                <a:solidFill>
                  <a:schemeClr val="accent1"/>
                </a:solidFill>
                <a:latin typeface="Source Sans Pro Semibold" panose="020B0503030403020204" pitchFamily="34" charset="0"/>
                <a:ea typeface="Source Sans Pro Semibold" panose="020B0503030403020204" pitchFamily="34" charset="0"/>
              </a:defRPr>
            </a:lvl1pPr>
            <a:lvl2pPr marL="457200" indent="0">
              <a:spcBef>
                <a:spcPts val="700"/>
              </a:spcBef>
              <a:buNone/>
              <a:defRPr/>
            </a:lvl2pPr>
            <a:lvl3pPr marL="914400" indent="0">
              <a:spcBef>
                <a:spcPts val="700"/>
              </a:spcBef>
              <a:buNone/>
              <a:defRPr/>
            </a:lvl3pPr>
            <a:lvl4pPr marL="1371600" indent="0">
              <a:spcBef>
                <a:spcPts val="700"/>
              </a:spcBef>
              <a:buNone/>
              <a:defRPr/>
            </a:lvl4pPr>
            <a:lvl5pPr marL="1828800" indent="0">
              <a:spcBef>
                <a:spcPts val="700"/>
              </a:spcBef>
              <a:buNone/>
              <a:defRPr/>
            </a:lvl5pPr>
          </a:lstStyle>
          <a:p>
            <a:pPr lvl="0"/>
            <a:r>
              <a:rPr lang="en-US"/>
              <a:t>Click to edit Master text styles</a:t>
            </a:r>
          </a:p>
        </p:txBody>
      </p:sp>
      <p:sp>
        <p:nvSpPr>
          <p:cNvPr id="11" name="Text Placeholder 2">
            <a:extLst>
              <a:ext uri="{FF2B5EF4-FFF2-40B4-BE49-F238E27FC236}">
                <a16:creationId xmlns:a16="http://schemas.microsoft.com/office/drawing/2014/main" id="{5EC6C127-5194-4B92-D30B-7175E43FD2E6}"/>
              </a:ext>
            </a:extLst>
          </p:cNvPr>
          <p:cNvSpPr>
            <a:spLocks noGrp="1"/>
          </p:cNvSpPr>
          <p:nvPr>
            <p:ph type="body" sz="quarter" idx="14"/>
          </p:nvPr>
        </p:nvSpPr>
        <p:spPr>
          <a:xfrm>
            <a:off x="382588" y="543452"/>
            <a:ext cx="3703637" cy="166199"/>
          </a:xfrm>
        </p:spPr>
        <p:txBody>
          <a:bodyPr wrap="square" lIns="0" tIns="0" rIns="0" bIns="0">
            <a:spAutoFit/>
          </a:bodyPr>
          <a:lstStyle>
            <a:lvl1pPr marL="0" indent="0">
              <a:spcBef>
                <a:spcPts val="700"/>
              </a:spcBef>
              <a:buNone/>
              <a:defRPr sz="1200" b="0" i="0">
                <a:solidFill>
                  <a:schemeClr val="accent1"/>
                </a:solidFill>
                <a:latin typeface="Source Sans Pro" panose="020B0503030403020204" pitchFamily="34" charset="0"/>
                <a:ea typeface="Source Sans Pro" panose="020B0503030403020204" pitchFamily="34" charset="0"/>
              </a:defRPr>
            </a:lvl1pPr>
            <a:lvl2pPr marL="457200" indent="0">
              <a:spcBef>
                <a:spcPts val="700"/>
              </a:spcBef>
              <a:buNone/>
              <a:defRPr/>
            </a:lvl2pPr>
            <a:lvl3pPr marL="914400" indent="0">
              <a:spcBef>
                <a:spcPts val="700"/>
              </a:spcBef>
              <a:buNone/>
              <a:defRPr/>
            </a:lvl3pPr>
            <a:lvl4pPr marL="1371600" indent="0">
              <a:spcBef>
                <a:spcPts val="700"/>
              </a:spcBef>
              <a:buNone/>
              <a:defRPr/>
            </a:lvl4pPr>
            <a:lvl5pPr marL="1828800" indent="0">
              <a:spcBef>
                <a:spcPts val="700"/>
              </a:spcBef>
              <a:buNone/>
              <a:defRPr/>
            </a:lvl5pPr>
          </a:lstStyle>
          <a:p>
            <a:pPr lvl="0"/>
            <a:r>
              <a:rPr lang="en-US"/>
              <a:t>Click to edit Master text styles</a:t>
            </a:r>
          </a:p>
        </p:txBody>
      </p:sp>
      <p:sp>
        <p:nvSpPr>
          <p:cNvPr id="12" name="Text Placeholder 2">
            <a:extLst>
              <a:ext uri="{FF2B5EF4-FFF2-40B4-BE49-F238E27FC236}">
                <a16:creationId xmlns:a16="http://schemas.microsoft.com/office/drawing/2014/main" id="{68F69816-9D81-FAD4-221F-1B080B9B4341}"/>
              </a:ext>
            </a:extLst>
          </p:cNvPr>
          <p:cNvSpPr>
            <a:spLocks noGrp="1"/>
          </p:cNvSpPr>
          <p:nvPr>
            <p:ph type="body" sz="quarter" idx="15"/>
          </p:nvPr>
        </p:nvSpPr>
        <p:spPr>
          <a:xfrm>
            <a:off x="382588" y="1828800"/>
            <a:ext cx="5959006" cy="1661993"/>
          </a:xfrm>
        </p:spPr>
        <p:txBody>
          <a:bodyPr wrap="square" lIns="0" tIns="0" rIns="0" bIns="0">
            <a:spAutoFit/>
          </a:bodyPr>
          <a:lstStyle>
            <a:lvl1pPr marL="0" indent="0">
              <a:spcBef>
                <a:spcPts val="700"/>
              </a:spcBef>
              <a:buNone/>
              <a:defRPr sz="6000" b="0" i="0" spc="-10" baseline="0">
                <a:solidFill>
                  <a:schemeClr val="bg1"/>
                </a:solidFill>
                <a:latin typeface="Source Sans Pro SemiBold" panose="020B0503030403020204" pitchFamily="34" charset="0"/>
                <a:ea typeface="Source Sans Pro SemiBold" panose="020B0503030403020204" pitchFamily="34" charset="0"/>
              </a:defRPr>
            </a:lvl1pPr>
            <a:lvl2pPr marL="457200" indent="0">
              <a:spcBef>
                <a:spcPts val="700"/>
              </a:spcBef>
              <a:buNone/>
              <a:defRPr/>
            </a:lvl2pPr>
            <a:lvl3pPr marL="914400" indent="0">
              <a:spcBef>
                <a:spcPts val="700"/>
              </a:spcBef>
              <a:buNone/>
              <a:defRPr/>
            </a:lvl3pPr>
            <a:lvl4pPr marL="1371600" indent="0">
              <a:spcBef>
                <a:spcPts val="700"/>
              </a:spcBef>
              <a:buNone/>
              <a:defRPr/>
            </a:lvl4pPr>
            <a:lvl5pPr marL="1828800" indent="0">
              <a:spcBef>
                <a:spcPts val="700"/>
              </a:spcBef>
              <a:buNone/>
              <a:defRPr/>
            </a:lvl5pPr>
          </a:lstStyle>
          <a:p>
            <a:pPr lvl="0"/>
            <a:r>
              <a:rPr lang="en-US"/>
              <a:t>Click to edit Master text styles</a:t>
            </a:r>
          </a:p>
        </p:txBody>
      </p:sp>
      <p:sp>
        <p:nvSpPr>
          <p:cNvPr id="14" name="Slide Number Placeholder 2">
            <a:extLst>
              <a:ext uri="{FF2B5EF4-FFF2-40B4-BE49-F238E27FC236}">
                <a16:creationId xmlns:a16="http://schemas.microsoft.com/office/drawing/2014/main" id="{E1DA2C1C-F547-EC09-5A95-9DCF8F320C8C}"/>
              </a:ext>
            </a:extLst>
          </p:cNvPr>
          <p:cNvSpPr txBox="1">
            <a:spLocks/>
          </p:cNvSpPr>
          <p:nvPr userDrawn="1"/>
        </p:nvSpPr>
        <p:spPr>
          <a:xfrm>
            <a:off x="11459529" y="6542802"/>
            <a:ext cx="349884" cy="128016"/>
          </a:xfrm>
          <a:prstGeom prst="rect">
            <a:avLst/>
          </a:prstGeom>
        </p:spPr>
        <p:txBody>
          <a:bodyPr vert="horz" lIns="0" tIns="0" rIns="0" bIns="0" rtlCol="0" anchor="t" anchorCtr="0">
            <a:spAutoFit/>
          </a:bodyPr>
          <a:lstStyle>
            <a:defPPr>
              <a:defRPr lang="en-US"/>
            </a:defPPr>
            <a:lvl1pPr marL="0" algn="r" defTabSz="914400" rtl="0" eaLnBrk="1" latinLnBrk="0" hangingPunct="1">
              <a:defRPr sz="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FFD63D-7F43-3B4E-8B2F-7535F503E7C1}" type="slidenum">
              <a:rPr lang="en-US" sz="900" smtClean="0">
                <a:latin typeface="Source Sans Pro" panose="020B0503030403020204" pitchFamily="34" charset="0"/>
              </a:rPr>
              <a:pPr/>
              <a:t>‹#›</a:t>
            </a:fld>
            <a:endParaRPr lang="en-US" sz="900">
              <a:latin typeface="Source Sans Pro" panose="020B0503030403020204" pitchFamily="34" charset="0"/>
            </a:endParaRPr>
          </a:p>
        </p:txBody>
      </p:sp>
      <p:sp>
        <p:nvSpPr>
          <p:cNvPr id="4" name="TextBox 3">
            <a:extLst>
              <a:ext uri="{FF2B5EF4-FFF2-40B4-BE49-F238E27FC236}">
                <a16:creationId xmlns:a16="http://schemas.microsoft.com/office/drawing/2014/main" id="{072CE337-E8CD-3481-749E-023793555707}"/>
              </a:ext>
            </a:extLst>
          </p:cNvPr>
          <p:cNvSpPr txBox="1"/>
          <p:nvPr userDrawn="1"/>
        </p:nvSpPr>
        <p:spPr>
          <a:xfrm>
            <a:off x="8100123" y="6542802"/>
            <a:ext cx="1774826" cy="123111"/>
          </a:xfrm>
          <a:prstGeom prst="rect">
            <a:avLst/>
          </a:prstGeom>
          <a:noFill/>
        </p:spPr>
        <p:txBody>
          <a:bodyPr wrap="square" lIns="0" tIns="0" rIns="0" bIns="0" rtlCol="0">
            <a:spAutoFit/>
          </a:bodyPr>
          <a:lstStyle/>
          <a:p>
            <a:r>
              <a:rPr lang="en-US" sz="800" b="0" i="0" spc="-10" baseline="0" dirty="0">
                <a:latin typeface="Source Sans Pro" panose="020B0503030403020204" pitchFamily="34" charset="0"/>
                <a:ea typeface="Source Sans Pro" panose="020B0503030403020204" pitchFamily="34" charset="0"/>
              </a:rPr>
              <a:t>© 2025 GE HealthCare </a:t>
            </a:r>
          </a:p>
        </p:txBody>
      </p:sp>
      <p:sp>
        <p:nvSpPr>
          <p:cNvPr id="5" name="TextBox 4">
            <a:extLst>
              <a:ext uri="{FF2B5EF4-FFF2-40B4-BE49-F238E27FC236}">
                <a16:creationId xmlns:a16="http://schemas.microsoft.com/office/drawing/2014/main" id="{B32DBFEA-4F0D-880B-9260-341AAFB72A83}"/>
              </a:ext>
            </a:extLst>
          </p:cNvPr>
          <p:cNvSpPr txBox="1"/>
          <p:nvPr userDrawn="1"/>
        </p:nvSpPr>
        <p:spPr>
          <a:xfrm>
            <a:off x="1863787" y="6542802"/>
            <a:ext cx="2228091" cy="123111"/>
          </a:xfrm>
          <a:prstGeom prst="rect">
            <a:avLst/>
          </a:prstGeom>
          <a:noFill/>
        </p:spPr>
        <p:txBody>
          <a:bodyPr wrap="square" lIns="0" tIns="0" rIns="0" bIns="0" rtlCol="0">
            <a:spAutoFit/>
          </a:bodyPr>
          <a:lstStyle/>
          <a:p>
            <a:r>
              <a:rPr lang="en-US" sz="800" b="0" i="0" spc="-10" baseline="0" dirty="0">
                <a:latin typeface="Source Sans Pro" panose="020B0503030403020204" pitchFamily="34" charset="0"/>
                <a:ea typeface="Source Sans Pro" panose="020B0503030403020204" pitchFamily="34" charset="0"/>
              </a:rPr>
              <a:t>Motion Graphic Guidelines | January 2025</a:t>
            </a:r>
          </a:p>
        </p:txBody>
      </p:sp>
      <p:pic>
        <p:nvPicPr>
          <p:cNvPr id="6" name="Picture 5">
            <a:extLst>
              <a:ext uri="{FF2B5EF4-FFF2-40B4-BE49-F238E27FC236}">
                <a16:creationId xmlns:a16="http://schemas.microsoft.com/office/drawing/2014/main" id="{804EE208-0C46-52F2-C0FB-CF612B39A518}"/>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288009" y="6397916"/>
            <a:ext cx="1210248" cy="412881"/>
          </a:xfrm>
          <a:prstGeom prst="rect">
            <a:avLst/>
          </a:prstGeom>
        </p:spPr>
      </p:pic>
    </p:spTree>
    <p:extLst>
      <p:ext uri="{BB962C8B-B14F-4D97-AF65-F5344CB8AC3E}">
        <p14:creationId xmlns:p14="http://schemas.microsoft.com/office/powerpoint/2010/main" val="12225050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17EE93-638F-11AE-59A2-9B4A1C902983}"/>
              </a:ext>
            </a:extLst>
          </p:cNvPr>
          <p:cNvSpPr>
            <a:spLocks noGrp="1"/>
          </p:cNvSpPr>
          <p:nvPr>
            <p:ph type="title"/>
          </p:nvPr>
        </p:nvSpPr>
        <p:spPr>
          <a:xfrm>
            <a:off x="382589" y="386005"/>
            <a:ext cx="4668837" cy="276999"/>
          </a:xfrm>
          <a:prstGeom prst="rect">
            <a:avLst/>
          </a:prstGeom>
        </p:spPr>
        <p:txBody>
          <a:bodyPr vert="horz" wrap="square" lIns="0" tIns="0" rIns="0" bIns="0" rtlCol="0" anchor="t">
            <a:spAutoFit/>
          </a:bodyPr>
          <a:lstStyle/>
          <a:p>
            <a:r>
              <a:rPr lang="en-US"/>
              <a:t>Click to edit Master title style</a:t>
            </a:r>
          </a:p>
        </p:txBody>
      </p:sp>
      <p:sp>
        <p:nvSpPr>
          <p:cNvPr id="3" name="Text Placeholder 2">
            <a:extLst>
              <a:ext uri="{FF2B5EF4-FFF2-40B4-BE49-F238E27FC236}">
                <a16:creationId xmlns:a16="http://schemas.microsoft.com/office/drawing/2014/main" id="{186C3620-76C2-3E27-5A9E-0ECE988D63DA}"/>
              </a:ext>
            </a:extLst>
          </p:cNvPr>
          <p:cNvSpPr>
            <a:spLocks noGrp="1"/>
          </p:cNvSpPr>
          <p:nvPr>
            <p:ph type="body" idx="1"/>
          </p:nvPr>
        </p:nvSpPr>
        <p:spPr>
          <a:xfrm>
            <a:off x="382588" y="1371600"/>
            <a:ext cx="4668838" cy="1253677"/>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04810705"/>
      </p:ext>
    </p:extLst>
  </p:cSld>
  <p:clrMap bg1="lt1" tx1="dk1" bg2="lt2" tx2="dk2" accent1="accent1" accent2="accent2" accent3="accent3" accent4="accent4" accent5="accent5" accent6="accent6" hlink="hlink" folHlink="folHlink"/>
  <p:sldLayoutIdLst>
    <p:sldLayoutId id="2147483649" r:id="rId1"/>
    <p:sldLayoutId id="2147483989" r:id="rId2"/>
    <p:sldLayoutId id="2147483990" r:id="rId3"/>
    <p:sldLayoutId id="2147483960" r:id="rId4"/>
    <p:sldLayoutId id="2147483961" r:id="rId5"/>
  </p:sldLayoutIdLst>
  <p:txStyles>
    <p:titleStyle>
      <a:lvl1pPr algn="l" defTabSz="914400" rtl="0" eaLnBrk="1" latinLnBrk="0" hangingPunct="1">
        <a:lnSpc>
          <a:spcPct val="90000"/>
        </a:lnSpc>
        <a:spcBef>
          <a:spcPct val="0"/>
        </a:spcBef>
        <a:buNone/>
        <a:defRPr sz="2000" b="0" i="0" kern="1200">
          <a:solidFill>
            <a:schemeClr val="accent1"/>
          </a:solidFill>
          <a:latin typeface="Source Sans Pro SemiBold" panose="020B0503030403020204" pitchFamily="34" charset="0"/>
          <a:ea typeface="Source Sans Pro SemiBold" panose="020B050303040302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b="0" i="0" kern="1200">
          <a:solidFill>
            <a:schemeClr val="tx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b="0" i="0" kern="1200">
          <a:solidFill>
            <a:schemeClr val="tx1"/>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b="0" i="0" kern="120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40" userDrawn="1">
          <p15:clr>
            <a:srgbClr val="F26B43"/>
          </p15:clr>
        </p15:guide>
        <p15:guide id="3" pos="241">
          <p15:clr>
            <a:srgbClr val="F26B43"/>
          </p15:clr>
        </p15:guide>
        <p15:guide id="4" pos="7439">
          <p15:clr>
            <a:srgbClr val="F26B43"/>
          </p15:clr>
        </p15:guide>
        <p15:guide id="5" orient="horz" pos="4077">
          <p15:clr>
            <a:srgbClr val="F26B43"/>
          </p15:clr>
        </p15:guide>
        <p15:guide id="6" pos="752">
          <p15:clr>
            <a:srgbClr val="5ACBF0"/>
          </p15:clr>
        </p15:guide>
        <p15:guide id="7" pos="846" userDrawn="1">
          <p15:clr>
            <a:srgbClr val="5ACBF0"/>
          </p15:clr>
        </p15:guide>
        <p15:guide id="8" pos="1359">
          <p15:clr>
            <a:srgbClr val="5ACBF0"/>
          </p15:clr>
        </p15:guide>
        <p15:guide id="9" pos="1454">
          <p15:clr>
            <a:srgbClr val="5ACBF0"/>
          </p15:clr>
        </p15:guide>
        <p15:guide id="10" pos="1967">
          <p15:clr>
            <a:srgbClr val="5ACBF0"/>
          </p15:clr>
        </p15:guide>
        <p15:guide id="11" pos="2063">
          <p15:clr>
            <a:srgbClr val="5ACBF0"/>
          </p15:clr>
        </p15:guide>
        <p15:guide id="12" pos="2574">
          <p15:clr>
            <a:srgbClr val="5ACBF0"/>
          </p15:clr>
        </p15:guide>
        <p15:guide id="13" pos="2671">
          <p15:clr>
            <a:srgbClr val="5ACBF0"/>
          </p15:clr>
        </p15:guide>
        <p15:guide id="14" pos="3182">
          <p15:clr>
            <a:srgbClr val="5ACBF0"/>
          </p15:clr>
        </p15:guide>
        <p15:guide id="15" pos="3280">
          <p15:clr>
            <a:srgbClr val="5ACBF0"/>
          </p15:clr>
        </p15:guide>
        <p15:guide id="16" pos="3791">
          <p15:clr>
            <a:srgbClr val="5ACBF0"/>
          </p15:clr>
        </p15:guide>
        <p15:guide id="17" pos="3887">
          <p15:clr>
            <a:srgbClr val="5ACBF0"/>
          </p15:clr>
        </p15:guide>
        <p15:guide id="18" pos="4399">
          <p15:clr>
            <a:srgbClr val="5ACBF0"/>
          </p15:clr>
        </p15:guide>
        <p15:guide id="19" pos="4495">
          <p15:clr>
            <a:srgbClr val="5ACBF0"/>
          </p15:clr>
        </p15:guide>
        <p15:guide id="20" pos="5008">
          <p15:clr>
            <a:srgbClr val="5ACBF0"/>
          </p15:clr>
        </p15:guide>
        <p15:guide id="21" pos="5102">
          <p15:clr>
            <a:srgbClr val="5ACBF0"/>
          </p15:clr>
        </p15:guide>
        <p15:guide id="22" pos="5613">
          <p15:clr>
            <a:srgbClr val="5ACBF0"/>
          </p15:clr>
        </p15:guide>
        <p15:guide id="23" pos="5712">
          <p15:clr>
            <a:srgbClr val="5ACBF0"/>
          </p15:clr>
        </p15:guide>
        <p15:guide id="24" pos="6223">
          <p15:clr>
            <a:srgbClr val="5ACBF0"/>
          </p15:clr>
        </p15:guide>
        <p15:guide id="25" pos="6319">
          <p15:clr>
            <a:srgbClr val="5ACBF0"/>
          </p15:clr>
        </p15:guide>
        <p15:guide id="26" pos="6830">
          <p15:clr>
            <a:srgbClr val="5ACBF0"/>
          </p15:clr>
        </p15:guide>
        <p15:guide id="27" pos="6929">
          <p15:clr>
            <a:srgbClr val="5ACBF0"/>
          </p15:clr>
        </p15:guide>
        <p15:guide id="29" pos="118" userDrawn="1">
          <p15:clr>
            <a:srgbClr val="A4A3A4"/>
          </p15:clr>
        </p15:guide>
        <p15:guide id="30" orient="horz" pos="120" userDrawn="1">
          <p15:clr>
            <a:srgbClr val="A4A3A4"/>
          </p15:clr>
        </p15:guide>
        <p15:guide id="31" pos="7557" userDrawn="1">
          <p15:clr>
            <a:srgbClr val="A4A3A4"/>
          </p15:clr>
        </p15:guide>
        <p15:guide id="32" orient="horz" pos="4199" userDrawn="1">
          <p15:clr>
            <a:srgbClr val="A4A3A4"/>
          </p15:clr>
        </p15:guide>
        <p15:guide id="33" orient="horz" pos="864" userDrawn="1">
          <p15:clr>
            <a:srgbClr val="5ACBF0"/>
          </p15:clr>
        </p15:guide>
        <p15:guide id="34" orient="horz" pos="2161" userDrawn="1">
          <p15:clr>
            <a:srgbClr val="A4A3A4"/>
          </p15:clr>
        </p15:guide>
        <p15:guide id="36" orient="horz" pos="433" userDrawn="1">
          <p15:clr>
            <a:srgbClr val="5ACBF0"/>
          </p15:clr>
        </p15:guide>
        <p15:guide id="37" orient="horz" pos="3273" userDrawn="1">
          <p15:clr>
            <a:srgbClr val="A4A3A4"/>
          </p15:clr>
        </p15:guide>
      </p15:sldGuideLst>
    </p:ext>
  </p:extLst>
</p:sldMaster>
</file>

<file path=ppt/slides/_rels/slide1.xml.rels><?xml version="1.0" encoding="UTF-8" standalone="yes"?>
<Relationships xmlns="http://schemas.openxmlformats.org/package/2006/relationships"><Relationship Id="rId3" Type="http://schemas.microsoft.com/office/2018/10/relationships/comments" Target="../comments/modernComment_100_101282AB.xml"/><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microsoft.com/office/2007/relationships/media" Target="../media/media12.mp4"/><Relationship Id="rId7" Type="http://schemas.openxmlformats.org/officeDocument/2006/relationships/image" Target="../media/image16.png"/><Relationship Id="rId2" Type="http://schemas.openxmlformats.org/officeDocument/2006/relationships/video" Target="../media/media11.mp4"/><Relationship Id="rId1" Type="http://schemas.microsoft.com/office/2007/relationships/media" Target="../media/media11.mp4"/><Relationship Id="rId6" Type="http://schemas.openxmlformats.org/officeDocument/2006/relationships/notesSlide" Target="../notesSlides/notesSlide10.xml"/><Relationship Id="rId5" Type="http://schemas.openxmlformats.org/officeDocument/2006/relationships/slideLayout" Target="../slideLayouts/slideLayout3.xml"/><Relationship Id="rId4" Type="http://schemas.openxmlformats.org/officeDocument/2006/relationships/video" Target="../media/media12.mp4"/></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media" Target="../media/media4.mp4"/><Relationship Id="rId7" Type="http://schemas.openxmlformats.org/officeDocument/2006/relationships/image" Target="../media/image17.png"/><Relationship Id="rId2" Type="http://schemas.openxmlformats.org/officeDocument/2006/relationships/video" Target="../media/media13.mp4"/><Relationship Id="rId1" Type="http://schemas.microsoft.com/office/2007/relationships/media" Target="../media/media13.mp4"/><Relationship Id="rId6" Type="http://schemas.openxmlformats.org/officeDocument/2006/relationships/notesSlide" Target="../notesSlides/notesSlide11.xml"/><Relationship Id="rId5" Type="http://schemas.openxmlformats.org/officeDocument/2006/relationships/slideLayout" Target="../slideLayouts/slideLayout3.xml"/><Relationship Id="rId4" Type="http://schemas.openxmlformats.org/officeDocument/2006/relationships/video" Target="../media/media4.mp4"/></Relationships>
</file>

<file path=ppt/slides/_rels/slide12.xml.rels><?xml version="1.0" encoding="UTF-8" standalone="yes"?>
<Relationships xmlns="http://schemas.openxmlformats.org/package/2006/relationships"><Relationship Id="rId3" Type="http://schemas.microsoft.com/office/2007/relationships/media" Target="../media/media2.mp4"/><Relationship Id="rId7" Type="http://schemas.openxmlformats.org/officeDocument/2006/relationships/image" Target="../media/image7.png"/><Relationship Id="rId2" Type="http://schemas.openxmlformats.org/officeDocument/2006/relationships/video" Target="../media/media14.mp4"/><Relationship Id="rId1" Type="http://schemas.microsoft.com/office/2007/relationships/media" Target="../media/media14.mp4"/><Relationship Id="rId6" Type="http://schemas.openxmlformats.org/officeDocument/2006/relationships/image" Target="../media/image18.png"/><Relationship Id="rId5" Type="http://schemas.openxmlformats.org/officeDocument/2006/relationships/slideLayout" Target="../slideLayouts/slideLayout3.xml"/><Relationship Id="rId4" Type="http://schemas.openxmlformats.org/officeDocument/2006/relationships/video" Target="../media/media2.mp4"/></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openxmlformats.org/officeDocument/2006/relationships/notesSlide" Target="../notesSlides/notesSlide12.xml"/><Relationship Id="rId3" Type="http://schemas.microsoft.com/office/2007/relationships/media" Target="../media/media15.mp4"/><Relationship Id="rId7"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video" Target="../media/media16.mp4"/><Relationship Id="rId11" Type="http://schemas.openxmlformats.org/officeDocument/2006/relationships/image" Target="../media/image20.png"/><Relationship Id="rId5" Type="http://schemas.microsoft.com/office/2007/relationships/media" Target="../media/media16.mp4"/><Relationship Id="rId10" Type="http://schemas.openxmlformats.org/officeDocument/2006/relationships/image" Target="../media/image19.png"/><Relationship Id="rId4" Type="http://schemas.openxmlformats.org/officeDocument/2006/relationships/video" Target="../media/media15.mp4"/><Relationship Id="rId9"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microsoft.com/office/2007/relationships/media" Target="../media/media1.mp4"/><Relationship Id="rId7" Type="http://schemas.openxmlformats.org/officeDocument/2006/relationships/image" Target="../media/image3.png"/><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10.png"/><Relationship Id="rId5" Type="http://schemas.openxmlformats.org/officeDocument/2006/relationships/slideLayout" Target="../slideLayouts/slideLayout3.xml"/><Relationship Id="rId4" Type="http://schemas.openxmlformats.org/officeDocument/2006/relationships/video" Target="../media/media1.mp4"/></Relationships>
</file>

<file path=ppt/slides/_rels/slide16.xml.rels><?xml version="1.0" encoding="UTF-8" standalone="yes"?>
<Relationships xmlns="http://schemas.openxmlformats.org/package/2006/relationships"><Relationship Id="rId3" Type="http://schemas.microsoft.com/office/2007/relationships/media" Target="../media/media12.mp4"/><Relationship Id="rId7" Type="http://schemas.openxmlformats.org/officeDocument/2006/relationships/image" Target="../media/image17.png"/><Relationship Id="rId2" Type="http://schemas.openxmlformats.org/officeDocument/2006/relationships/video" Target="../media/media17.mp4"/><Relationship Id="rId1" Type="http://schemas.microsoft.com/office/2007/relationships/media" Target="../media/media17.mp4"/><Relationship Id="rId6" Type="http://schemas.openxmlformats.org/officeDocument/2006/relationships/image" Target="../media/image21.png"/><Relationship Id="rId5" Type="http://schemas.openxmlformats.org/officeDocument/2006/relationships/slideLayout" Target="../slideLayouts/slideLayout3.xml"/><Relationship Id="rId4" Type="http://schemas.openxmlformats.org/officeDocument/2006/relationships/video" Target="../media/media12.mp4"/></Relationships>
</file>

<file path=ppt/slides/_rels/slide17.xml.rels><?xml version="1.0" encoding="UTF-8" standalone="yes"?>
<Relationships xmlns="http://schemas.openxmlformats.org/package/2006/relationships"><Relationship Id="rId8" Type="http://schemas.openxmlformats.org/officeDocument/2006/relationships/notesSlide" Target="../notesSlides/notesSlide13.xml"/><Relationship Id="rId3" Type="http://schemas.microsoft.com/office/2007/relationships/media" Target="../media/media19.mp4"/><Relationship Id="rId7" Type="http://schemas.openxmlformats.org/officeDocument/2006/relationships/slideLayout" Target="../slideLayouts/slideLayout3.xml"/><Relationship Id="rId2" Type="http://schemas.openxmlformats.org/officeDocument/2006/relationships/video" Target="../media/media18.mp4"/><Relationship Id="rId1" Type="http://schemas.microsoft.com/office/2007/relationships/media" Target="../media/media18.mp4"/><Relationship Id="rId6" Type="http://schemas.openxmlformats.org/officeDocument/2006/relationships/video" Target="../media/media2.mp4"/><Relationship Id="rId11" Type="http://schemas.openxmlformats.org/officeDocument/2006/relationships/image" Target="../media/image7.png"/><Relationship Id="rId5" Type="http://schemas.microsoft.com/office/2007/relationships/media" Target="../media/media2.mp4"/><Relationship Id="rId10" Type="http://schemas.openxmlformats.org/officeDocument/2006/relationships/image" Target="../media/image23.png"/><Relationship Id="rId4" Type="http://schemas.openxmlformats.org/officeDocument/2006/relationships/video" Target="../media/media19.mp4"/><Relationship Id="rId9" Type="http://schemas.openxmlformats.org/officeDocument/2006/relationships/image" Target="../media/image2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s://app.smartsheet.com/b/form/2088a593136548918561df856ac29f8e" TargetMode="External"/><Relationship Id="rId7" Type="http://schemas.openxmlformats.org/officeDocument/2006/relationships/hyperlink" Target="https://thebeat.gehealthcare.com/content/news/article/65c50c9b8835d21be79b0be9" TargetMode="External"/><Relationship Id="rId2" Type="http://schemas.openxmlformats.org/officeDocument/2006/relationships/hyperlink" Target="mailto:brand.health@gehealthcare.com?subject=Motion%20Graphic%20Guideline%20enquiry" TargetMode="External"/><Relationship Id="rId1" Type="http://schemas.openxmlformats.org/officeDocument/2006/relationships/slideLayout" Target="../slideLayouts/slideLayout2.xml"/><Relationship Id="rId6" Type="http://schemas.openxmlformats.org/officeDocument/2006/relationships/hyperlink" Target="https://gehealthcare.widencollective.com/dam/dashboard?t%3Alb=t" TargetMode="External"/><Relationship Id="rId5" Type="http://schemas.openxmlformats.org/officeDocument/2006/relationships/hyperlink" Target="https://ngpwvb.collections.welcomesoftware.com/api/library-collection/b3b588e8932f11ed9902deb2874fea4c" TargetMode="External"/><Relationship Id="rId4" Type="http://schemas.openxmlformats.org/officeDocument/2006/relationships/hyperlink" Target="https://thebeat.gehealthcare.com/content/page/63a372ebe6907e299d840f8d"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emf"/><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video" Target="../media/media5.mp4"/><Relationship Id="rId13" Type="http://schemas.openxmlformats.org/officeDocument/2006/relationships/slideLayout" Target="../slideLayouts/slideLayout1.xml"/><Relationship Id="rId18" Type="http://schemas.openxmlformats.org/officeDocument/2006/relationships/image" Target="../media/image9.png"/><Relationship Id="rId3" Type="http://schemas.microsoft.com/office/2007/relationships/media" Target="../media/media3.mp4"/><Relationship Id="rId21" Type="http://schemas.openxmlformats.org/officeDocument/2006/relationships/image" Target="../media/image12.png"/><Relationship Id="rId7" Type="http://schemas.microsoft.com/office/2007/relationships/media" Target="../media/media5.mp4"/><Relationship Id="rId12" Type="http://schemas.openxmlformats.org/officeDocument/2006/relationships/video" Target="../media/media7.mp4"/><Relationship Id="rId17" Type="http://schemas.openxmlformats.org/officeDocument/2006/relationships/image" Target="../media/image8.png"/><Relationship Id="rId2" Type="http://schemas.openxmlformats.org/officeDocument/2006/relationships/video" Target="../media/media2.mp4"/><Relationship Id="rId16" Type="http://schemas.openxmlformats.org/officeDocument/2006/relationships/image" Target="../media/image7.png"/><Relationship Id="rId20" Type="http://schemas.openxmlformats.org/officeDocument/2006/relationships/image" Target="../media/image11.png"/><Relationship Id="rId1" Type="http://schemas.microsoft.com/office/2007/relationships/media" Target="../media/media2.mp4"/><Relationship Id="rId6" Type="http://schemas.openxmlformats.org/officeDocument/2006/relationships/video" Target="../media/media4.mp4"/><Relationship Id="rId11" Type="http://schemas.microsoft.com/office/2007/relationships/media" Target="../media/media7.mp4"/><Relationship Id="rId5" Type="http://schemas.microsoft.com/office/2007/relationships/media" Target="../media/media4.mp4"/><Relationship Id="rId15" Type="http://schemas.openxmlformats.org/officeDocument/2006/relationships/image" Target="../media/image6.png"/><Relationship Id="rId10" Type="http://schemas.openxmlformats.org/officeDocument/2006/relationships/video" Target="../media/media6.mp4"/><Relationship Id="rId19" Type="http://schemas.openxmlformats.org/officeDocument/2006/relationships/image" Target="../media/image10.png"/><Relationship Id="rId4" Type="http://schemas.openxmlformats.org/officeDocument/2006/relationships/video" Target="../media/media3.mp4"/><Relationship Id="rId9" Type="http://schemas.microsoft.com/office/2007/relationships/media" Target="../media/media6.mp4"/><Relationship Id="rId1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hyperlink" Target="https://ngpwvb.collections.welcomesoftware.com/api/library-collection/b3b588e8932f11ed9902deb2874fea4c" TargetMode="External"/><Relationship Id="rId3" Type="http://schemas.microsoft.com/office/2007/relationships/media" Target="../media/media8.mp4"/><Relationship Id="rId7" Type="http://schemas.openxmlformats.org/officeDocument/2006/relationships/hyperlink" Target="https://thebeat.gehealthcare.com/content/news/article/65c50c9b8835d21be79b0be9" TargetMode="External"/><Relationship Id="rId2" Type="http://schemas.openxmlformats.org/officeDocument/2006/relationships/video" Target="../media/media7.mp4"/><Relationship Id="rId1" Type="http://schemas.microsoft.com/office/2007/relationships/media" Target="../media/media7.mp4"/><Relationship Id="rId6" Type="http://schemas.openxmlformats.org/officeDocument/2006/relationships/notesSlide" Target="../notesSlides/notesSlide7.xml"/><Relationship Id="rId5" Type="http://schemas.openxmlformats.org/officeDocument/2006/relationships/slideLayout" Target="../slideLayouts/slideLayout3.xml"/><Relationship Id="rId10" Type="http://schemas.openxmlformats.org/officeDocument/2006/relationships/image" Target="../media/image13.png"/><Relationship Id="rId4" Type="http://schemas.openxmlformats.org/officeDocument/2006/relationships/video" Target="../media/media8.mp4"/><Relationship Id="rId9" Type="http://schemas.openxmlformats.org/officeDocument/2006/relationships/image" Target="../media/image12.png"/></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3" Type="http://schemas.microsoft.com/office/2007/relationships/media" Target="../media/media6.mp4"/><Relationship Id="rId7" Type="http://schemas.openxmlformats.org/officeDocument/2006/relationships/image" Target="../media/image12.png"/><Relationship Id="rId2" Type="http://schemas.openxmlformats.org/officeDocument/2006/relationships/video" Target="../media/media9.mp4"/><Relationship Id="rId1" Type="http://schemas.microsoft.com/office/2007/relationships/media" Target="../media/media9.mp4"/><Relationship Id="rId6" Type="http://schemas.openxmlformats.org/officeDocument/2006/relationships/notesSlide" Target="../notesSlides/notesSlide8.xml"/><Relationship Id="rId5" Type="http://schemas.openxmlformats.org/officeDocument/2006/relationships/slideLayout" Target="../slideLayouts/slideLayout3.xml"/><Relationship Id="rId4" Type="http://schemas.openxmlformats.org/officeDocument/2006/relationships/video" Target="../media/media6.mp4"/></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microsoft.com/office/2007/relationships/media" Target="../media/media10.mp4"/><Relationship Id="rId7" Type="http://schemas.openxmlformats.org/officeDocument/2006/relationships/image" Target="../media/image10.png"/><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notesSlide" Target="../notesSlides/notesSlide9.xml"/><Relationship Id="rId5" Type="http://schemas.openxmlformats.org/officeDocument/2006/relationships/slideLayout" Target="../slideLayouts/slideLayout3.xml"/><Relationship Id="rId4" Type="http://schemas.openxmlformats.org/officeDocument/2006/relationships/video" Target="../media/media10.mp4"/><Relationship Id="rId9"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22A6"/>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467C892-6EE4-EC8F-2D5B-316B128FE910}"/>
              </a:ext>
            </a:extLst>
          </p:cNvPr>
          <p:cNvSpPr txBox="1">
            <a:spLocks/>
          </p:cNvSpPr>
          <p:nvPr/>
        </p:nvSpPr>
        <p:spPr>
          <a:xfrm>
            <a:off x="397702" y="6354792"/>
            <a:ext cx="1774825" cy="138499"/>
          </a:xfrm>
          <a:prstGeom prst="rect">
            <a:avLst/>
          </a:prstGeom>
        </p:spPr>
        <p:txBody>
          <a:bodyPr vert="horz" wrap="square" lIns="0" tIns="0" rIns="0" bIns="0" rtlCol="0" anchor="t">
            <a:spAutoFit/>
          </a:bodyPr>
          <a:lstStyle>
            <a:lvl1pPr algn="l" defTabSz="914400" rtl="0" eaLnBrk="1" latinLnBrk="0" hangingPunct="1">
              <a:lnSpc>
                <a:spcPct val="100000"/>
              </a:lnSpc>
              <a:spcBef>
                <a:spcPct val="0"/>
              </a:spcBef>
              <a:buNone/>
              <a:defRPr sz="2800" kern="1200" spc="0" baseline="0">
                <a:solidFill>
                  <a:schemeClr val="tx1"/>
                </a:solidFill>
                <a:latin typeface="+mj-lt"/>
                <a:ea typeface="+mj-ea"/>
                <a:cs typeface="+mj-cs"/>
              </a:defRPr>
            </a:lvl1pPr>
          </a:lstStyle>
          <a:p>
            <a:pPr defTabSz="914126">
              <a:lnSpc>
                <a:spcPct val="90000"/>
              </a:lnSpc>
              <a:defRPr/>
            </a:pPr>
            <a:r>
              <a:rPr lang="en-US" sz="1000" spc="-10" dirty="0">
                <a:solidFill>
                  <a:schemeClr val="bg1"/>
                </a:solidFill>
                <a:latin typeface="Source Sans Pro"/>
                <a:ea typeface="Source Sans Pro"/>
                <a:cs typeface="Arial"/>
              </a:rPr>
              <a:t>January 2025</a:t>
            </a:r>
            <a:endParaRPr lang="en-US" sz="1000" spc="-10" dirty="0">
              <a:solidFill>
                <a:schemeClr val="bg1"/>
              </a:solidFill>
              <a:latin typeface="Source Sans Pro" panose="020B0503030403020204" pitchFamily="34" charset="0"/>
              <a:ea typeface="Source Sans Pro" panose="020B0503030403020204" pitchFamily="34" charset="0"/>
              <a:cs typeface="Arial"/>
            </a:endParaRPr>
          </a:p>
        </p:txBody>
      </p:sp>
      <p:sp>
        <p:nvSpPr>
          <p:cNvPr id="2" name="Title 1">
            <a:extLst>
              <a:ext uri="{FF2B5EF4-FFF2-40B4-BE49-F238E27FC236}">
                <a16:creationId xmlns:a16="http://schemas.microsoft.com/office/drawing/2014/main" id="{98D72AC3-906A-20E6-8CCA-07AC079F01AE}"/>
              </a:ext>
            </a:extLst>
          </p:cNvPr>
          <p:cNvSpPr txBox="1">
            <a:spLocks/>
          </p:cNvSpPr>
          <p:nvPr/>
        </p:nvSpPr>
        <p:spPr>
          <a:xfrm>
            <a:off x="382587" y="2413337"/>
            <a:ext cx="6896517" cy="1990930"/>
          </a:xfrm>
          <a:prstGeom prst="rect">
            <a:avLst/>
          </a:prstGeom>
        </p:spPr>
        <p:txBody>
          <a:bodyPr vert="horz" wrap="square" lIns="0" tIns="0" rIns="0" bIns="0" rtlCol="0" anchor="t">
            <a:spAutoFit/>
          </a:bodyPr>
          <a:lstStyle>
            <a:lvl1pPr algn="l" defTabSz="914400" rtl="0" eaLnBrk="1" latinLnBrk="0" hangingPunct="1">
              <a:lnSpc>
                <a:spcPct val="100000"/>
              </a:lnSpc>
              <a:spcBef>
                <a:spcPct val="0"/>
              </a:spcBef>
              <a:buNone/>
              <a:defRPr sz="2800" kern="1200" spc="0" baseline="0">
                <a:solidFill>
                  <a:schemeClr val="tx1"/>
                </a:solidFill>
                <a:latin typeface="+mj-lt"/>
                <a:ea typeface="+mj-ea"/>
                <a:cs typeface="+mj-cs"/>
              </a:defRPr>
            </a:lvl1pPr>
          </a:lstStyle>
          <a:p>
            <a:pPr defTabSz="914126">
              <a:lnSpc>
                <a:spcPct val="80000"/>
              </a:lnSpc>
              <a:defRPr/>
            </a:pPr>
            <a:r>
              <a:rPr lang="en-US" sz="8000" b="1" spc="-150">
                <a:solidFill>
                  <a:schemeClr val="bg1"/>
                </a:solidFill>
                <a:latin typeface="Source Sans Pro SemiBold" panose="020B0503030403020204" pitchFamily="34" charset="0"/>
                <a:ea typeface="Source Sans Pro SemiBold" panose="020B0503030403020204" pitchFamily="34" charset="0"/>
                <a:cs typeface="Arial"/>
              </a:rPr>
              <a:t>Motion Graphic Guidelines</a:t>
            </a:r>
          </a:p>
        </p:txBody>
      </p:sp>
      <p:pic>
        <p:nvPicPr>
          <p:cNvPr id="7" name="Picture 6">
            <a:extLst>
              <a:ext uri="{FF2B5EF4-FFF2-40B4-BE49-F238E27FC236}">
                <a16:creationId xmlns:a16="http://schemas.microsoft.com/office/drawing/2014/main" id="{5A6BAFC0-C4F3-4F7F-8246-5054550745B7}"/>
              </a:ext>
            </a:extLst>
          </p:cNvPr>
          <p:cNvPicPr>
            <a:picLocks noChangeAspect="1"/>
          </p:cNvPicPr>
          <p:nvPr/>
        </p:nvPicPr>
        <p:blipFill>
          <a:blip r:embed="rId4"/>
          <a:stretch>
            <a:fillRect/>
          </a:stretch>
        </p:blipFill>
        <p:spPr>
          <a:xfrm>
            <a:off x="10075454" y="374040"/>
            <a:ext cx="1745485" cy="386724"/>
          </a:xfrm>
          <a:prstGeom prst="rect">
            <a:avLst/>
          </a:prstGeom>
        </p:spPr>
      </p:pic>
    </p:spTree>
    <p:extLst>
      <p:ext uri="{BB962C8B-B14F-4D97-AF65-F5344CB8AC3E}">
        <p14:creationId xmlns:p14="http://schemas.microsoft.com/office/powerpoint/2010/main" val="269648555"/>
      </p:ext>
    </p:extLst>
  </p:cSld>
  <p:clrMapOvr>
    <a:masterClrMapping/>
  </p:clrMapOvr>
  <p:extLst>
    <p:ext uri="{6950BFC3-D8DA-4A85-94F7-54DA5524770B}">
      <p188:commentRel xmlns:p188="http://schemas.microsoft.com/office/powerpoint/2018/8/main" r:id="rId3"/>
    </p:ext>
  </p:extLs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F5CFE55A-077B-3C2C-7974-A8C260371D6D}"/>
            </a:ext>
          </a:extLst>
        </p:cNvPr>
        <p:cNvGrpSpPr/>
        <p:nvPr/>
      </p:nvGrpSpPr>
      <p:grpSpPr>
        <a:xfrm>
          <a:off x="0" y="0"/>
          <a:ext cx="0" cy="0"/>
          <a:chOff x="0" y="0"/>
          <a:chExt cx="0" cy="0"/>
        </a:xfrm>
      </p:grpSpPr>
      <p:pic>
        <p:nvPicPr>
          <p:cNvPr id="9" name="Transition 03">
            <a:hlinkClick r:id="" action="ppaction://media"/>
            <a:extLst>
              <a:ext uri="{FF2B5EF4-FFF2-40B4-BE49-F238E27FC236}">
                <a16:creationId xmlns:a16="http://schemas.microsoft.com/office/drawing/2014/main" id="{6E5DD403-AF1F-B204-F164-D67E5DA02D03}"/>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382587" y="1370960"/>
            <a:ext cx="5604933" cy="3152775"/>
          </a:xfrm>
          <a:prstGeom prst="rect">
            <a:avLst/>
          </a:prstGeom>
        </p:spPr>
      </p:pic>
      <p:sp>
        <p:nvSpPr>
          <p:cNvPr id="4" name="Title 3">
            <a:extLst>
              <a:ext uri="{FF2B5EF4-FFF2-40B4-BE49-F238E27FC236}">
                <a16:creationId xmlns:a16="http://schemas.microsoft.com/office/drawing/2014/main" id="{592AC795-858E-6206-B96E-8DA558C13D3D}"/>
              </a:ext>
            </a:extLst>
          </p:cNvPr>
          <p:cNvSpPr>
            <a:spLocks noGrp="1"/>
          </p:cNvSpPr>
          <p:nvPr>
            <p:ph type="title"/>
          </p:nvPr>
        </p:nvSpPr>
        <p:spPr/>
        <p:txBody>
          <a:bodyPr/>
          <a:lstStyle/>
          <a:p>
            <a:r>
              <a:rPr lang="en-US" dirty="0">
                <a:solidFill>
                  <a:srgbClr val="6123A8"/>
                </a:solidFill>
              </a:rPr>
              <a:t>Standard transitions</a:t>
            </a:r>
          </a:p>
        </p:txBody>
      </p:sp>
      <p:sp>
        <p:nvSpPr>
          <p:cNvPr id="7" name="TextBox 6">
            <a:extLst>
              <a:ext uri="{FF2B5EF4-FFF2-40B4-BE49-F238E27FC236}">
                <a16:creationId xmlns:a16="http://schemas.microsoft.com/office/drawing/2014/main" id="{A8EE4353-781C-3210-E678-78FCB67EB3D6}"/>
              </a:ext>
            </a:extLst>
          </p:cNvPr>
          <p:cNvSpPr txBox="1"/>
          <p:nvPr/>
        </p:nvSpPr>
        <p:spPr>
          <a:xfrm>
            <a:off x="389776" y="4603211"/>
            <a:ext cx="2732837" cy="153888"/>
          </a:xfrm>
          <a:prstGeom prst="rect">
            <a:avLst/>
          </a:prstGeom>
          <a:noFill/>
        </p:spPr>
        <p:txBody>
          <a:bodyPr wrap="square" lIns="0" tIns="0" rIns="0" bIns="0" rtlCol="0">
            <a:spAutoFit/>
          </a:bodyPr>
          <a:lstStyle/>
          <a:p>
            <a:r>
              <a:rPr lang="en-US" sz="1000" b="0" i="0" u="none" strike="noStrike" dirty="0">
                <a:solidFill>
                  <a:srgbClr val="000000"/>
                </a:solidFill>
                <a:effectLst/>
                <a:latin typeface="Source Sans Pro" panose="020B0503030403020204" pitchFamily="34" charset="0"/>
              </a:rPr>
              <a:t>Horizontal transition</a:t>
            </a:r>
            <a:endParaRPr lang="en-US" sz="1000" dirty="0">
              <a:latin typeface="Source Sans Pro" panose="020B0503030403020204" pitchFamily="34" charset="0"/>
              <a:ea typeface="Source Sans Pro" panose="020B0503030403020204" pitchFamily="34" charset="0"/>
            </a:endParaRPr>
          </a:p>
        </p:txBody>
      </p:sp>
      <p:sp>
        <p:nvSpPr>
          <p:cNvPr id="11" name="TextBox 10">
            <a:extLst>
              <a:ext uri="{FF2B5EF4-FFF2-40B4-BE49-F238E27FC236}">
                <a16:creationId xmlns:a16="http://schemas.microsoft.com/office/drawing/2014/main" id="{CA51971B-F078-9B1B-64D9-4A6F30E8D57B}"/>
              </a:ext>
            </a:extLst>
          </p:cNvPr>
          <p:cNvSpPr txBox="1"/>
          <p:nvPr/>
        </p:nvSpPr>
        <p:spPr>
          <a:xfrm>
            <a:off x="6183546" y="4603211"/>
            <a:ext cx="2732837" cy="153888"/>
          </a:xfrm>
          <a:prstGeom prst="rect">
            <a:avLst/>
          </a:prstGeom>
          <a:noFill/>
        </p:spPr>
        <p:txBody>
          <a:bodyPr wrap="square" lIns="0" tIns="0" rIns="0" bIns="0" rtlCol="0">
            <a:spAutoFit/>
          </a:bodyPr>
          <a:lstStyle/>
          <a:p>
            <a:r>
              <a:rPr lang="en-US" sz="1000" b="0" i="0" u="none" strike="noStrike" dirty="0">
                <a:solidFill>
                  <a:srgbClr val="000000"/>
                </a:solidFill>
                <a:effectLst/>
                <a:latin typeface="Source Sans Pro" panose="020B0503030403020204" pitchFamily="34" charset="0"/>
              </a:rPr>
              <a:t>Horizontal transition into products</a:t>
            </a:r>
            <a:endParaRPr lang="en-US" sz="1000" dirty="0">
              <a:latin typeface="Source Sans Pro" panose="020B0503030403020204" pitchFamily="34" charset="0"/>
              <a:ea typeface="Source Sans Pro" panose="020B0503030403020204" pitchFamily="34" charset="0"/>
            </a:endParaRPr>
          </a:p>
        </p:txBody>
      </p:sp>
      <p:sp>
        <p:nvSpPr>
          <p:cNvPr id="8" name="TextBox 7">
            <a:extLst>
              <a:ext uri="{FF2B5EF4-FFF2-40B4-BE49-F238E27FC236}">
                <a16:creationId xmlns:a16="http://schemas.microsoft.com/office/drawing/2014/main" id="{68F33216-91B7-FA66-C005-59BA9A71B22D}"/>
              </a:ext>
            </a:extLst>
          </p:cNvPr>
          <p:cNvSpPr txBox="1"/>
          <p:nvPr/>
        </p:nvSpPr>
        <p:spPr>
          <a:xfrm>
            <a:off x="389777" y="4965700"/>
            <a:ext cx="5058524" cy="461665"/>
          </a:xfrm>
          <a:prstGeom prst="rect">
            <a:avLst/>
          </a:prstGeom>
          <a:noFill/>
        </p:spPr>
        <p:txBody>
          <a:bodyPr wrap="square" lIns="0" tIns="0" rIns="0" bIns="0" rtlCol="0">
            <a:spAutoFit/>
          </a:bodyPr>
          <a:lstStyle/>
          <a:p>
            <a:r>
              <a:rPr lang="en-US" sz="1000" b="0" i="0" u="none" strike="noStrike" dirty="0">
                <a:solidFill>
                  <a:srgbClr val="000000"/>
                </a:solidFill>
                <a:effectLst/>
                <a:latin typeface="Source Sans Pro" panose="020B0503030403020204" pitchFamily="34" charset="0"/>
                <a:ea typeface="Source Sans Pro" panose="020B0503030403020204" pitchFamily="34" charset="0"/>
              </a:rPr>
              <a:t>Standard transitions can be used in a variety of scenarios – from bringing on a title board </a:t>
            </a:r>
            <a:br>
              <a:rPr lang="en-US" sz="1000" b="0" i="0" u="none" strike="noStrike" dirty="0">
                <a:solidFill>
                  <a:srgbClr val="000000"/>
                </a:solidFill>
                <a:effectLst/>
                <a:latin typeface="Source Sans Pro" panose="020B0503030403020204" pitchFamily="34" charset="0"/>
                <a:ea typeface="Source Sans Pro" panose="020B0503030403020204" pitchFamily="34" charset="0"/>
              </a:rPr>
            </a:br>
            <a:r>
              <a:rPr lang="en-US" sz="1000" b="0" i="0" u="none" strike="noStrike" dirty="0">
                <a:solidFill>
                  <a:srgbClr val="000000"/>
                </a:solidFill>
                <a:effectLst/>
                <a:latin typeface="Source Sans Pro" panose="020B0503030403020204" pitchFamily="34" charset="0"/>
                <a:ea typeface="Source Sans Pro" panose="020B0503030403020204" pitchFamily="34" charset="0"/>
              </a:rPr>
              <a:t>to cutting between footage. The standard transitions rely on the balance principle and use Compassion Purple as a transition device.</a:t>
            </a:r>
          </a:p>
        </p:txBody>
      </p:sp>
      <p:sp>
        <p:nvSpPr>
          <p:cNvPr id="3" name="TextBox 2">
            <a:extLst>
              <a:ext uri="{FF2B5EF4-FFF2-40B4-BE49-F238E27FC236}">
                <a16:creationId xmlns:a16="http://schemas.microsoft.com/office/drawing/2014/main" id="{90547567-3938-1ECD-DA3D-AF256191CF98}"/>
              </a:ext>
            </a:extLst>
          </p:cNvPr>
          <p:cNvSpPr txBox="1"/>
          <p:nvPr/>
        </p:nvSpPr>
        <p:spPr>
          <a:xfrm>
            <a:off x="382588" y="784993"/>
            <a:ext cx="5362757" cy="369332"/>
          </a:xfrm>
          <a:prstGeom prst="rect">
            <a:avLst/>
          </a:prstGeom>
          <a:noFill/>
        </p:spPr>
        <p:txBody>
          <a:bodyPr wrap="square" lIns="0" tIns="0" rIns="0" bIns="0" rtlCol="0">
            <a:spAutoFit/>
          </a:bodyPr>
          <a:lstStyle/>
          <a:p>
            <a:pPr>
              <a:spcAft>
                <a:spcPts val="600"/>
              </a:spcAft>
            </a:pPr>
            <a:r>
              <a:rPr lang="en-GB" sz="1200" b="0" i="0" dirty="0">
                <a:effectLst/>
                <a:latin typeface="Source Sans Pro" panose="020B0503030403020204" pitchFamily="34" charset="0"/>
              </a:rPr>
              <a:t>Transitions are a post-production technique used in video editing or film to connect one shot or element to another. </a:t>
            </a:r>
            <a:endParaRPr lang="en-US" sz="1200" dirty="0">
              <a:latin typeface="Source Sans Pro" panose="020B0503030403020204" pitchFamily="34" charset="0"/>
            </a:endParaRPr>
          </a:p>
        </p:txBody>
      </p:sp>
      <p:pic>
        <p:nvPicPr>
          <p:cNvPr id="5" name="Transition 04 V2.mp4">
            <a:hlinkClick r:id="" action="ppaction://media"/>
            <a:extLst>
              <a:ext uri="{FF2B5EF4-FFF2-40B4-BE49-F238E27FC236}">
                <a16:creationId xmlns:a16="http://schemas.microsoft.com/office/drawing/2014/main" id="{FD055F75-F491-697F-462D-7A5EE8B274A6}"/>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6204483" y="1370960"/>
            <a:ext cx="5604934" cy="3152775"/>
          </a:xfrm>
          <a:prstGeom prst="rect">
            <a:avLst/>
          </a:prstGeom>
        </p:spPr>
      </p:pic>
    </p:spTree>
    <p:extLst>
      <p:ext uri="{BB962C8B-B14F-4D97-AF65-F5344CB8AC3E}">
        <p14:creationId xmlns:p14="http://schemas.microsoft.com/office/powerpoint/2010/main" val="12934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8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F0C78839-E70B-9690-1E2D-A8B46B19075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69796E6-D74B-04AF-1A1A-08EA51978CB1}"/>
              </a:ext>
            </a:extLst>
          </p:cNvPr>
          <p:cNvSpPr>
            <a:spLocks noGrp="1"/>
          </p:cNvSpPr>
          <p:nvPr>
            <p:ph type="title"/>
          </p:nvPr>
        </p:nvSpPr>
        <p:spPr>
          <a:xfrm>
            <a:off x="382588" y="381000"/>
            <a:ext cx="4668837" cy="276999"/>
          </a:xfrm>
        </p:spPr>
        <p:txBody>
          <a:bodyPr/>
          <a:lstStyle/>
          <a:p>
            <a:r>
              <a:rPr lang="en-US" dirty="0">
                <a:solidFill>
                  <a:srgbClr val="6123A8"/>
                </a:solidFill>
              </a:rPr>
              <a:t>Graphic device transitions</a:t>
            </a:r>
          </a:p>
        </p:txBody>
      </p:sp>
      <p:sp>
        <p:nvSpPr>
          <p:cNvPr id="6" name="TextBox 5">
            <a:extLst>
              <a:ext uri="{FF2B5EF4-FFF2-40B4-BE49-F238E27FC236}">
                <a16:creationId xmlns:a16="http://schemas.microsoft.com/office/drawing/2014/main" id="{C189A2F5-4E7F-1315-552A-F86BDE3679A8}"/>
              </a:ext>
            </a:extLst>
          </p:cNvPr>
          <p:cNvSpPr txBox="1"/>
          <p:nvPr/>
        </p:nvSpPr>
        <p:spPr>
          <a:xfrm>
            <a:off x="6219076" y="4603211"/>
            <a:ext cx="4550524" cy="153888"/>
          </a:xfrm>
          <a:prstGeom prst="rect">
            <a:avLst/>
          </a:prstGeom>
          <a:noFill/>
        </p:spPr>
        <p:txBody>
          <a:bodyPr wrap="square" lIns="0" tIns="0" rIns="0" bIns="0" rtlCol="0">
            <a:spAutoFit/>
          </a:bodyPr>
          <a:lstStyle/>
          <a:p>
            <a:r>
              <a:rPr lang="en-US" sz="1000" b="0" i="0" u="none" strike="noStrike" dirty="0">
                <a:solidFill>
                  <a:srgbClr val="000000"/>
                </a:solidFill>
                <a:effectLst/>
                <a:latin typeface="Source Sans Pro" panose="020B0503030403020204" pitchFamily="34" charset="0"/>
              </a:rPr>
              <a:t>Graphic device with animated text over video</a:t>
            </a:r>
            <a:endParaRPr lang="en-US" sz="1000" dirty="0">
              <a:latin typeface="Source Sans Pro" panose="020B0503030403020204" pitchFamily="34" charset="0"/>
              <a:ea typeface="Source Sans Pro" panose="020B0503030403020204" pitchFamily="34" charset="0"/>
            </a:endParaRPr>
          </a:p>
        </p:txBody>
      </p:sp>
      <p:sp>
        <p:nvSpPr>
          <p:cNvPr id="7" name="TextBox 6">
            <a:extLst>
              <a:ext uri="{FF2B5EF4-FFF2-40B4-BE49-F238E27FC236}">
                <a16:creationId xmlns:a16="http://schemas.microsoft.com/office/drawing/2014/main" id="{A8E36FF1-813D-9AC7-9B31-E91F28402DA8}"/>
              </a:ext>
            </a:extLst>
          </p:cNvPr>
          <p:cNvSpPr txBox="1"/>
          <p:nvPr/>
        </p:nvSpPr>
        <p:spPr>
          <a:xfrm>
            <a:off x="382589" y="5073428"/>
            <a:ext cx="4576762" cy="461665"/>
          </a:xfrm>
          <a:prstGeom prst="rect">
            <a:avLst/>
          </a:prstGeom>
          <a:noFill/>
        </p:spPr>
        <p:txBody>
          <a:bodyPr wrap="square" lIns="0" tIns="0" rIns="0" bIns="0" rtlCol="0">
            <a:spAutoFit/>
          </a:bodyPr>
          <a:lstStyle/>
          <a:p>
            <a:r>
              <a:rPr lang="en-US" sz="1000" b="0" i="0" u="none" strike="noStrike" dirty="0">
                <a:solidFill>
                  <a:srgbClr val="000000"/>
                </a:solidFill>
                <a:effectLst/>
                <a:latin typeface="Source Sans Pro" panose="020B0503030403020204" pitchFamily="34" charset="0"/>
                <a:ea typeface="Source Sans Pro" panose="020B0503030403020204" pitchFamily="34" charset="0"/>
              </a:rPr>
              <a:t>Graphic device transitions can be used to bring in a separate block of information, from a piece of footage to text. In line with the standard transitions, these also </a:t>
            </a:r>
            <a:br>
              <a:rPr lang="en-US" sz="1000" b="0" i="0" u="none" strike="noStrike" dirty="0">
                <a:solidFill>
                  <a:srgbClr val="000000"/>
                </a:solidFill>
                <a:effectLst/>
                <a:latin typeface="Source Sans Pro" panose="020B0503030403020204" pitchFamily="34" charset="0"/>
                <a:ea typeface="Source Sans Pro" panose="020B0503030403020204" pitchFamily="34" charset="0"/>
              </a:rPr>
            </a:br>
            <a:r>
              <a:rPr lang="en-US" sz="1000" b="0" i="0" u="none" strike="noStrike" dirty="0">
                <a:solidFill>
                  <a:srgbClr val="000000"/>
                </a:solidFill>
                <a:effectLst/>
                <a:latin typeface="Source Sans Pro" panose="020B0503030403020204" pitchFamily="34" charset="0"/>
                <a:ea typeface="Source Sans Pro" panose="020B0503030403020204" pitchFamily="34" charset="0"/>
              </a:rPr>
              <a:t>rely on the balance principle.</a:t>
            </a:r>
          </a:p>
        </p:txBody>
      </p:sp>
      <p:sp>
        <p:nvSpPr>
          <p:cNvPr id="11" name="TextBox 10">
            <a:extLst>
              <a:ext uri="{FF2B5EF4-FFF2-40B4-BE49-F238E27FC236}">
                <a16:creationId xmlns:a16="http://schemas.microsoft.com/office/drawing/2014/main" id="{60935946-8E3C-B737-C53A-3670C146383F}"/>
              </a:ext>
            </a:extLst>
          </p:cNvPr>
          <p:cNvSpPr txBox="1"/>
          <p:nvPr/>
        </p:nvSpPr>
        <p:spPr>
          <a:xfrm>
            <a:off x="389776" y="4603211"/>
            <a:ext cx="2732837" cy="153888"/>
          </a:xfrm>
          <a:prstGeom prst="rect">
            <a:avLst/>
          </a:prstGeom>
          <a:noFill/>
        </p:spPr>
        <p:txBody>
          <a:bodyPr wrap="square" lIns="0" tIns="0" rIns="0" bIns="0" rtlCol="0">
            <a:spAutoFit/>
          </a:bodyPr>
          <a:lstStyle/>
          <a:p>
            <a:r>
              <a:rPr lang="en-US" sz="1000" b="0" i="0" u="none" strike="noStrike">
                <a:solidFill>
                  <a:srgbClr val="000000"/>
                </a:solidFill>
                <a:effectLst/>
                <a:latin typeface="Source Sans Pro" panose="020B0503030403020204" pitchFamily="34" charset="0"/>
              </a:rPr>
              <a:t>Graphic device revealing video</a:t>
            </a:r>
            <a:endParaRPr lang="en-US" sz="1000">
              <a:latin typeface="Source Sans Pro" panose="020B0503030403020204" pitchFamily="34" charset="0"/>
              <a:ea typeface="Source Sans Pro" panose="020B0503030403020204" pitchFamily="34" charset="0"/>
            </a:endParaRPr>
          </a:p>
        </p:txBody>
      </p:sp>
      <p:pic>
        <p:nvPicPr>
          <p:cNvPr id="5" name="Graphic Device Transition 02b.mp4">
            <a:hlinkClick r:id="" action="ppaction://media"/>
            <a:extLst>
              <a:ext uri="{FF2B5EF4-FFF2-40B4-BE49-F238E27FC236}">
                <a16:creationId xmlns:a16="http://schemas.microsoft.com/office/drawing/2014/main" id="{F17D42BD-5D91-C3B6-009A-63E725122A66}"/>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382588" y="1388427"/>
            <a:ext cx="5559261" cy="3127084"/>
          </a:xfrm>
          <a:prstGeom prst="rect">
            <a:avLst/>
          </a:prstGeom>
          <a:ln w="6350">
            <a:noFill/>
          </a:ln>
        </p:spPr>
      </p:pic>
      <p:pic>
        <p:nvPicPr>
          <p:cNvPr id="2" name="Graphic Device Transition 03 V2.mp4">
            <a:hlinkClick r:id="" action="ppaction://media"/>
            <a:extLst>
              <a:ext uri="{FF2B5EF4-FFF2-40B4-BE49-F238E27FC236}">
                <a16:creationId xmlns:a16="http://schemas.microsoft.com/office/drawing/2014/main" id="{558364E6-18D8-E370-E1FA-0C88C3A80C9F}"/>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6121110" y="1388427"/>
            <a:ext cx="5559260" cy="3127084"/>
          </a:xfrm>
          <a:prstGeom prst="rect">
            <a:avLst/>
          </a:prstGeom>
        </p:spPr>
      </p:pic>
    </p:spTree>
    <p:extLst>
      <p:ext uri="{BB962C8B-B14F-4D97-AF65-F5344CB8AC3E}">
        <p14:creationId xmlns:p14="http://schemas.microsoft.com/office/powerpoint/2010/main" val="2978463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0"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37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par>
              <p:cTn id="11"/>
            </p:par>
            <p:video>
              <p:cMediaNode vol="80000">
                <p:cTn id="12" fill="hold" display="0">
                  <p:stCondLst>
                    <p:cond delay="indefinite"/>
                  </p:stCondLst>
                </p:cTn>
                <p:tgtEl>
                  <p:spTgt spid="5"/>
                </p:tgtEl>
              </p:cMediaNode>
            </p:video>
            <p:seq concurrent="1" nextAc="seek">
              <p:cTn id="13" restart="whenNotActive" fill="hold" evtFilter="cancelBubble" nodeType="interactiveSeq">
                <p:stCondLst>
                  <p:cond evt="onClick" delay="0">
                    <p:tgtEl>
                      <p:spTgt spid="5"/>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5"/>
                                        </p:tgtEl>
                                      </p:cBhvr>
                                    </p:cmd>
                                  </p:childTnLst>
                                </p:cTn>
                              </p:par>
                            </p:childTnLst>
                          </p:cTn>
                        </p:par>
                      </p:childTnLst>
                    </p:cTn>
                  </p:par>
                </p:childTnLst>
              </p:cTn>
              <p:nextCondLst>
                <p:cond evt="onClick" delay="0">
                  <p:tgtEl>
                    <p:spTgt spid="5"/>
                  </p:tgtEl>
                </p:cond>
              </p:nextCondLst>
            </p:seq>
            <p:video>
              <p:cMediaNode vol="80000">
                <p:cTn id="18" fill="hold" display="0">
                  <p:stCondLst>
                    <p:cond delay="indefinite"/>
                  </p:stCondLst>
                </p:cTn>
                <p:tgtEl>
                  <p:spTgt spid="2"/>
                </p:tgtEl>
              </p:cMediaNode>
            </p:video>
            <p:seq concurrent="1" nextAc="seek">
              <p:cTn id="19" restart="whenNotActive" fill="hold" evtFilter="cancelBubble" nodeType="interactiveSeq">
                <p:stCondLst>
                  <p:cond evt="onClick" delay="0">
                    <p:tgtEl>
                      <p:spTgt spid="2"/>
                    </p:tgtEl>
                  </p:cond>
                </p:stCondLst>
                <p:endSync evt="end" delay="0">
                  <p:rtn val="all"/>
                </p:endSync>
                <p:childTnLst>
                  <p:par>
                    <p:cTn id="20" fill="hold">
                      <p:stCondLst>
                        <p:cond delay="0"/>
                      </p:stCondLst>
                      <p:childTnLst>
                        <p:par>
                          <p:cTn id="21" fill="hold">
                            <p:stCondLst>
                              <p:cond delay="0"/>
                            </p:stCondLst>
                            <p:childTnLst>
                              <p:par>
                                <p:cTn id="22" presetID="2" presetClass="mediacall" presetSubtype="0" fill="hold" nodeType="clickEffect">
                                  <p:stCondLst>
                                    <p:cond delay="0"/>
                                  </p:stCondLst>
                                  <p:childTnLst>
                                    <p:cmd type="call" cmd="togglePause">
                                      <p:cBhvr>
                                        <p:cTn id="23"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1D7187-3C2F-8A80-F649-9736A12A2B7E}"/>
              </a:ext>
            </a:extLst>
          </p:cNvPr>
          <p:cNvSpPr>
            <a:spLocks noGrp="1"/>
          </p:cNvSpPr>
          <p:nvPr>
            <p:ph type="title"/>
          </p:nvPr>
        </p:nvSpPr>
        <p:spPr>
          <a:xfrm>
            <a:off x="382588" y="340179"/>
            <a:ext cx="4668837" cy="276999"/>
          </a:xfrm>
        </p:spPr>
        <p:txBody>
          <a:bodyPr/>
          <a:lstStyle/>
          <a:p>
            <a:r>
              <a:rPr lang="en-US" dirty="0">
                <a:solidFill>
                  <a:srgbClr val="6123A8"/>
                </a:solidFill>
              </a:rPr>
              <a:t>Lower thirds</a:t>
            </a:r>
          </a:p>
        </p:txBody>
      </p:sp>
      <p:sp>
        <p:nvSpPr>
          <p:cNvPr id="12" name="TextBox 11">
            <a:extLst>
              <a:ext uri="{FF2B5EF4-FFF2-40B4-BE49-F238E27FC236}">
                <a16:creationId xmlns:a16="http://schemas.microsoft.com/office/drawing/2014/main" id="{96613646-EDEE-B3B7-EDC3-55388763F7B3}"/>
              </a:ext>
            </a:extLst>
          </p:cNvPr>
          <p:cNvSpPr txBox="1"/>
          <p:nvPr/>
        </p:nvSpPr>
        <p:spPr>
          <a:xfrm>
            <a:off x="389776" y="4965055"/>
            <a:ext cx="4423524" cy="923330"/>
          </a:xfrm>
          <a:prstGeom prst="rect">
            <a:avLst/>
          </a:prstGeom>
          <a:noFill/>
        </p:spPr>
        <p:txBody>
          <a:bodyPr wrap="square" lIns="0" tIns="0" rIns="0" bIns="0" rtlCol="0">
            <a:spAutoFit/>
          </a:bodyPr>
          <a:lstStyle/>
          <a:p>
            <a:r>
              <a:rPr lang="en-US" sz="1000" u="none" strike="noStrike" dirty="0">
                <a:solidFill>
                  <a:srgbClr val="000000"/>
                </a:solidFill>
                <a:effectLst/>
                <a:latin typeface="Source Sans Pro" panose="020B0503030403020204" pitchFamily="34" charset="0"/>
                <a:ea typeface="Source Sans Pro" panose="020B0503030403020204" pitchFamily="34" charset="0"/>
              </a:rPr>
              <a:t>Lower thirds are used to add information about the content of the video, such as a person who is speaking or a site location, etc. </a:t>
            </a:r>
          </a:p>
          <a:p>
            <a:endParaRPr lang="en-US" sz="1000" dirty="0">
              <a:solidFill>
                <a:srgbClr val="000000"/>
              </a:solidFill>
              <a:latin typeface="Source Sans Pro" panose="020B0503030403020204" pitchFamily="34" charset="0"/>
              <a:ea typeface="Source Sans Pro" panose="020B0503030403020204" pitchFamily="34" charset="0"/>
            </a:endParaRPr>
          </a:p>
          <a:p>
            <a:r>
              <a:rPr lang="en-US" sz="1000" u="none" strike="noStrike" dirty="0">
                <a:solidFill>
                  <a:srgbClr val="000000"/>
                </a:solidFill>
                <a:effectLst/>
                <a:latin typeface="Source Sans Pro" panose="020B0503030403020204" pitchFamily="34" charset="0"/>
                <a:ea typeface="Source Sans Pro" panose="020B0503030403020204" pitchFamily="34" charset="0"/>
              </a:rPr>
              <a:t>Leverage the version with the GE HealthCare logo if the video is for external purposes or the person </a:t>
            </a:r>
            <a:r>
              <a:rPr lang="en-US" sz="1000" dirty="0">
                <a:solidFill>
                  <a:srgbClr val="000000"/>
                </a:solidFill>
                <a:latin typeface="Source Sans Pro" panose="020B0503030403020204" pitchFamily="34" charset="0"/>
                <a:ea typeface="Source Sans Pro" panose="020B0503030403020204" pitchFamily="34" charset="0"/>
              </a:rPr>
              <a:t>speaking is in the context of external companies. </a:t>
            </a:r>
            <a:r>
              <a:rPr lang="en-US" sz="1000" u="none" strike="noStrike" dirty="0">
                <a:solidFill>
                  <a:srgbClr val="000000"/>
                </a:solidFill>
                <a:effectLst/>
                <a:latin typeface="Source Sans Pro" panose="020B0503030403020204" pitchFamily="34" charset="0"/>
                <a:ea typeface="Source Sans Pro" panose="020B0503030403020204" pitchFamily="34" charset="0"/>
              </a:rPr>
              <a:t>In line with the concise motion principle, the movement is deliberate and direct.</a:t>
            </a:r>
          </a:p>
        </p:txBody>
      </p:sp>
      <p:sp>
        <p:nvSpPr>
          <p:cNvPr id="6" name="TextBox 5">
            <a:extLst>
              <a:ext uri="{FF2B5EF4-FFF2-40B4-BE49-F238E27FC236}">
                <a16:creationId xmlns:a16="http://schemas.microsoft.com/office/drawing/2014/main" id="{5192C9D8-DB25-745D-0427-315A1C1F8ACB}"/>
              </a:ext>
            </a:extLst>
          </p:cNvPr>
          <p:cNvSpPr txBox="1"/>
          <p:nvPr/>
        </p:nvSpPr>
        <p:spPr>
          <a:xfrm>
            <a:off x="389776" y="4603208"/>
            <a:ext cx="2732837" cy="153888"/>
          </a:xfrm>
          <a:prstGeom prst="rect">
            <a:avLst/>
          </a:prstGeom>
          <a:noFill/>
        </p:spPr>
        <p:txBody>
          <a:bodyPr wrap="square" lIns="0" tIns="0" rIns="0" bIns="0" rtlCol="0">
            <a:spAutoFit/>
          </a:bodyPr>
          <a:lstStyle/>
          <a:p>
            <a:r>
              <a:rPr lang="en-US" sz="1000" b="0" i="0" u="none" strike="noStrike" dirty="0">
                <a:solidFill>
                  <a:srgbClr val="000000"/>
                </a:solidFill>
                <a:effectLst/>
                <a:latin typeface="Source Sans Pro" panose="020B0503030403020204" pitchFamily="34" charset="0"/>
              </a:rPr>
              <a:t>With logo</a:t>
            </a:r>
            <a:endParaRPr lang="en-US" sz="1000" dirty="0">
              <a:latin typeface="Source Sans Pro" panose="020B0503030403020204" pitchFamily="34" charset="0"/>
              <a:ea typeface="Source Sans Pro" panose="020B0503030403020204" pitchFamily="34" charset="0"/>
            </a:endParaRPr>
          </a:p>
        </p:txBody>
      </p:sp>
      <p:sp>
        <p:nvSpPr>
          <p:cNvPr id="7" name="TextBox 6">
            <a:extLst>
              <a:ext uri="{FF2B5EF4-FFF2-40B4-BE49-F238E27FC236}">
                <a16:creationId xmlns:a16="http://schemas.microsoft.com/office/drawing/2014/main" id="{6DF48E7D-A8AB-7BD5-27E8-9F30809E7A06}"/>
              </a:ext>
            </a:extLst>
          </p:cNvPr>
          <p:cNvSpPr txBox="1"/>
          <p:nvPr/>
        </p:nvSpPr>
        <p:spPr>
          <a:xfrm>
            <a:off x="6174626" y="4603208"/>
            <a:ext cx="2732837" cy="153888"/>
          </a:xfrm>
          <a:prstGeom prst="rect">
            <a:avLst/>
          </a:prstGeom>
          <a:noFill/>
        </p:spPr>
        <p:txBody>
          <a:bodyPr wrap="square" lIns="0" tIns="0" rIns="0" bIns="0" rtlCol="0">
            <a:spAutoFit/>
          </a:bodyPr>
          <a:lstStyle/>
          <a:p>
            <a:r>
              <a:rPr lang="en-US" sz="1000" b="0" i="0" u="none" strike="noStrike" dirty="0">
                <a:solidFill>
                  <a:srgbClr val="000000"/>
                </a:solidFill>
                <a:effectLst/>
                <a:latin typeface="Source Sans Pro" panose="020B0503030403020204" pitchFamily="34" charset="0"/>
              </a:rPr>
              <a:t>Without logo</a:t>
            </a:r>
            <a:endParaRPr lang="en-US" sz="1000" dirty="0">
              <a:latin typeface="Source Sans Pro" panose="020B0503030403020204" pitchFamily="34" charset="0"/>
              <a:ea typeface="Source Sans Pro" panose="020B0503030403020204" pitchFamily="34" charset="0"/>
            </a:endParaRPr>
          </a:p>
        </p:txBody>
      </p:sp>
      <p:pic>
        <p:nvPicPr>
          <p:cNvPr id="3" name="Lowerthird - 2 lines">
            <a:hlinkClick r:id="" action="ppaction://media"/>
            <a:extLst>
              <a:ext uri="{FF2B5EF4-FFF2-40B4-BE49-F238E27FC236}">
                <a16:creationId xmlns:a16="http://schemas.microsoft.com/office/drawing/2014/main" id="{25112E84-086E-7E85-E6FC-19E3C7645F17}"/>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82588" y="1381027"/>
            <a:ext cx="5588173" cy="3143348"/>
          </a:xfrm>
          <a:prstGeom prst="rect">
            <a:avLst/>
          </a:prstGeom>
        </p:spPr>
      </p:pic>
      <p:pic>
        <p:nvPicPr>
          <p:cNvPr id="2" name="Lowerthird - 2 lines-non-branded.mp4">
            <a:hlinkClick r:id="" action="ppaction://media"/>
            <a:extLst>
              <a:ext uri="{FF2B5EF4-FFF2-40B4-BE49-F238E27FC236}">
                <a16:creationId xmlns:a16="http://schemas.microsoft.com/office/drawing/2014/main" id="{ABC5C341-850B-A566-C02F-F131DA6816ED}"/>
              </a:ext>
            </a:extLst>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6221241" y="1381027"/>
            <a:ext cx="5588173" cy="3143348"/>
          </a:xfrm>
          <a:prstGeom prst="rect">
            <a:avLst/>
          </a:prstGeom>
        </p:spPr>
      </p:pic>
      <p:sp>
        <p:nvSpPr>
          <p:cNvPr id="5" name="TextBox 4">
            <a:extLst>
              <a:ext uri="{FF2B5EF4-FFF2-40B4-BE49-F238E27FC236}">
                <a16:creationId xmlns:a16="http://schemas.microsoft.com/office/drawing/2014/main" id="{333C60A5-0C3D-C024-11F6-F728B31F361E}"/>
              </a:ext>
            </a:extLst>
          </p:cNvPr>
          <p:cNvSpPr txBox="1"/>
          <p:nvPr/>
        </p:nvSpPr>
        <p:spPr>
          <a:xfrm>
            <a:off x="382588" y="784993"/>
            <a:ext cx="5362757" cy="369332"/>
          </a:xfrm>
          <a:prstGeom prst="rect">
            <a:avLst/>
          </a:prstGeom>
          <a:noFill/>
        </p:spPr>
        <p:txBody>
          <a:bodyPr wrap="square" lIns="0" tIns="0" rIns="0" bIns="0" rtlCol="0">
            <a:spAutoFit/>
          </a:bodyPr>
          <a:lstStyle/>
          <a:p>
            <a:pPr>
              <a:spcAft>
                <a:spcPts val="600"/>
              </a:spcAft>
            </a:pPr>
            <a:r>
              <a:rPr lang="en-GB" sz="1200" i="0" dirty="0">
                <a:effectLst/>
                <a:latin typeface="Source Sans Pro" panose="020B0503030403020204" pitchFamily="34" charset="0"/>
              </a:rPr>
              <a:t>A lower third is a combination of text and graphical elements placed in the lower area of the screen to give the audience more information.</a:t>
            </a:r>
            <a:endParaRPr lang="en-US" sz="1200" dirty="0">
              <a:latin typeface="Source Sans Pro" panose="020B0503030403020204" pitchFamily="34" charset="0"/>
            </a:endParaRPr>
          </a:p>
        </p:txBody>
      </p:sp>
    </p:spTree>
    <p:extLst>
      <p:ext uri="{BB962C8B-B14F-4D97-AF65-F5344CB8AC3E}">
        <p14:creationId xmlns:p14="http://schemas.microsoft.com/office/powerpoint/2010/main" val="1574275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000"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8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3"/>
                </p:tgtEl>
              </p:cMediaNode>
            </p:video>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video>
              <p:cMediaNode vol="80000">
                <p:cTn id="17" fill="hold" display="0">
                  <p:stCondLst>
                    <p:cond delay="indefinite"/>
                  </p:stCondLst>
                </p:cTn>
                <p:tgtEl>
                  <p:spTgt spid="2"/>
                </p:tgtEl>
              </p:cMediaNode>
            </p:video>
            <p:seq concurrent="1" nextAc="seek">
              <p:cTn id="18" restart="whenNotActive" fill="hold" evtFilter="cancelBubble" nodeType="interactiveSeq">
                <p:stCondLst>
                  <p:cond evt="onClick" delay="0">
                    <p:tgtEl>
                      <p:spTgt spid="2"/>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422B4997-9E22-6F78-2305-2B6362FDB8FD}"/>
              </a:ext>
            </a:extLst>
          </p:cNvPr>
          <p:cNvSpPr/>
          <p:nvPr/>
        </p:nvSpPr>
        <p:spPr>
          <a:xfrm>
            <a:off x="204538" y="213756"/>
            <a:ext cx="11790948" cy="6100792"/>
          </a:xfrm>
          <a:prstGeom prst="roundRect">
            <a:avLst>
              <a:gd name="adj" fmla="val 1455"/>
            </a:avLst>
          </a:prstGeom>
          <a:solidFill>
            <a:srgbClr val="6022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2430C5E7-FB67-01B3-4EF0-C733E671D761}"/>
              </a:ext>
            </a:extLst>
          </p:cNvPr>
          <p:cNvSpPr txBox="1">
            <a:spLocks/>
          </p:cNvSpPr>
          <p:nvPr/>
        </p:nvSpPr>
        <p:spPr>
          <a:xfrm>
            <a:off x="742957" y="2771834"/>
            <a:ext cx="6425286" cy="1244315"/>
          </a:xfrm>
          <a:prstGeom prst="rect">
            <a:avLst/>
          </a:prstGeom>
        </p:spPr>
        <p:txBody>
          <a:bodyPr vert="horz" wrap="square" lIns="0" tIns="0" rIns="0" bIns="0" rtlCol="0" anchor="t">
            <a:spAutoFit/>
          </a:bodyPr>
          <a:lstStyle>
            <a:lvl1pPr algn="l" defTabSz="914400" rtl="0" eaLnBrk="1" latinLnBrk="0" hangingPunct="1">
              <a:lnSpc>
                <a:spcPct val="100000"/>
              </a:lnSpc>
              <a:spcBef>
                <a:spcPct val="0"/>
              </a:spcBef>
              <a:buNone/>
              <a:defRPr sz="2800" kern="1200" spc="0" baseline="0">
                <a:solidFill>
                  <a:schemeClr val="tx1"/>
                </a:solidFill>
                <a:latin typeface="+mj-lt"/>
                <a:ea typeface="+mj-ea"/>
                <a:cs typeface="+mj-cs"/>
              </a:defRPr>
            </a:lvl1pPr>
          </a:lstStyle>
          <a:p>
            <a:pPr defTabSz="914126">
              <a:lnSpc>
                <a:spcPct val="80000"/>
              </a:lnSpc>
              <a:defRPr/>
            </a:pPr>
            <a:r>
              <a:rPr lang="en-US" sz="5000" b="1" spc="-150" dirty="0">
                <a:solidFill>
                  <a:schemeClr val="bg1"/>
                </a:solidFill>
                <a:latin typeface="Source Sans Pro SemiBold" panose="020B0503030403020204" pitchFamily="34" charset="0"/>
                <a:ea typeface="Source Sans Pro SemiBold" panose="020B0503030403020204" pitchFamily="34" charset="0"/>
                <a:cs typeface="Arial"/>
              </a:rPr>
              <a:t>Technical motion reference for animators </a:t>
            </a:r>
          </a:p>
        </p:txBody>
      </p:sp>
      <p:sp>
        <p:nvSpPr>
          <p:cNvPr id="16" name="Title 1">
            <a:extLst>
              <a:ext uri="{FF2B5EF4-FFF2-40B4-BE49-F238E27FC236}">
                <a16:creationId xmlns:a16="http://schemas.microsoft.com/office/drawing/2014/main" id="{7B60DFD6-20E9-B838-7C81-B3D033E2B7C3}"/>
              </a:ext>
            </a:extLst>
          </p:cNvPr>
          <p:cNvSpPr txBox="1">
            <a:spLocks/>
          </p:cNvSpPr>
          <p:nvPr/>
        </p:nvSpPr>
        <p:spPr>
          <a:xfrm>
            <a:off x="770582" y="4221888"/>
            <a:ext cx="5164854" cy="706347"/>
          </a:xfrm>
          <a:prstGeom prst="rect">
            <a:avLst/>
          </a:prstGeom>
        </p:spPr>
        <p:txBody>
          <a:bodyPr vert="horz" wrap="square" lIns="0" tIns="0" rIns="0" bIns="0" rtlCol="0" anchor="t">
            <a:spAutoFit/>
          </a:bodyPr>
          <a:lstStyle>
            <a:lvl1pPr algn="l" defTabSz="914400" rtl="0" eaLnBrk="1" latinLnBrk="0" hangingPunct="1">
              <a:lnSpc>
                <a:spcPct val="100000"/>
              </a:lnSpc>
              <a:spcBef>
                <a:spcPct val="0"/>
              </a:spcBef>
              <a:buNone/>
              <a:defRPr sz="2800" kern="1200" spc="0" baseline="0">
                <a:solidFill>
                  <a:schemeClr val="tx1"/>
                </a:solidFill>
                <a:latin typeface="+mj-lt"/>
                <a:ea typeface="+mj-ea"/>
                <a:cs typeface="+mj-cs"/>
              </a:defRPr>
            </a:lvl1pPr>
          </a:lstStyle>
          <a:p>
            <a:pPr defTabSz="914126">
              <a:lnSpc>
                <a:spcPct val="90000"/>
              </a:lnSpc>
              <a:defRPr/>
            </a:pPr>
            <a:r>
              <a:rPr lang="en-US" sz="1700" dirty="0">
                <a:solidFill>
                  <a:schemeClr val="bg1"/>
                </a:solidFill>
                <a:latin typeface="Source Sans Pro" panose="020B0503030403020204" pitchFamily="34" charset="0"/>
                <a:ea typeface="Source Sans Pro SemiBold" panose="020B0503030403020204" pitchFamily="34" charset="0"/>
                <a:cs typeface="Arial"/>
              </a:rPr>
              <a:t>The following pages are a reference for animators to  implement technical motion and transitions for our brand assets based on the principles we’ve established.</a:t>
            </a:r>
          </a:p>
        </p:txBody>
      </p:sp>
    </p:spTree>
    <p:extLst>
      <p:ext uri="{BB962C8B-B14F-4D97-AF65-F5344CB8AC3E}">
        <p14:creationId xmlns:p14="http://schemas.microsoft.com/office/powerpoint/2010/main" val="138857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1D7187-3C2F-8A80-F649-9736A12A2B7E}"/>
              </a:ext>
            </a:extLst>
          </p:cNvPr>
          <p:cNvSpPr>
            <a:spLocks noGrp="1"/>
          </p:cNvSpPr>
          <p:nvPr>
            <p:ph type="title"/>
          </p:nvPr>
        </p:nvSpPr>
        <p:spPr>
          <a:xfrm>
            <a:off x="382588" y="381000"/>
            <a:ext cx="4668837" cy="553998"/>
          </a:xfrm>
        </p:spPr>
        <p:txBody>
          <a:bodyPr/>
          <a:lstStyle/>
          <a:p>
            <a:r>
              <a:rPr lang="en-US" dirty="0">
                <a:solidFill>
                  <a:srgbClr val="6123A8"/>
                </a:solidFill>
              </a:rPr>
              <a:t>Our principles of motion graphics</a:t>
            </a:r>
            <a:br>
              <a:rPr lang="en-US" dirty="0">
                <a:solidFill>
                  <a:srgbClr val="6123A8"/>
                </a:solidFill>
              </a:rPr>
            </a:br>
            <a:endParaRPr lang="en-US" dirty="0">
              <a:solidFill>
                <a:schemeClr val="tx1"/>
              </a:solidFill>
              <a:latin typeface="Source Sans Pro Light" panose="020B0403030403020204" pitchFamily="34" charset="0"/>
            </a:endParaRPr>
          </a:p>
        </p:txBody>
      </p:sp>
      <p:sp>
        <p:nvSpPr>
          <p:cNvPr id="18" name="TextBox 17">
            <a:extLst>
              <a:ext uri="{FF2B5EF4-FFF2-40B4-BE49-F238E27FC236}">
                <a16:creationId xmlns:a16="http://schemas.microsoft.com/office/drawing/2014/main" id="{2A6C6B25-AA59-9FB6-158E-8A49DDFEFDAA}"/>
              </a:ext>
            </a:extLst>
          </p:cNvPr>
          <p:cNvSpPr txBox="1"/>
          <p:nvPr/>
        </p:nvSpPr>
        <p:spPr>
          <a:xfrm>
            <a:off x="389777" y="4807809"/>
            <a:ext cx="3696448" cy="246221"/>
          </a:xfrm>
          <a:prstGeom prst="rect">
            <a:avLst/>
          </a:prstGeom>
          <a:noFill/>
        </p:spPr>
        <p:txBody>
          <a:bodyPr wrap="square" lIns="0" tIns="0" rIns="0" bIns="0" rtlCol="0">
            <a:spAutoFit/>
          </a:bodyPr>
          <a:lstStyle/>
          <a:p>
            <a:r>
              <a:rPr lang="en-US" sz="1600" b="1">
                <a:latin typeface="Source Sans Pro SemiBold" panose="020B0503030403020204" pitchFamily="34" charset="0"/>
                <a:ea typeface="Source Sans Pro SemiBold" panose="020B0503030403020204" pitchFamily="34" charset="0"/>
              </a:rPr>
              <a:t>Calm</a:t>
            </a:r>
            <a:endParaRPr lang="en-US" sz="1600">
              <a:latin typeface="Source Sans Pro" panose="020B0503030403020204" pitchFamily="34" charset="0"/>
              <a:ea typeface="Source Sans Pro" panose="020B0503030403020204" pitchFamily="34" charset="0"/>
            </a:endParaRPr>
          </a:p>
        </p:txBody>
      </p:sp>
      <p:sp>
        <p:nvSpPr>
          <p:cNvPr id="19" name="TextBox 18">
            <a:extLst>
              <a:ext uri="{FF2B5EF4-FFF2-40B4-BE49-F238E27FC236}">
                <a16:creationId xmlns:a16="http://schemas.microsoft.com/office/drawing/2014/main" id="{EAE4FFFA-444E-BACA-6B7B-9DFAA7C5DBBE}"/>
              </a:ext>
            </a:extLst>
          </p:cNvPr>
          <p:cNvSpPr txBox="1"/>
          <p:nvPr/>
        </p:nvSpPr>
        <p:spPr>
          <a:xfrm>
            <a:off x="4255606" y="4807809"/>
            <a:ext cx="3693761" cy="246221"/>
          </a:xfrm>
          <a:prstGeom prst="rect">
            <a:avLst/>
          </a:prstGeom>
          <a:noFill/>
        </p:spPr>
        <p:txBody>
          <a:bodyPr wrap="square" lIns="0" tIns="0" rIns="0" bIns="0" rtlCol="0">
            <a:spAutoFit/>
          </a:bodyPr>
          <a:lstStyle/>
          <a:p>
            <a:r>
              <a:rPr lang="en-US" sz="1600" b="1">
                <a:latin typeface="Source Sans Pro SemiBold" panose="020B0503030403020204" pitchFamily="34" charset="0"/>
                <a:ea typeface="Source Sans Pro SemiBold" panose="020B0503030403020204" pitchFamily="34" charset="0"/>
              </a:rPr>
              <a:t>Balance</a:t>
            </a:r>
            <a:endParaRPr lang="en-US" sz="1600">
              <a:latin typeface="Source Sans Pro" panose="020B0503030403020204" pitchFamily="34" charset="0"/>
              <a:ea typeface="Source Sans Pro" panose="020B0503030403020204" pitchFamily="34" charset="0"/>
            </a:endParaRPr>
          </a:p>
        </p:txBody>
      </p:sp>
      <p:sp>
        <p:nvSpPr>
          <p:cNvPr id="20" name="TextBox 19">
            <a:extLst>
              <a:ext uri="{FF2B5EF4-FFF2-40B4-BE49-F238E27FC236}">
                <a16:creationId xmlns:a16="http://schemas.microsoft.com/office/drawing/2014/main" id="{ECCE1B8E-EA31-EE73-CFAC-DB02B2089D2E}"/>
              </a:ext>
            </a:extLst>
          </p:cNvPr>
          <p:cNvSpPr txBox="1"/>
          <p:nvPr/>
        </p:nvSpPr>
        <p:spPr>
          <a:xfrm>
            <a:off x="8105194" y="4807809"/>
            <a:ext cx="3703320" cy="246221"/>
          </a:xfrm>
          <a:prstGeom prst="rect">
            <a:avLst/>
          </a:prstGeom>
          <a:noFill/>
        </p:spPr>
        <p:txBody>
          <a:bodyPr wrap="square" lIns="0" tIns="0" rIns="0" bIns="0" rtlCol="0">
            <a:spAutoFit/>
          </a:bodyPr>
          <a:lstStyle/>
          <a:p>
            <a:r>
              <a:rPr lang="en-US" sz="1600" b="1">
                <a:latin typeface="Source Sans Pro SemiBold" panose="020B0503030403020204" pitchFamily="34" charset="0"/>
                <a:ea typeface="Source Sans Pro SemiBold" panose="020B0503030403020204" pitchFamily="34" charset="0"/>
              </a:rPr>
              <a:t>Concise</a:t>
            </a:r>
            <a:endParaRPr lang="en-US" sz="1600">
              <a:latin typeface="Source Sans Pro" panose="020B0503030403020204" pitchFamily="34" charset="0"/>
              <a:ea typeface="Source Sans Pro" panose="020B0503030403020204" pitchFamily="34" charset="0"/>
            </a:endParaRPr>
          </a:p>
        </p:txBody>
      </p:sp>
      <p:sp>
        <p:nvSpPr>
          <p:cNvPr id="21" name="TextBox 20">
            <a:extLst>
              <a:ext uri="{FF2B5EF4-FFF2-40B4-BE49-F238E27FC236}">
                <a16:creationId xmlns:a16="http://schemas.microsoft.com/office/drawing/2014/main" id="{7215733F-1A6D-98E6-A920-ED39000199FD}"/>
              </a:ext>
            </a:extLst>
          </p:cNvPr>
          <p:cNvSpPr txBox="1"/>
          <p:nvPr/>
        </p:nvSpPr>
        <p:spPr>
          <a:xfrm>
            <a:off x="389777" y="5119151"/>
            <a:ext cx="3693761" cy="769441"/>
          </a:xfrm>
          <a:prstGeom prst="rect">
            <a:avLst/>
          </a:prstGeom>
          <a:noFill/>
        </p:spPr>
        <p:txBody>
          <a:bodyPr wrap="square" lIns="0" tIns="0" rIns="0" bIns="0" rtlCol="0">
            <a:spAutoFit/>
          </a:bodyPr>
          <a:lstStyle/>
          <a:p>
            <a:pPr>
              <a:spcBef>
                <a:spcPts val="600"/>
              </a:spcBef>
            </a:pPr>
            <a:r>
              <a:rPr lang="en-US" sz="1000" dirty="0">
                <a:latin typeface="Source Sans Pro" panose="020B0503030403020204" pitchFamily="34" charset="0"/>
                <a:ea typeface="Source Sans Pro" panose="020B0503030403020204" pitchFamily="34" charset="0"/>
              </a:rPr>
              <a:t>Calm refers to the smooth and gentle movement of assets. The calm motion principle is</a:t>
            </a:r>
            <a:r>
              <a:rPr lang="en-US" sz="1000" dirty="0">
                <a:latin typeface="Source Sans Pro" panose="020B0503030403020204" pitchFamily="34" charset="0"/>
              </a:rPr>
              <a:t> an important tool for creating a sense of compassion. This </a:t>
            </a:r>
            <a:r>
              <a:rPr lang="en-US" sz="1000" dirty="0">
                <a:latin typeface="Source Sans Pro" panose="020B0503030403020204" pitchFamily="34" charset="0"/>
                <a:ea typeface="Source Sans Pro" panose="020B0503030403020204" pitchFamily="34" charset="0"/>
              </a:rPr>
              <a:t>creates fluidity and a soft flow of motion </a:t>
            </a:r>
            <a:r>
              <a:rPr lang="en-US" sz="1000" dirty="0">
                <a:latin typeface="Source Sans Pro" panose="020B0503030403020204" pitchFamily="34" charset="0"/>
              </a:rPr>
              <a:t>for elements like messaging where you need to have a moment of focus or pause.</a:t>
            </a:r>
          </a:p>
        </p:txBody>
      </p:sp>
      <p:sp>
        <p:nvSpPr>
          <p:cNvPr id="22" name="TextBox 21">
            <a:extLst>
              <a:ext uri="{FF2B5EF4-FFF2-40B4-BE49-F238E27FC236}">
                <a16:creationId xmlns:a16="http://schemas.microsoft.com/office/drawing/2014/main" id="{4D6BCBE9-E53B-65FB-0A75-23E37B62E052}"/>
              </a:ext>
            </a:extLst>
          </p:cNvPr>
          <p:cNvSpPr txBox="1"/>
          <p:nvPr/>
        </p:nvSpPr>
        <p:spPr>
          <a:xfrm>
            <a:off x="4255606" y="5119151"/>
            <a:ext cx="3693761" cy="615553"/>
          </a:xfrm>
          <a:prstGeom prst="rect">
            <a:avLst/>
          </a:prstGeom>
          <a:noFill/>
        </p:spPr>
        <p:txBody>
          <a:bodyPr wrap="square" lIns="0" tIns="0" rIns="0" bIns="0" rtlCol="0">
            <a:spAutoFit/>
          </a:bodyPr>
          <a:lstStyle/>
          <a:p>
            <a:pPr>
              <a:spcBef>
                <a:spcPts val="600"/>
              </a:spcBef>
            </a:pPr>
            <a:r>
              <a:rPr lang="en-US" sz="1000" dirty="0">
                <a:latin typeface="Source Sans Pro" panose="020B0503030403020204" pitchFamily="34" charset="0"/>
                <a:ea typeface="Source Sans Pro" panose="020B0503030403020204" pitchFamily="34" charset="0"/>
              </a:rPr>
              <a:t>Balance refers to the smooth and even movement of elements to create a sense of </a:t>
            </a:r>
            <a:r>
              <a:rPr lang="en-ZA" sz="1000" dirty="0">
                <a:latin typeface="Source Sans Pro" panose="020B0503030403020204" pitchFamily="34" charset="0"/>
                <a:ea typeface="Source Sans Pro" panose="020B0503030403020204" pitchFamily="34" charset="0"/>
              </a:rPr>
              <a:t>harmony and symmetry. There is a </a:t>
            </a:r>
            <a:r>
              <a:rPr lang="en-US" sz="1000" dirty="0">
                <a:latin typeface="Source Sans Pro" panose="020B0503030403020204" pitchFamily="34" charset="0"/>
                <a:ea typeface="Source Sans Pro" panose="020B0503030403020204" pitchFamily="34" charset="0"/>
              </a:rPr>
              <a:t>coordinated flow between elements, like transitioning between messaging to a product feature.</a:t>
            </a:r>
          </a:p>
        </p:txBody>
      </p:sp>
      <p:sp>
        <p:nvSpPr>
          <p:cNvPr id="23" name="TextBox 22">
            <a:extLst>
              <a:ext uri="{FF2B5EF4-FFF2-40B4-BE49-F238E27FC236}">
                <a16:creationId xmlns:a16="http://schemas.microsoft.com/office/drawing/2014/main" id="{3D966910-D289-868D-73AF-592CFF607E65}"/>
              </a:ext>
            </a:extLst>
          </p:cNvPr>
          <p:cNvSpPr txBox="1"/>
          <p:nvPr/>
        </p:nvSpPr>
        <p:spPr>
          <a:xfrm>
            <a:off x="8105194" y="5119151"/>
            <a:ext cx="3703320" cy="615553"/>
          </a:xfrm>
          <a:prstGeom prst="rect">
            <a:avLst/>
          </a:prstGeom>
          <a:noFill/>
        </p:spPr>
        <p:txBody>
          <a:bodyPr wrap="square" lIns="0" tIns="0" rIns="0" bIns="0" rtlCol="0">
            <a:spAutoFit/>
          </a:bodyPr>
          <a:lstStyle/>
          <a:p>
            <a:pPr>
              <a:spcBef>
                <a:spcPts val="600"/>
              </a:spcBef>
            </a:pPr>
            <a:r>
              <a:rPr lang="en-US" sz="1000" dirty="0">
                <a:latin typeface="Source Sans Pro" panose="020B0503030403020204" pitchFamily="34" charset="0"/>
                <a:ea typeface="Source Sans Pro" panose="020B0503030403020204" pitchFamily="34" charset="0"/>
              </a:rPr>
              <a:t>Concise movements are made with precision and confidence, moving with the least amount of effort and time. It’s deliberate and direct with no unnecessary motion, putting emphasis on being functional like UI elements (i.e., lower thirds). </a:t>
            </a:r>
            <a:endParaRPr lang="en-US" sz="1000" b="1" dirty="0">
              <a:latin typeface="Source Sans Pro SemiBold" panose="020B0503030403020204" pitchFamily="34" charset="0"/>
              <a:ea typeface="Source Sans Pro" panose="020B0503030403020204" pitchFamily="34" charset="0"/>
            </a:endParaRPr>
          </a:p>
        </p:txBody>
      </p:sp>
      <p:pic>
        <p:nvPicPr>
          <p:cNvPr id="27" name="Principle 01 - Calm Curve">
            <a:hlinkClick r:id="" action="ppaction://media"/>
            <a:extLst>
              <a:ext uri="{FF2B5EF4-FFF2-40B4-BE49-F238E27FC236}">
                <a16:creationId xmlns:a16="http://schemas.microsoft.com/office/drawing/2014/main" id="{BEBF93B0-3092-F79E-BF44-B4DAA304E19B}"/>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410401" y="1371602"/>
            <a:ext cx="3714115" cy="3331650"/>
          </a:xfrm>
          <a:prstGeom prst="rect">
            <a:avLst/>
          </a:prstGeom>
        </p:spPr>
      </p:pic>
      <p:pic>
        <p:nvPicPr>
          <p:cNvPr id="28" name="Principle 03 - Concise Curve">
            <a:hlinkClick r:id="" action="ppaction://media"/>
            <a:extLst>
              <a:ext uri="{FF2B5EF4-FFF2-40B4-BE49-F238E27FC236}">
                <a16:creationId xmlns:a16="http://schemas.microsoft.com/office/drawing/2014/main" id="{EFFD5E21-46A0-0E86-6498-7ED04F2560DA}"/>
              </a:ext>
            </a:extLst>
          </p:cNvPr>
          <p:cNvPicPr>
            <a:picLocks noChangeAspect="1"/>
          </p:cNvPicPr>
          <p:nvPr>
            <a:videoFile r:link="rId4"/>
            <p:extLst>
              <p:ext uri="{DAA4B4D4-6D71-4841-9C94-3DE7FCFB9230}">
                <p14:media xmlns:p14="http://schemas.microsoft.com/office/powerpoint/2010/main" r:embed="rId3"/>
              </p:ext>
            </p:extLst>
          </p:nvPr>
        </p:nvPicPr>
        <p:blipFill>
          <a:blip r:embed="rId10"/>
          <a:stretch>
            <a:fillRect/>
          </a:stretch>
        </p:blipFill>
        <p:spPr>
          <a:xfrm>
            <a:off x="8088109" y="1371603"/>
            <a:ext cx="3714113" cy="3331648"/>
          </a:xfrm>
          <a:prstGeom prst="rect">
            <a:avLst/>
          </a:prstGeom>
        </p:spPr>
      </p:pic>
      <p:pic>
        <p:nvPicPr>
          <p:cNvPr id="29" name="Principle 02 - Balance Curve">
            <a:hlinkClick r:id="" action="ppaction://media"/>
            <a:extLst>
              <a:ext uri="{FF2B5EF4-FFF2-40B4-BE49-F238E27FC236}">
                <a16:creationId xmlns:a16="http://schemas.microsoft.com/office/drawing/2014/main" id="{9E2123D9-0DB2-7C56-A788-DDE8E2D27513}"/>
              </a:ext>
            </a:extLst>
          </p:cNvPr>
          <p:cNvPicPr>
            <a:picLocks noChangeAspect="1"/>
          </p:cNvPicPr>
          <p:nvPr>
            <a:videoFile r:link="rId6"/>
            <p:extLst>
              <p:ext uri="{DAA4B4D4-6D71-4841-9C94-3DE7FCFB9230}">
                <p14:media xmlns:p14="http://schemas.microsoft.com/office/powerpoint/2010/main" r:embed="rId5"/>
              </p:ext>
            </p:extLst>
          </p:nvPr>
        </p:nvPicPr>
        <p:blipFill>
          <a:blip r:embed="rId11"/>
          <a:stretch>
            <a:fillRect/>
          </a:stretch>
        </p:blipFill>
        <p:spPr>
          <a:xfrm>
            <a:off x="4241604" y="1371603"/>
            <a:ext cx="3714113" cy="3331648"/>
          </a:xfrm>
          <a:prstGeom prst="rect">
            <a:avLst/>
          </a:prstGeom>
        </p:spPr>
      </p:pic>
      <p:sp>
        <p:nvSpPr>
          <p:cNvPr id="3" name="TextBox 2">
            <a:extLst>
              <a:ext uri="{FF2B5EF4-FFF2-40B4-BE49-F238E27FC236}">
                <a16:creationId xmlns:a16="http://schemas.microsoft.com/office/drawing/2014/main" id="{DAB6FFF7-47F0-182C-DF1E-48FE41117DDE}"/>
              </a:ext>
            </a:extLst>
          </p:cNvPr>
          <p:cNvSpPr txBox="1"/>
          <p:nvPr/>
        </p:nvSpPr>
        <p:spPr>
          <a:xfrm>
            <a:off x="382588" y="784993"/>
            <a:ext cx="5362757" cy="369332"/>
          </a:xfrm>
          <a:prstGeom prst="rect">
            <a:avLst/>
          </a:prstGeom>
          <a:noFill/>
        </p:spPr>
        <p:txBody>
          <a:bodyPr wrap="square" lIns="0" tIns="0" rIns="0" bIns="0" rtlCol="0">
            <a:spAutoFit/>
          </a:bodyPr>
          <a:lstStyle/>
          <a:p>
            <a:pPr>
              <a:spcAft>
                <a:spcPts val="600"/>
              </a:spcAft>
            </a:pPr>
            <a:r>
              <a:rPr lang="en-GB" sz="1200" i="0" dirty="0">
                <a:effectLst/>
                <a:latin typeface="Source Sans Pro" panose="020B0503030403020204" pitchFamily="34" charset="0"/>
              </a:rPr>
              <a:t>Please note the distance between each circle in the animations below detail</a:t>
            </a:r>
            <a:br>
              <a:rPr lang="en-GB" sz="1200" i="0" dirty="0">
                <a:effectLst/>
                <a:latin typeface="Source Sans Pro" panose="020B0503030403020204" pitchFamily="34" charset="0"/>
              </a:rPr>
            </a:br>
            <a:r>
              <a:rPr lang="en-GB" sz="1200" i="0" dirty="0">
                <a:effectLst/>
                <a:latin typeface="Source Sans Pro" panose="020B0503030403020204" pitchFamily="34" charset="0"/>
              </a:rPr>
              <a:t>the nuance, pace, rhythm and style of motion for each of our principles. </a:t>
            </a:r>
            <a:endParaRPr lang="en-US" sz="1200" dirty="0">
              <a:latin typeface="Source Sans Pro" panose="020B0503030403020204" pitchFamily="34" charset="0"/>
            </a:endParaRPr>
          </a:p>
        </p:txBody>
      </p:sp>
    </p:spTree>
    <p:extLst>
      <p:ext uri="{BB962C8B-B14F-4D97-AF65-F5344CB8AC3E}">
        <p14:creationId xmlns:p14="http://schemas.microsoft.com/office/powerpoint/2010/main" val="2686611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0" fill="hold"/>
                                        <p:tgtEl>
                                          <p:spTgt spid="27"/>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3000" fill="hold"/>
                                        <p:tgtEl>
                                          <p:spTgt spid="29"/>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3000" fill="hold"/>
                                        <p:tgtEl>
                                          <p:spTgt spid="2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fill="hold" display="0">
                  <p:stCondLst>
                    <p:cond delay="indefinite"/>
                  </p:stCondLst>
                </p:cTn>
                <p:tgtEl>
                  <p:spTgt spid="27"/>
                </p:tgtEl>
              </p:cMediaNode>
            </p:video>
            <p:seq concurrent="1" nextAc="seek">
              <p:cTn id="16" restart="whenNotActive" fill="hold" evtFilter="cancelBubble" nodeType="interactiveSeq">
                <p:stCondLst>
                  <p:cond evt="onClick" delay="0">
                    <p:tgtEl>
                      <p:spTgt spid="27"/>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27"/>
                                        </p:tgtEl>
                                      </p:cBhvr>
                                    </p:cmd>
                                  </p:childTnLst>
                                </p:cTn>
                              </p:par>
                            </p:childTnLst>
                          </p:cTn>
                        </p:par>
                      </p:childTnLst>
                    </p:cTn>
                  </p:par>
                </p:childTnLst>
              </p:cTn>
              <p:nextCondLst>
                <p:cond evt="onClick" delay="0">
                  <p:tgtEl>
                    <p:spTgt spid="27"/>
                  </p:tgtEl>
                </p:cond>
              </p:nextCondLst>
            </p:seq>
            <p:video>
              <p:cMediaNode vol="80000">
                <p:cTn id="21" fill="hold" display="0">
                  <p:stCondLst>
                    <p:cond delay="indefinite"/>
                  </p:stCondLst>
                </p:cTn>
                <p:tgtEl>
                  <p:spTgt spid="29"/>
                </p:tgtEl>
              </p:cMediaNode>
            </p:video>
            <p:seq concurrent="1" nextAc="seek">
              <p:cTn id="22" restart="whenNotActive" fill="hold" evtFilter="cancelBubble" nodeType="interactiveSeq">
                <p:stCondLst>
                  <p:cond evt="onClick" delay="0">
                    <p:tgtEl>
                      <p:spTgt spid="29"/>
                    </p:tgtEl>
                  </p:cond>
                </p:stCondLst>
                <p:endSync evt="end" delay="0">
                  <p:rtn val="all"/>
                </p:endSync>
                <p:childTnLst>
                  <p:par>
                    <p:cTn id="23" fill="hold">
                      <p:stCondLst>
                        <p:cond delay="0"/>
                      </p:stCondLst>
                      <p:childTnLst>
                        <p:par>
                          <p:cTn id="24" fill="hold">
                            <p:stCondLst>
                              <p:cond delay="0"/>
                            </p:stCondLst>
                            <p:childTnLst>
                              <p:par>
                                <p:cTn id="25" presetID="2" presetClass="mediacall" presetSubtype="0" fill="hold" nodeType="clickEffect">
                                  <p:stCondLst>
                                    <p:cond delay="0"/>
                                  </p:stCondLst>
                                  <p:childTnLst>
                                    <p:cmd type="call" cmd="togglePause">
                                      <p:cBhvr>
                                        <p:cTn id="26" dur="1" fill="hold"/>
                                        <p:tgtEl>
                                          <p:spTgt spid="29"/>
                                        </p:tgtEl>
                                      </p:cBhvr>
                                    </p:cmd>
                                  </p:childTnLst>
                                </p:cTn>
                              </p:par>
                            </p:childTnLst>
                          </p:cTn>
                        </p:par>
                      </p:childTnLst>
                    </p:cTn>
                  </p:par>
                </p:childTnLst>
              </p:cTn>
              <p:nextCondLst>
                <p:cond evt="onClick" delay="0">
                  <p:tgtEl>
                    <p:spTgt spid="29"/>
                  </p:tgtEl>
                </p:cond>
              </p:nextCondLst>
            </p:seq>
            <p:video>
              <p:cMediaNode vol="80000">
                <p:cTn id="27" fill="hold" display="0">
                  <p:stCondLst>
                    <p:cond delay="indefinite"/>
                  </p:stCondLst>
                </p:cTn>
                <p:tgtEl>
                  <p:spTgt spid="28"/>
                </p:tgtEl>
              </p:cMediaNode>
            </p:video>
            <p:seq concurrent="1" nextAc="seek">
              <p:cTn id="28" restart="whenNotActive" fill="hold" evtFilter="cancelBubble" nodeType="interactiveSeq">
                <p:stCondLst>
                  <p:cond evt="onClick" delay="0">
                    <p:tgtEl>
                      <p:spTgt spid="28"/>
                    </p:tgtEl>
                  </p:cond>
                </p:stCondLst>
                <p:endSync evt="end" delay="0">
                  <p:rtn val="all"/>
                </p:endSync>
                <p:childTnLst>
                  <p:par>
                    <p:cTn id="29" fill="hold">
                      <p:stCondLst>
                        <p:cond delay="0"/>
                      </p:stCondLst>
                      <p:childTnLst>
                        <p:par>
                          <p:cTn id="30" fill="hold">
                            <p:stCondLst>
                              <p:cond delay="0"/>
                            </p:stCondLst>
                            <p:childTnLst>
                              <p:par>
                                <p:cTn id="31" presetID="2" presetClass="mediacall" presetSubtype="0" fill="hold" nodeType="clickEffect">
                                  <p:stCondLst>
                                    <p:cond delay="0"/>
                                  </p:stCondLst>
                                  <p:childTnLst>
                                    <p:cmd type="call" cmd="togglePause">
                                      <p:cBhvr>
                                        <p:cTn id="32" dur="1" fill="hold"/>
                                        <p:tgtEl>
                                          <p:spTgt spid="28"/>
                                        </p:tgtEl>
                                      </p:cBhvr>
                                    </p:cmd>
                                  </p:childTnLst>
                                </p:cTn>
                              </p:par>
                            </p:childTnLst>
                          </p:cTn>
                        </p:par>
                      </p:childTnLst>
                    </p:cTn>
                  </p:par>
                </p:childTnLst>
              </p:cTn>
              <p:nextCondLst>
                <p:cond evt="onClick" delay="0">
                  <p:tgtEl>
                    <p:spTgt spid="28"/>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pic>
        <p:nvPicPr>
          <p:cNvPr id="2" name="Typography 02">
            <a:hlinkClick r:id="" action="ppaction://media"/>
            <a:extLst>
              <a:ext uri="{FF2B5EF4-FFF2-40B4-BE49-F238E27FC236}">
                <a16:creationId xmlns:a16="http://schemas.microsoft.com/office/drawing/2014/main" id="{6DC93C94-6CFE-6DE9-B1B5-A47C5ECF2D4A}"/>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862181" y="2168954"/>
            <a:ext cx="5184958" cy="2916539"/>
          </a:xfrm>
          <a:prstGeom prst="rect">
            <a:avLst/>
          </a:prstGeom>
        </p:spPr>
      </p:pic>
      <p:sp>
        <p:nvSpPr>
          <p:cNvPr id="4" name="Title 3">
            <a:extLst>
              <a:ext uri="{FF2B5EF4-FFF2-40B4-BE49-F238E27FC236}">
                <a16:creationId xmlns:a16="http://schemas.microsoft.com/office/drawing/2014/main" id="{051D7187-3C2F-8A80-F649-9736A12A2B7E}"/>
              </a:ext>
            </a:extLst>
          </p:cNvPr>
          <p:cNvSpPr>
            <a:spLocks noGrp="1"/>
          </p:cNvSpPr>
          <p:nvPr>
            <p:ph type="title"/>
          </p:nvPr>
        </p:nvSpPr>
        <p:spPr/>
        <p:txBody>
          <a:bodyPr/>
          <a:lstStyle/>
          <a:p>
            <a:r>
              <a:rPr lang="en-US" dirty="0">
                <a:solidFill>
                  <a:srgbClr val="6123A8"/>
                </a:solidFill>
              </a:rPr>
              <a:t>Calm</a:t>
            </a:r>
          </a:p>
        </p:txBody>
      </p:sp>
      <p:sp>
        <p:nvSpPr>
          <p:cNvPr id="26" name="TextBox 25">
            <a:extLst>
              <a:ext uri="{FF2B5EF4-FFF2-40B4-BE49-F238E27FC236}">
                <a16:creationId xmlns:a16="http://schemas.microsoft.com/office/drawing/2014/main" id="{3D7C2CD8-65DE-94A4-9B5E-720720B2B363}"/>
              </a:ext>
            </a:extLst>
          </p:cNvPr>
          <p:cNvSpPr txBox="1"/>
          <p:nvPr/>
        </p:nvSpPr>
        <p:spPr>
          <a:xfrm>
            <a:off x="389776" y="872987"/>
            <a:ext cx="6456086" cy="553998"/>
          </a:xfrm>
          <a:prstGeom prst="rect">
            <a:avLst/>
          </a:prstGeom>
          <a:noFill/>
        </p:spPr>
        <p:txBody>
          <a:bodyPr wrap="square" lIns="0" tIns="0" rIns="0" bIns="0" rtlCol="0">
            <a:spAutoFit/>
          </a:bodyPr>
          <a:lstStyle/>
          <a:p>
            <a:pPr>
              <a:spcBef>
                <a:spcPts val="600"/>
              </a:spcBef>
            </a:pPr>
            <a:r>
              <a:rPr lang="en-US" sz="1200" dirty="0">
                <a:latin typeface="Source Sans Pro" panose="020B0503030403020204" pitchFamily="34" charset="0"/>
                <a:ea typeface="Source Sans Pro" panose="020B0503030403020204" pitchFamily="34" charset="0"/>
              </a:rPr>
              <a:t>Calm refers to the smooth and gentle movement of assets. Calm motion is</a:t>
            </a:r>
            <a:r>
              <a:rPr lang="en-US" sz="1200" dirty="0">
                <a:latin typeface="Source Sans Pro" panose="020B0503030403020204" pitchFamily="34" charset="0"/>
              </a:rPr>
              <a:t> an important tool for creating a sense of compassion. This principle </a:t>
            </a:r>
            <a:r>
              <a:rPr lang="en-US" sz="1200" dirty="0">
                <a:latin typeface="Source Sans Pro" panose="020B0503030403020204" pitchFamily="34" charset="0"/>
                <a:ea typeface="Source Sans Pro" panose="020B0503030403020204" pitchFamily="34" charset="0"/>
              </a:rPr>
              <a:t>creates fluidity and soft flow of motion </a:t>
            </a:r>
            <a:r>
              <a:rPr lang="en-US" sz="1200" dirty="0">
                <a:latin typeface="Source Sans Pro" panose="020B0503030403020204" pitchFamily="34" charset="0"/>
              </a:rPr>
              <a:t>for elements like messaging where you need to have a moment of focus or pause.</a:t>
            </a:r>
          </a:p>
        </p:txBody>
      </p:sp>
      <p:graphicFrame>
        <p:nvGraphicFramePr>
          <p:cNvPr id="27" name="Table 26">
            <a:extLst>
              <a:ext uri="{FF2B5EF4-FFF2-40B4-BE49-F238E27FC236}">
                <a16:creationId xmlns:a16="http://schemas.microsoft.com/office/drawing/2014/main" id="{0B530D84-3CA2-6F98-F1C9-70C05D8D70E0}"/>
              </a:ext>
            </a:extLst>
          </p:cNvPr>
          <p:cNvGraphicFramePr>
            <a:graphicFrameLocks noGrp="1"/>
          </p:cNvGraphicFramePr>
          <p:nvPr>
            <p:extLst>
              <p:ext uri="{D42A27DB-BD31-4B8C-83A1-F6EECF244321}">
                <p14:modId xmlns:p14="http://schemas.microsoft.com/office/powerpoint/2010/main" val="1733730396"/>
              </p:ext>
            </p:extLst>
          </p:nvPr>
        </p:nvGraphicFramePr>
        <p:xfrm>
          <a:off x="9249093" y="2037300"/>
          <a:ext cx="2560320" cy="1097280"/>
        </p:xfrm>
        <a:graphic>
          <a:graphicData uri="http://schemas.openxmlformats.org/drawingml/2006/table">
            <a:tbl>
              <a:tblPr firstRow="1" bandRow="1">
                <a:tableStyleId>{5C22544A-7EE6-4342-B048-85BDC9FD1C3A}</a:tableStyleId>
              </a:tblPr>
              <a:tblGrid>
                <a:gridCol w="2560320">
                  <a:extLst>
                    <a:ext uri="{9D8B030D-6E8A-4147-A177-3AD203B41FA5}">
                      <a16:colId xmlns:a16="http://schemas.microsoft.com/office/drawing/2014/main" val="1339257795"/>
                    </a:ext>
                  </a:extLst>
                </a:gridCol>
              </a:tblGrid>
              <a:tr h="548640">
                <a:tc>
                  <a:txBody>
                    <a:bodyPr/>
                    <a:lstStyle/>
                    <a:p>
                      <a:r>
                        <a:rPr lang="en-US" sz="1200" b="0" i="0">
                          <a:solidFill>
                            <a:schemeClr val="tx1"/>
                          </a:solidFill>
                          <a:latin typeface="Source Sans Pro" panose="020B0503030403020204" pitchFamily="34" charset="0"/>
                          <a:ea typeface="Source Sans Pro" panose="020B0503030403020204" pitchFamily="34" charset="0"/>
                        </a:rPr>
                        <a:t>2000 Milliseconds</a:t>
                      </a:r>
                    </a:p>
                    <a:p>
                      <a:r>
                        <a:rPr lang="en-US" sz="1200" b="0" i="0">
                          <a:solidFill>
                            <a:schemeClr val="tx1"/>
                          </a:solidFill>
                          <a:latin typeface="Source Sans Pro" panose="020B0503030403020204" pitchFamily="34" charset="0"/>
                          <a:ea typeface="Source Sans Pro" panose="020B0503030403020204" pitchFamily="34" charset="0"/>
                        </a:rPr>
                        <a:t>50 Frames / 25 fps</a:t>
                      </a: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1804200"/>
                  </a:ext>
                </a:extLst>
              </a:tr>
              <a:tr h="548640">
                <a:tc>
                  <a:txBody>
                    <a:bodyPr/>
                    <a:lstStyle/>
                    <a:p>
                      <a:r>
                        <a:rPr lang="en-US" sz="1200" b="0" i="0">
                          <a:solidFill>
                            <a:schemeClr val="tx1"/>
                          </a:solidFill>
                          <a:latin typeface="Source Sans Pro" panose="020B0503030403020204" pitchFamily="34" charset="0"/>
                          <a:ea typeface="Source Sans Pro" panose="020B0503030403020204" pitchFamily="34" charset="0"/>
                        </a:rPr>
                        <a:t>Cubic-Bezier (.6,0,.3,1)</a:t>
                      </a: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43723595"/>
                  </a:ext>
                </a:extLst>
              </a:tr>
            </a:tbl>
          </a:graphicData>
        </a:graphic>
      </p:graphicFrame>
      <p:graphicFrame>
        <p:nvGraphicFramePr>
          <p:cNvPr id="28" name="Table 26">
            <a:extLst>
              <a:ext uri="{FF2B5EF4-FFF2-40B4-BE49-F238E27FC236}">
                <a16:creationId xmlns:a16="http://schemas.microsoft.com/office/drawing/2014/main" id="{9C82FAFA-F717-1708-1423-C187872ECBE2}"/>
              </a:ext>
            </a:extLst>
          </p:cNvPr>
          <p:cNvGraphicFramePr>
            <a:graphicFrameLocks noGrp="1"/>
          </p:cNvGraphicFramePr>
          <p:nvPr>
            <p:extLst>
              <p:ext uri="{D42A27DB-BD31-4B8C-83A1-F6EECF244321}">
                <p14:modId xmlns:p14="http://schemas.microsoft.com/office/powerpoint/2010/main" val="669030043"/>
              </p:ext>
            </p:extLst>
          </p:nvPr>
        </p:nvGraphicFramePr>
        <p:xfrm>
          <a:off x="9249093" y="3315872"/>
          <a:ext cx="2560320" cy="1097280"/>
        </p:xfrm>
        <a:graphic>
          <a:graphicData uri="http://schemas.openxmlformats.org/drawingml/2006/table">
            <a:tbl>
              <a:tblPr firstRow="1" bandRow="1">
                <a:tableStyleId>{5C22544A-7EE6-4342-B048-85BDC9FD1C3A}</a:tableStyleId>
              </a:tblPr>
              <a:tblGrid>
                <a:gridCol w="1645920">
                  <a:extLst>
                    <a:ext uri="{9D8B030D-6E8A-4147-A177-3AD203B41FA5}">
                      <a16:colId xmlns:a16="http://schemas.microsoft.com/office/drawing/2014/main" val="1586945415"/>
                    </a:ext>
                  </a:extLst>
                </a:gridCol>
                <a:gridCol w="914400">
                  <a:extLst>
                    <a:ext uri="{9D8B030D-6E8A-4147-A177-3AD203B41FA5}">
                      <a16:colId xmlns:a16="http://schemas.microsoft.com/office/drawing/2014/main" val="1773342343"/>
                    </a:ext>
                  </a:extLst>
                </a:gridCol>
              </a:tblGrid>
              <a:tr h="548640">
                <a:tc>
                  <a:txBody>
                    <a:bodyPr/>
                    <a:lstStyle/>
                    <a:p>
                      <a:r>
                        <a:rPr lang="en-US" sz="1200" b="0" i="0">
                          <a:solidFill>
                            <a:schemeClr val="tx1"/>
                          </a:solidFill>
                          <a:latin typeface="Source Sans Pro" panose="020B0503030403020204" pitchFamily="34" charset="0"/>
                          <a:ea typeface="Source Sans Pro" panose="020B0503030403020204" pitchFamily="34" charset="0"/>
                        </a:rPr>
                        <a:t>Incoming velocity</a:t>
                      </a:r>
                    </a:p>
                  </a:txBody>
                  <a:tcPr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400" b="0" i="0">
                          <a:solidFill>
                            <a:schemeClr val="tx1"/>
                          </a:solidFill>
                          <a:latin typeface="Source Sans Pro" panose="020B0503030403020204" pitchFamily="34" charset="0"/>
                          <a:ea typeface="Source Sans Pro" panose="020B0503030403020204" pitchFamily="34" charset="0"/>
                        </a:rPr>
                        <a:t>70%</a:t>
                      </a: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371804200"/>
                  </a:ext>
                </a:extLst>
              </a:tr>
              <a:tr h="5486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a:solidFill>
                            <a:schemeClr val="tx1"/>
                          </a:solidFill>
                          <a:latin typeface="Source Sans Pro" panose="020B0503030403020204" pitchFamily="34" charset="0"/>
                          <a:ea typeface="Source Sans Pro" panose="020B0503030403020204" pitchFamily="34" charset="0"/>
                        </a:rPr>
                        <a:t>Outgoing velocity</a:t>
                      </a:r>
                    </a:p>
                  </a:txBody>
                  <a:tcPr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400" b="0" i="0">
                          <a:solidFill>
                            <a:schemeClr val="tx1"/>
                          </a:solidFill>
                          <a:latin typeface="Source Sans Pro" panose="020B0503030403020204" pitchFamily="34" charset="0"/>
                          <a:ea typeface="Source Sans Pro" panose="020B0503030403020204" pitchFamily="34" charset="0"/>
                        </a:rPr>
                        <a:t>40%</a:t>
                      </a: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843723595"/>
                  </a:ext>
                </a:extLst>
              </a:tr>
            </a:tbl>
          </a:graphicData>
        </a:graphic>
      </p:graphicFrame>
      <p:sp>
        <p:nvSpPr>
          <p:cNvPr id="32" name="TextBox 31">
            <a:extLst>
              <a:ext uri="{FF2B5EF4-FFF2-40B4-BE49-F238E27FC236}">
                <a16:creationId xmlns:a16="http://schemas.microsoft.com/office/drawing/2014/main" id="{BA6E24D8-5E95-3B88-DC35-D3571FEC35B4}"/>
              </a:ext>
            </a:extLst>
          </p:cNvPr>
          <p:cNvSpPr txBox="1"/>
          <p:nvPr/>
        </p:nvSpPr>
        <p:spPr>
          <a:xfrm>
            <a:off x="3862181" y="5085494"/>
            <a:ext cx="3778569" cy="246221"/>
          </a:xfrm>
          <a:prstGeom prst="rect">
            <a:avLst/>
          </a:prstGeom>
          <a:noFill/>
        </p:spPr>
        <p:txBody>
          <a:bodyPr wrap="square" lIns="0" tIns="91440" rIns="0" bIns="0" rtlCol="0">
            <a:spAutoFit/>
          </a:bodyPr>
          <a:lstStyle/>
          <a:p>
            <a:r>
              <a:rPr lang="en-US" sz="1000" dirty="0">
                <a:latin typeface="Source Sans Pro" panose="020B0503030403020204" pitchFamily="34" charset="0"/>
                <a:ea typeface="Source Sans Pro" panose="020B0503030403020204" pitchFamily="34" charset="0"/>
              </a:rPr>
              <a:t>Example of calm motion in action.</a:t>
            </a:r>
          </a:p>
        </p:txBody>
      </p:sp>
      <p:sp>
        <p:nvSpPr>
          <p:cNvPr id="35" name="TextBox 34">
            <a:extLst>
              <a:ext uri="{FF2B5EF4-FFF2-40B4-BE49-F238E27FC236}">
                <a16:creationId xmlns:a16="http://schemas.microsoft.com/office/drawing/2014/main" id="{8FD73DA9-1A64-98BF-6F99-5729E44FA07F}"/>
              </a:ext>
            </a:extLst>
          </p:cNvPr>
          <p:cNvSpPr txBox="1"/>
          <p:nvPr/>
        </p:nvSpPr>
        <p:spPr>
          <a:xfrm>
            <a:off x="9249092" y="4603236"/>
            <a:ext cx="2560320" cy="692497"/>
          </a:xfrm>
          <a:prstGeom prst="rect">
            <a:avLst/>
          </a:prstGeom>
          <a:noFill/>
        </p:spPr>
        <p:txBody>
          <a:bodyPr wrap="square" lIns="0" tIns="0" rIns="0" bIns="0" rtlCol="0">
            <a:spAutoFit/>
          </a:bodyPr>
          <a:lstStyle/>
          <a:p>
            <a:r>
              <a:rPr lang="en-US" sz="800" b="1">
                <a:latin typeface="Source Sans Pro SemiBold" panose="020B0503030403020204" pitchFamily="34" charset="0"/>
                <a:ea typeface="Source Sans Pro SemiBold" panose="020B0503030403020204" pitchFamily="34" charset="0"/>
              </a:rPr>
              <a:t>Uses and applications</a:t>
            </a:r>
          </a:p>
          <a:p>
            <a:pPr>
              <a:spcAft>
                <a:spcPts val="600"/>
              </a:spcAft>
            </a:pPr>
            <a:r>
              <a:rPr lang="en-ZA" sz="800">
                <a:solidFill>
                  <a:srgbClr val="1D1C1D"/>
                </a:solidFill>
                <a:effectLst/>
                <a:latin typeface="Source Sans Pro" panose="020B0503030403020204" pitchFamily="34" charset="0"/>
                <a:ea typeface="Source Sans Pro" panose="020B0503030403020204" pitchFamily="34" charset="0"/>
              </a:rPr>
              <a:t>(Background and foundational elements)</a:t>
            </a:r>
            <a:endParaRPr lang="en-ZA" sz="800">
              <a:solidFill>
                <a:srgbClr val="1D1C1D"/>
              </a:solidFill>
              <a:latin typeface="Source Sans Pro" panose="020B0503030403020204" pitchFamily="34" charset="0"/>
              <a:ea typeface="Source Sans Pro" panose="020B0503030403020204" pitchFamily="34" charset="0"/>
            </a:endParaRPr>
          </a:p>
          <a:p>
            <a:pPr marL="82296" indent="-82296">
              <a:buFont typeface="Arial" panose="020B0604020202020204" pitchFamily="34" charset="0"/>
              <a:buChar char="•"/>
            </a:pPr>
            <a:r>
              <a:rPr lang="en-ZA" sz="800">
                <a:solidFill>
                  <a:srgbClr val="1D1C1D"/>
                </a:solidFill>
                <a:effectLst/>
                <a:latin typeface="Source Sans Pro" panose="020B0503030403020204" pitchFamily="34" charset="0"/>
                <a:ea typeface="Source Sans Pro" panose="020B0503030403020204" pitchFamily="34" charset="0"/>
              </a:rPr>
              <a:t>Logo animation intro/outro</a:t>
            </a:r>
            <a:endParaRPr lang="en-ZA" sz="800">
              <a:solidFill>
                <a:srgbClr val="1D1C1D"/>
              </a:solidFill>
              <a:latin typeface="Source Sans Pro" panose="020B0503030403020204" pitchFamily="34" charset="0"/>
              <a:ea typeface="Source Sans Pro" panose="020B0503030403020204" pitchFamily="34" charset="0"/>
            </a:endParaRPr>
          </a:p>
          <a:p>
            <a:pPr marL="82296" indent="-82296">
              <a:buFont typeface="Arial" panose="020B0604020202020204" pitchFamily="34" charset="0"/>
              <a:buChar char="•"/>
            </a:pPr>
            <a:r>
              <a:rPr lang="en-ZA" sz="800">
                <a:solidFill>
                  <a:srgbClr val="1D1C1D"/>
                </a:solidFill>
                <a:effectLst/>
                <a:latin typeface="Source Sans Pro" panose="020B0503030403020204" pitchFamily="34" charset="0"/>
                <a:ea typeface="Source Sans Pro" panose="020B0503030403020204" pitchFamily="34" charset="0"/>
              </a:rPr>
              <a:t>Logo animation</a:t>
            </a:r>
            <a:endParaRPr lang="en-ZA" sz="800">
              <a:solidFill>
                <a:srgbClr val="1D1C1D"/>
              </a:solidFill>
              <a:latin typeface="Source Sans Pro" panose="020B0503030403020204" pitchFamily="34" charset="0"/>
              <a:ea typeface="Source Sans Pro" panose="020B0503030403020204" pitchFamily="34" charset="0"/>
            </a:endParaRPr>
          </a:p>
          <a:p>
            <a:pPr marL="82296" indent="-82296">
              <a:buFont typeface="Arial" panose="020B0604020202020204" pitchFamily="34" charset="0"/>
              <a:buChar char="•"/>
            </a:pPr>
            <a:r>
              <a:rPr lang="en-ZA" sz="800">
                <a:solidFill>
                  <a:srgbClr val="1D1C1D"/>
                </a:solidFill>
                <a:effectLst/>
                <a:latin typeface="Source Sans Pro" panose="020B0503030403020204" pitchFamily="34" charset="0"/>
                <a:ea typeface="Source Sans Pro" panose="020B0503030403020204" pitchFamily="34" charset="0"/>
              </a:rPr>
              <a:t>Standard transitions</a:t>
            </a:r>
            <a:endParaRPr lang="en-ZA" sz="800">
              <a:solidFill>
                <a:srgbClr val="1D1C1D"/>
              </a:solidFill>
              <a:latin typeface="Source Sans Pro" panose="020B0503030403020204" pitchFamily="34" charset="0"/>
              <a:ea typeface="Source Sans Pro" panose="020B0503030403020204" pitchFamily="34" charset="0"/>
            </a:endParaRPr>
          </a:p>
        </p:txBody>
      </p:sp>
      <p:pic>
        <p:nvPicPr>
          <p:cNvPr id="7" name="Principle 01 - Calm Curve">
            <a:hlinkClick r:id="" action="ppaction://media"/>
            <a:extLst>
              <a:ext uri="{FF2B5EF4-FFF2-40B4-BE49-F238E27FC236}">
                <a16:creationId xmlns:a16="http://schemas.microsoft.com/office/drawing/2014/main" id="{F07513C8-4168-5616-9533-1D10B2D319EC}"/>
              </a:ext>
            </a:extLst>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389776" y="2174447"/>
            <a:ext cx="3255498" cy="2920259"/>
          </a:xfrm>
          <a:prstGeom prst="rect">
            <a:avLst/>
          </a:prstGeom>
        </p:spPr>
      </p:pic>
    </p:spTree>
    <p:extLst>
      <p:ext uri="{BB962C8B-B14F-4D97-AF65-F5344CB8AC3E}">
        <p14:creationId xmlns:p14="http://schemas.microsoft.com/office/powerpoint/2010/main" val="1248274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0"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308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11" fill="hold" display="0">
                  <p:stCondLst>
                    <p:cond delay="indefinite"/>
                  </p:stCondLst>
                </p:cTn>
                <p:tgtEl>
                  <p:spTgt spid="7"/>
                </p:tgtEl>
              </p:cMediaNode>
            </p:video>
            <p:seq concurrent="1" nextAc="seek">
              <p:cTn id="12" restart="whenNotActive" fill="hold" evtFilter="cancelBubble" nodeType="interactiveSeq">
                <p:stCondLst>
                  <p:cond evt="onClick" delay="0">
                    <p:tgtEl>
                      <p:spTgt spid="7"/>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7"/>
                                        </p:tgtEl>
                                      </p:cBhvr>
                                    </p:cmd>
                                  </p:childTnLst>
                                </p:cTn>
                              </p:par>
                            </p:childTnLst>
                          </p:cTn>
                        </p:par>
                      </p:childTnLst>
                    </p:cTn>
                  </p:par>
                </p:childTnLst>
              </p:cTn>
              <p:nextCondLst>
                <p:cond evt="onClick" delay="0">
                  <p:tgtEl>
                    <p:spTgt spid="7"/>
                  </p:tgtEl>
                </p:cond>
              </p:nextCondLst>
            </p:seq>
            <p:video>
              <p:cMediaNode vol="80000">
                <p:cTn id="17" fill="hold" display="0">
                  <p:stCondLst>
                    <p:cond delay="indefinite"/>
                  </p:stCondLst>
                </p:cTn>
                <p:tgtEl>
                  <p:spTgt spid="2"/>
                </p:tgtEl>
              </p:cMediaNode>
            </p:video>
            <p:seq concurrent="1" nextAc="seek">
              <p:cTn id="18" restart="whenNotActive" fill="hold" evtFilter="cancelBubble" nodeType="interactiveSeq">
                <p:stCondLst>
                  <p:cond evt="onClick" delay="0">
                    <p:tgtEl>
                      <p:spTgt spid="2"/>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1D7187-3C2F-8A80-F649-9736A12A2B7E}"/>
              </a:ext>
            </a:extLst>
          </p:cNvPr>
          <p:cNvSpPr>
            <a:spLocks noGrp="1"/>
          </p:cNvSpPr>
          <p:nvPr>
            <p:ph type="title"/>
          </p:nvPr>
        </p:nvSpPr>
        <p:spPr/>
        <p:txBody>
          <a:bodyPr/>
          <a:lstStyle/>
          <a:p>
            <a:r>
              <a:rPr lang="en-US" dirty="0">
                <a:solidFill>
                  <a:srgbClr val="6123A8"/>
                </a:solidFill>
              </a:rPr>
              <a:t>Balance</a:t>
            </a:r>
          </a:p>
        </p:txBody>
      </p:sp>
      <p:sp>
        <p:nvSpPr>
          <p:cNvPr id="26" name="TextBox 25">
            <a:extLst>
              <a:ext uri="{FF2B5EF4-FFF2-40B4-BE49-F238E27FC236}">
                <a16:creationId xmlns:a16="http://schemas.microsoft.com/office/drawing/2014/main" id="{3D7C2CD8-65DE-94A4-9B5E-720720B2B363}"/>
              </a:ext>
            </a:extLst>
          </p:cNvPr>
          <p:cNvSpPr txBox="1"/>
          <p:nvPr/>
        </p:nvSpPr>
        <p:spPr>
          <a:xfrm>
            <a:off x="389777" y="874363"/>
            <a:ext cx="7038712" cy="369332"/>
          </a:xfrm>
          <a:prstGeom prst="rect">
            <a:avLst/>
          </a:prstGeom>
          <a:noFill/>
        </p:spPr>
        <p:txBody>
          <a:bodyPr wrap="square" lIns="0" tIns="0" rIns="0" bIns="0" rtlCol="0">
            <a:spAutoFit/>
          </a:bodyPr>
          <a:lstStyle/>
          <a:p>
            <a:pPr>
              <a:spcBef>
                <a:spcPts val="600"/>
              </a:spcBef>
            </a:pPr>
            <a:r>
              <a:rPr lang="en-US" sz="1200" dirty="0">
                <a:latin typeface="Source Sans Pro" panose="020B0503030403020204" pitchFamily="34" charset="0"/>
                <a:ea typeface="Source Sans Pro" panose="020B0503030403020204" pitchFamily="34" charset="0"/>
              </a:rPr>
              <a:t>Balance refers to the smooth and even movement of elements to create a sense of </a:t>
            </a:r>
            <a:r>
              <a:rPr lang="en-ZA" sz="1200" dirty="0">
                <a:latin typeface="Source Sans Pro" panose="020B0503030403020204" pitchFamily="34" charset="0"/>
                <a:ea typeface="Source Sans Pro" panose="020B0503030403020204" pitchFamily="34" charset="0"/>
              </a:rPr>
              <a:t>harmony and symmetry. There is a </a:t>
            </a:r>
            <a:r>
              <a:rPr lang="en-US" sz="1200" dirty="0">
                <a:latin typeface="Source Sans Pro" panose="020B0503030403020204" pitchFamily="34" charset="0"/>
                <a:ea typeface="Source Sans Pro" panose="020B0503030403020204" pitchFamily="34" charset="0"/>
              </a:rPr>
              <a:t>coordinated flow between elements, like transitioning between messaging to a product feature.</a:t>
            </a:r>
          </a:p>
        </p:txBody>
      </p:sp>
      <p:graphicFrame>
        <p:nvGraphicFramePr>
          <p:cNvPr id="27" name="Table 26">
            <a:extLst>
              <a:ext uri="{FF2B5EF4-FFF2-40B4-BE49-F238E27FC236}">
                <a16:creationId xmlns:a16="http://schemas.microsoft.com/office/drawing/2014/main" id="{0B530D84-3CA2-6F98-F1C9-70C05D8D70E0}"/>
              </a:ext>
            </a:extLst>
          </p:cNvPr>
          <p:cNvGraphicFramePr>
            <a:graphicFrameLocks noGrp="1"/>
          </p:cNvGraphicFramePr>
          <p:nvPr>
            <p:extLst>
              <p:ext uri="{D42A27DB-BD31-4B8C-83A1-F6EECF244321}">
                <p14:modId xmlns:p14="http://schemas.microsoft.com/office/powerpoint/2010/main" val="48452976"/>
              </p:ext>
            </p:extLst>
          </p:nvPr>
        </p:nvGraphicFramePr>
        <p:xfrm>
          <a:off x="9249093" y="2067869"/>
          <a:ext cx="2560320" cy="1097280"/>
        </p:xfrm>
        <a:graphic>
          <a:graphicData uri="http://schemas.openxmlformats.org/drawingml/2006/table">
            <a:tbl>
              <a:tblPr firstRow="1" bandRow="1">
                <a:tableStyleId>{5C22544A-7EE6-4342-B048-85BDC9FD1C3A}</a:tableStyleId>
              </a:tblPr>
              <a:tblGrid>
                <a:gridCol w="2560320">
                  <a:extLst>
                    <a:ext uri="{9D8B030D-6E8A-4147-A177-3AD203B41FA5}">
                      <a16:colId xmlns:a16="http://schemas.microsoft.com/office/drawing/2014/main" val="1339257795"/>
                    </a:ext>
                  </a:extLst>
                </a:gridCol>
              </a:tblGrid>
              <a:tr h="548640">
                <a:tc>
                  <a:txBody>
                    <a:bodyPr/>
                    <a:lstStyle/>
                    <a:p>
                      <a:r>
                        <a:rPr lang="en-US" sz="1200" b="0" i="0">
                          <a:solidFill>
                            <a:schemeClr val="tx1"/>
                          </a:solidFill>
                          <a:latin typeface="Source Sans Pro" panose="020B0503030403020204" pitchFamily="34" charset="0"/>
                          <a:ea typeface="Source Sans Pro" panose="020B0503030403020204" pitchFamily="34" charset="0"/>
                        </a:rPr>
                        <a:t>1400 Milliseconds</a:t>
                      </a:r>
                    </a:p>
                    <a:p>
                      <a:r>
                        <a:rPr lang="en-US" sz="1200" b="0" i="0">
                          <a:solidFill>
                            <a:schemeClr val="tx1"/>
                          </a:solidFill>
                          <a:latin typeface="Source Sans Pro" panose="020B0503030403020204" pitchFamily="34" charset="0"/>
                          <a:ea typeface="Source Sans Pro" panose="020B0503030403020204" pitchFamily="34" charset="0"/>
                        </a:rPr>
                        <a:t>50 Frames / 25 fps</a:t>
                      </a: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371804200"/>
                  </a:ext>
                </a:extLst>
              </a:tr>
              <a:tr h="548640">
                <a:tc>
                  <a:txBody>
                    <a:bodyPr/>
                    <a:lstStyle/>
                    <a:p>
                      <a:r>
                        <a:rPr lang="en-US" sz="1200" b="0" i="0">
                          <a:solidFill>
                            <a:schemeClr val="tx1"/>
                          </a:solidFill>
                          <a:latin typeface="Source Sans Pro" panose="020B0503030403020204" pitchFamily="34" charset="0"/>
                          <a:ea typeface="Source Sans Pro" panose="020B0503030403020204" pitchFamily="34" charset="0"/>
                        </a:rPr>
                        <a:t>Cubic-Bezier (.6,0,.6,1)</a:t>
                      </a: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43723595"/>
                  </a:ext>
                </a:extLst>
              </a:tr>
            </a:tbl>
          </a:graphicData>
        </a:graphic>
      </p:graphicFrame>
      <p:graphicFrame>
        <p:nvGraphicFramePr>
          <p:cNvPr id="28" name="Table 26">
            <a:extLst>
              <a:ext uri="{FF2B5EF4-FFF2-40B4-BE49-F238E27FC236}">
                <a16:creationId xmlns:a16="http://schemas.microsoft.com/office/drawing/2014/main" id="{9C82FAFA-F717-1708-1423-C187872ECBE2}"/>
              </a:ext>
            </a:extLst>
          </p:cNvPr>
          <p:cNvGraphicFramePr>
            <a:graphicFrameLocks noGrp="1"/>
          </p:cNvGraphicFramePr>
          <p:nvPr>
            <p:extLst>
              <p:ext uri="{D42A27DB-BD31-4B8C-83A1-F6EECF244321}">
                <p14:modId xmlns:p14="http://schemas.microsoft.com/office/powerpoint/2010/main" val="1955810003"/>
              </p:ext>
            </p:extLst>
          </p:nvPr>
        </p:nvGraphicFramePr>
        <p:xfrm>
          <a:off x="9249093" y="3346441"/>
          <a:ext cx="2560320" cy="1097280"/>
        </p:xfrm>
        <a:graphic>
          <a:graphicData uri="http://schemas.openxmlformats.org/drawingml/2006/table">
            <a:tbl>
              <a:tblPr firstRow="1" bandRow="1">
                <a:tableStyleId>{5C22544A-7EE6-4342-B048-85BDC9FD1C3A}</a:tableStyleId>
              </a:tblPr>
              <a:tblGrid>
                <a:gridCol w="1645920">
                  <a:extLst>
                    <a:ext uri="{9D8B030D-6E8A-4147-A177-3AD203B41FA5}">
                      <a16:colId xmlns:a16="http://schemas.microsoft.com/office/drawing/2014/main" val="1586945415"/>
                    </a:ext>
                  </a:extLst>
                </a:gridCol>
                <a:gridCol w="914400">
                  <a:extLst>
                    <a:ext uri="{9D8B030D-6E8A-4147-A177-3AD203B41FA5}">
                      <a16:colId xmlns:a16="http://schemas.microsoft.com/office/drawing/2014/main" val="1773342343"/>
                    </a:ext>
                  </a:extLst>
                </a:gridCol>
              </a:tblGrid>
              <a:tr h="548640">
                <a:tc>
                  <a:txBody>
                    <a:bodyPr/>
                    <a:lstStyle/>
                    <a:p>
                      <a:r>
                        <a:rPr lang="en-US" sz="1200" b="0" i="0">
                          <a:solidFill>
                            <a:schemeClr val="tx1"/>
                          </a:solidFill>
                          <a:latin typeface="Source Sans Pro" panose="020B0503030403020204" pitchFamily="34" charset="0"/>
                          <a:ea typeface="Source Sans Pro" panose="020B0503030403020204" pitchFamily="34" charset="0"/>
                        </a:rPr>
                        <a:t>Incoming velocity</a:t>
                      </a: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b="0" i="0">
                          <a:solidFill>
                            <a:schemeClr val="tx1"/>
                          </a:solidFill>
                          <a:latin typeface="Source Sans Pro" panose="020B0503030403020204" pitchFamily="34" charset="0"/>
                          <a:ea typeface="Source Sans Pro" panose="020B0503030403020204" pitchFamily="34" charset="0"/>
                        </a:rPr>
                        <a:t>40%</a:t>
                      </a: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371804200"/>
                  </a:ext>
                </a:extLst>
              </a:tr>
              <a:tr h="5486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a:solidFill>
                            <a:schemeClr val="tx1"/>
                          </a:solidFill>
                          <a:latin typeface="Source Sans Pro" panose="020B0503030403020204" pitchFamily="34" charset="0"/>
                          <a:ea typeface="Source Sans Pro" panose="020B0503030403020204" pitchFamily="34" charset="0"/>
                        </a:rPr>
                        <a:t>Outgoing velocity</a:t>
                      </a: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b="0" i="0">
                          <a:solidFill>
                            <a:schemeClr val="tx1"/>
                          </a:solidFill>
                          <a:latin typeface="Source Sans Pro" panose="020B0503030403020204" pitchFamily="34" charset="0"/>
                          <a:ea typeface="Source Sans Pro" panose="020B0503030403020204" pitchFamily="34" charset="0"/>
                        </a:rPr>
                        <a:t>40%</a:t>
                      </a: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843723595"/>
                  </a:ext>
                </a:extLst>
              </a:tr>
            </a:tbl>
          </a:graphicData>
        </a:graphic>
      </p:graphicFrame>
      <p:sp>
        <p:nvSpPr>
          <p:cNvPr id="9" name="TextBox 8">
            <a:extLst>
              <a:ext uri="{FF2B5EF4-FFF2-40B4-BE49-F238E27FC236}">
                <a16:creationId xmlns:a16="http://schemas.microsoft.com/office/drawing/2014/main" id="{E9033B9E-F6A2-8E47-6890-9C4E38AC4200}"/>
              </a:ext>
            </a:extLst>
          </p:cNvPr>
          <p:cNvSpPr txBox="1"/>
          <p:nvPr/>
        </p:nvSpPr>
        <p:spPr>
          <a:xfrm>
            <a:off x="9249093" y="4633805"/>
            <a:ext cx="1767636" cy="569387"/>
          </a:xfrm>
          <a:prstGeom prst="rect">
            <a:avLst/>
          </a:prstGeom>
          <a:noFill/>
        </p:spPr>
        <p:txBody>
          <a:bodyPr wrap="square" lIns="0" tIns="0" rIns="0" bIns="0" rtlCol="0">
            <a:spAutoFit/>
          </a:bodyPr>
          <a:lstStyle/>
          <a:p>
            <a:pPr>
              <a:spcAft>
                <a:spcPts val="600"/>
              </a:spcAft>
            </a:pPr>
            <a:r>
              <a:rPr lang="en-US" sz="800" b="1">
                <a:latin typeface="Source Sans Pro SemiBold" panose="020B0503030403020204" pitchFamily="34" charset="0"/>
                <a:ea typeface="Source Sans Pro SemiBold" panose="020B0503030403020204" pitchFamily="34" charset="0"/>
              </a:rPr>
              <a:t>Uses and applications</a:t>
            </a:r>
          </a:p>
          <a:p>
            <a:pPr marL="82296" indent="-82296">
              <a:buFont typeface="Arial" panose="020B0604020202020204" pitchFamily="34" charset="0"/>
              <a:buChar char="•"/>
            </a:pPr>
            <a:r>
              <a:rPr lang="en-ZA" sz="800">
                <a:solidFill>
                  <a:srgbClr val="1D1C1D"/>
                </a:solidFill>
                <a:effectLst/>
                <a:latin typeface="Source Sans Pro" panose="020B0503030403020204" pitchFamily="34" charset="0"/>
                <a:ea typeface="Source Sans Pro" panose="020B0503030403020204" pitchFamily="34" charset="0"/>
              </a:rPr>
              <a:t>Standard transitions</a:t>
            </a:r>
          </a:p>
          <a:p>
            <a:pPr marL="82296" indent="-82296">
              <a:buFont typeface="Arial" panose="020B0604020202020204" pitchFamily="34" charset="0"/>
              <a:buChar char="•"/>
            </a:pPr>
            <a:r>
              <a:rPr lang="en-ZA" sz="800">
                <a:solidFill>
                  <a:srgbClr val="1D1C1D"/>
                </a:solidFill>
                <a:latin typeface="Source Sans Pro" panose="020B0503030403020204" pitchFamily="34" charset="0"/>
                <a:ea typeface="Source Sans Pro" panose="020B0503030403020204" pitchFamily="34" charset="0"/>
              </a:rPr>
              <a:t>Graphic device transitions</a:t>
            </a:r>
          </a:p>
          <a:p>
            <a:pPr marL="82296" indent="-82296">
              <a:buFont typeface="Arial" panose="020B0604020202020204" pitchFamily="34" charset="0"/>
              <a:buChar char="•"/>
            </a:pPr>
            <a:r>
              <a:rPr lang="en-ZA" sz="800">
                <a:solidFill>
                  <a:srgbClr val="1D1C1D"/>
                </a:solidFill>
                <a:effectLst/>
                <a:latin typeface="Source Sans Pro" panose="020B0503030403020204" pitchFamily="34" charset="0"/>
                <a:ea typeface="Source Sans Pro" panose="020B0503030403020204" pitchFamily="34" charset="0"/>
              </a:rPr>
              <a:t>Data graphics</a:t>
            </a:r>
            <a:endParaRPr lang="en-US" sz="800">
              <a:latin typeface="Source Sans Pro" panose="020B0503030403020204" pitchFamily="34" charset="0"/>
              <a:ea typeface="Source Sans Pro" panose="020B0503030403020204" pitchFamily="34" charset="0"/>
            </a:endParaRPr>
          </a:p>
        </p:txBody>
      </p:sp>
      <p:pic>
        <p:nvPicPr>
          <p:cNvPr id="2" name="Principle 02 - Balance Curve">
            <a:hlinkClick r:id="" action="ppaction://media"/>
            <a:extLst>
              <a:ext uri="{FF2B5EF4-FFF2-40B4-BE49-F238E27FC236}">
                <a16:creationId xmlns:a16="http://schemas.microsoft.com/office/drawing/2014/main" id="{BA9CDA88-4BDE-08ED-8391-E602A6F84025}"/>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89776" y="2160588"/>
            <a:ext cx="3254644" cy="2919493"/>
          </a:xfrm>
          <a:prstGeom prst="rect">
            <a:avLst/>
          </a:prstGeom>
        </p:spPr>
      </p:pic>
      <p:sp>
        <p:nvSpPr>
          <p:cNvPr id="10" name="TextBox 9">
            <a:extLst>
              <a:ext uri="{FF2B5EF4-FFF2-40B4-BE49-F238E27FC236}">
                <a16:creationId xmlns:a16="http://schemas.microsoft.com/office/drawing/2014/main" id="{99699C22-F27F-A8D2-B4A4-4AC116323FFA}"/>
              </a:ext>
            </a:extLst>
          </p:cNvPr>
          <p:cNvSpPr txBox="1"/>
          <p:nvPr/>
        </p:nvSpPr>
        <p:spPr>
          <a:xfrm>
            <a:off x="3862181" y="5085494"/>
            <a:ext cx="3778569" cy="246221"/>
          </a:xfrm>
          <a:prstGeom prst="rect">
            <a:avLst/>
          </a:prstGeom>
          <a:noFill/>
        </p:spPr>
        <p:txBody>
          <a:bodyPr wrap="square" lIns="0" tIns="91440" rIns="0" bIns="0" rtlCol="0">
            <a:spAutoFit/>
          </a:bodyPr>
          <a:lstStyle/>
          <a:p>
            <a:r>
              <a:rPr lang="en-US" sz="1000" dirty="0">
                <a:latin typeface="Source Sans Pro" panose="020B0503030403020204" pitchFamily="34" charset="0"/>
                <a:ea typeface="Source Sans Pro" panose="020B0503030403020204" pitchFamily="34" charset="0"/>
              </a:rPr>
              <a:t>Example of balanced motion in action.</a:t>
            </a:r>
          </a:p>
        </p:txBody>
      </p:sp>
      <p:pic>
        <p:nvPicPr>
          <p:cNvPr id="3" name="Transition 04 V2.mp4">
            <a:hlinkClick r:id="" action="ppaction://media"/>
            <a:extLst>
              <a:ext uri="{FF2B5EF4-FFF2-40B4-BE49-F238E27FC236}">
                <a16:creationId xmlns:a16="http://schemas.microsoft.com/office/drawing/2014/main" id="{937347E9-334D-F74F-5B52-83532D7A6985}"/>
              </a:ext>
            </a:extLst>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3842797" y="2153263"/>
            <a:ext cx="5190210" cy="2919493"/>
          </a:xfrm>
          <a:prstGeom prst="rect">
            <a:avLst/>
          </a:prstGeom>
        </p:spPr>
      </p:pic>
    </p:spTree>
    <p:extLst>
      <p:ext uri="{BB962C8B-B14F-4D97-AF65-F5344CB8AC3E}">
        <p14:creationId xmlns:p14="http://schemas.microsoft.com/office/powerpoint/2010/main" val="3153979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0"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40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11" fill="hold" display="0">
                  <p:stCondLst>
                    <p:cond delay="indefinite"/>
                  </p:stCondLst>
                </p:cTn>
                <p:tgtEl>
                  <p:spTgt spid="2"/>
                </p:tgtEl>
              </p:cMediaNode>
            </p:video>
            <p:seq concurrent="1" nextAc="seek">
              <p:cTn id="12" restart="whenNotActive" fill="hold" evtFilter="cancelBubble" nodeType="interactiveSeq">
                <p:stCondLst>
                  <p:cond evt="onClick" delay="0">
                    <p:tgtEl>
                      <p:spTgt spid="2"/>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2"/>
                                        </p:tgtEl>
                                      </p:cBhvr>
                                    </p:cmd>
                                  </p:childTnLst>
                                </p:cTn>
                              </p:par>
                            </p:childTnLst>
                          </p:cTn>
                        </p:par>
                      </p:childTnLst>
                    </p:cTn>
                  </p:par>
                </p:childTnLst>
              </p:cTn>
              <p:nextCondLst>
                <p:cond evt="onClick" delay="0">
                  <p:tgtEl>
                    <p:spTgt spid="2"/>
                  </p:tgtEl>
                </p:cond>
              </p:nextCondLst>
            </p:seq>
            <p:seq concurrent="1" nextAc="seek">
              <p:cTn id="17" restart="whenNotActive" fill="hold" evtFilter="cancelBubble" nodeType="interactiveSeq">
                <p:stCondLst>
                  <p:cond evt="onClick" delay="0">
                    <p:tgtEl>
                      <p:spTgt spid="3"/>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3"/>
                                        </p:tgtEl>
                                      </p:cBhvr>
                                    </p:cmd>
                                  </p:childTnLst>
                                </p:cTn>
                              </p:par>
                            </p:childTnLst>
                          </p:cTn>
                        </p:par>
                      </p:childTnLst>
                    </p:cTn>
                  </p:par>
                </p:childTnLst>
              </p:cTn>
              <p:nextCondLst>
                <p:cond evt="onClick" delay="0">
                  <p:tgtEl>
                    <p:spTgt spid="3"/>
                  </p:tgtEl>
                </p:cond>
              </p:nextCondLst>
            </p:seq>
            <p:video>
              <p:cMediaNode vol="80000">
                <p:cTn id="22" fill="hold" display="0">
                  <p:stCondLst>
                    <p:cond delay="indefinite"/>
                  </p:stCondLst>
                </p:cTn>
                <p:tgtEl>
                  <p:spTgt spid="3"/>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1D7187-3C2F-8A80-F649-9736A12A2B7E}"/>
              </a:ext>
            </a:extLst>
          </p:cNvPr>
          <p:cNvSpPr>
            <a:spLocks noGrp="1"/>
          </p:cNvSpPr>
          <p:nvPr>
            <p:ph type="title"/>
          </p:nvPr>
        </p:nvSpPr>
        <p:spPr/>
        <p:txBody>
          <a:bodyPr/>
          <a:lstStyle/>
          <a:p>
            <a:r>
              <a:rPr lang="en-US" dirty="0">
                <a:solidFill>
                  <a:srgbClr val="6123A8"/>
                </a:solidFill>
              </a:rPr>
              <a:t>Concise</a:t>
            </a:r>
          </a:p>
        </p:txBody>
      </p:sp>
      <p:sp>
        <p:nvSpPr>
          <p:cNvPr id="26" name="TextBox 25">
            <a:extLst>
              <a:ext uri="{FF2B5EF4-FFF2-40B4-BE49-F238E27FC236}">
                <a16:creationId xmlns:a16="http://schemas.microsoft.com/office/drawing/2014/main" id="{3D7C2CD8-65DE-94A4-9B5E-720720B2B363}"/>
              </a:ext>
            </a:extLst>
          </p:cNvPr>
          <p:cNvSpPr txBox="1"/>
          <p:nvPr/>
        </p:nvSpPr>
        <p:spPr>
          <a:xfrm>
            <a:off x="389777" y="866361"/>
            <a:ext cx="6207874" cy="553998"/>
          </a:xfrm>
          <a:prstGeom prst="rect">
            <a:avLst/>
          </a:prstGeom>
          <a:noFill/>
        </p:spPr>
        <p:txBody>
          <a:bodyPr wrap="square" lIns="0" tIns="0" rIns="0" bIns="0" rtlCol="0">
            <a:spAutoFit/>
          </a:bodyPr>
          <a:lstStyle/>
          <a:p>
            <a:pPr>
              <a:spcBef>
                <a:spcPts val="600"/>
              </a:spcBef>
            </a:pPr>
            <a:r>
              <a:rPr lang="en-US" sz="1200" dirty="0">
                <a:latin typeface="Source Sans Pro" panose="020B0503030403020204" pitchFamily="34" charset="0"/>
                <a:ea typeface="Source Sans Pro" panose="020B0503030403020204" pitchFamily="34" charset="0"/>
              </a:rPr>
              <a:t>Concise movements are made with precision and confidence. It is deliberate and direct with no unnecessary motion, putting emphasis on being functional like UI elements (i.e., lower thirds). Elements move with the least amount of effort and time.</a:t>
            </a:r>
            <a:endParaRPr lang="en-US" sz="1200" b="1" dirty="0">
              <a:latin typeface="Source Sans Pro SemiBold" panose="020B0503030403020204" pitchFamily="34" charset="0"/>
              <a:ea typeface="Source Sans Pro" panose="020B0503030403020204" pitchFamily="34" charset="0"/>
            </a:endParaRPr>
          </a:p>
        </p:txBody>
      </p:sp>
      <p:graphicFrame>
        <p:nvGraphicFramePr>
          <p:cNvPr id="27" name="Table 26">
            <a:extLst>
              <a:ext uri="{FF2B5EF4-FFF2-40B4-BE49-F238E27FC236}">
                <a16:creationId xmlns:a16="http://schemas.microsoft.com/office/drawing/2014/main" id="{0B530D84-3CA2-6F98-F1C9-70C05D8D70E0}"/>
              </a:ext>
            </a:extLst>
          </p:cNvPr>
          <p:cNvGraphicFramePr>
            <a:graphicFrameLocks noGrp="1"/>
          </p:cNvGraphicFramePr>
          <p:nvPr/>
        </p:nvGraphicFramePr>
        <p:xfrm>
          <a:off x="9249093" y="2150428"/>
          <a:ext cx="2560320" cy="1097280"/>
        </p:xfrm>
        <a:graphic>
          <a:graphicData uri="http://schemas.openxmlformats.org/drawingml/2006/table">
            <a:tbl>
              <a:tblPr firstRow="1" bandRow="1">
                <a:tableStyleId>{5C22544A-7EE6-4342-B048-85BDC9FD1C3A}</a:tableStyleId>
              </a:tblPr>
              <a:tblGrid>
                <a:gridCol w="2560320">
                  <a:extLst>
                    <a:ext uri="{9D8B030D-6E8A-4147-A177-3AD203B41FA5}">
                      <a16:colId xmlns:a16="http://schemas.microsoft.com/office/drawing/2014/main" val="1339257795"/>
                    </a:ext>
                  </a:extLst>
                </a:gridCol>
              </a:tblGrid>
              <a:tr h="548640">
                <a:tc>
                  <a:txBody>
                    <a:bodyPr/>
                    <a:lstStyle/>
                    <a:p>
                      <a:r>
                        <a:rPr lang="en-US" sz="1200" b="0" i="0">
                          <a:solidFill>
                            <a:schemeClr val="tx1"/>
                          </a:solidFill>
                          <a:latin typeface="Source Sans Pro" panose="020B0503030403020204" pitchFamily="34" charset="0"/>
                          <a:ea typeface="Source Sans Pro" panose="020B0503030403020204" pitchFamily="34" charset="0"/>
                        </a:rPr>
                        <a:t>1000 Milliseconds</a:t>
                      </a:r>
                    </a:p>
                    <a:p>
                      <a:r>
                        <a:rPr lang="en-US" sz="1200" b="0" i="0">
                          <a:solidFill>
                            <a:schemeClr val="tx1"/>
                          </a:solidFill>
                          <a:latin typeface="Source Sans Pro" panose="020B0503030403020204" pitchFamily="34" charset="0"/>
                          <a:ea typeface="Source Sans Pro" panose="020B0503030403020204" pitchFamily="34" charset="0"/>
                        </a:rPr>
                        <a:t>25 Frames / 25 fps</a:t>
                      </a:r>
                    </a:p>
                  </a:txBody>
                  <a:tcPr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371804200"/>
                  </a:ext>
                </a:extLst>
              </a:tr>
              <a:tr h="548640">
                <a:tc>
                  <a:txBody>
                    <a:bodyPr/>
                    <a:lstStyle/>
                    <a:p>
                      <a:r>
                        <a:rPr lang="en-US" sz="1200" b="0" i="0">
                          <a:solidFill>
                            <a:schemeClr val="tx1"/>
                          </a:solidFill>
                          <a:latin typeface="Source Sans Pro" panose="020B0503030403020204" pitchFamily="34" charset="0"/>
                          <a:ea typeface="Source Sans Pro" panose="020B0503030403020204" pitchFamily="34" charset="0"/>
                        </a:rPr>
                        <a:t>Cubic-Bezier (.0,0,.9,1)</a:t>
                      </a:r>
                    </a:p>
                  </a:txBody>
                  <a:tcPr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43723595"/>
                  </a:ext>
                </a:extLst>
              </a:tr>
            </a:tbl>
          </a:graphicData>
        </a:graphic>
      </p:graphicFrame>
      <p:graphicFrame>
        <p:nvGraphicFramePr>
          <p:cNvPr id="28" name="Table 26">
            <a:extLst>
              <a:ext uri="{FF2B5EF4-FFF2-40B4-BE49-F238E27FC236}">
                <a16:creationId xmlns:a16="http://schemas.microsoft.com/office/drawing/2014/main" id="{9C82FAFA-F717-1708-1423-C187872ECBE2}"/>
              </a:ext>
            </a:extLst>
          </p:cNvPr>
          <p:cNvGraphicFramePr>
            <a:graphicFrameLocks noGrp="1"/>
          </p:cNvGraphicFramePr>
          <p:nvPr/>
        </p:nvGraphicFramePr>
        <p:xfrm>
          <a:off x="9249093" y="3429000"/>
          <a:ext cx="2560320" cy="1097280"/>
        </p:xfrm>
        <a:graphic>
          <a:graphicData uri="http://schemas.openxmlformats.org/drawingml/2006/table">
            <a:tbl>
              <a:tblPr firstRow="1" bandRow="1">
                <a:tableStyleId>{5C22544A-7EE6-4342-B048-85BDC9FD1C3A}</a:tableStyleId>
              </a:tblPr>
              <a:tblGrid>
                <a:gridCol w="1645920">
                  <a:extLst>
                    <a:ext uri="{9D8B030D-6E8A-4147-A177-3AD203B41FA5}">
                      <a16:colId xmlns:a16="http://schemas.microsoft.com/office/drawing/2014/main" val="1586945415"/>
                    </a:ext>
                  </a:extLst>
                </a:gridCol>
                <a:gridCol w="914400">
                  <a:extLst>
                    <a:ext uri="{9D8B030D-6E8A-4147-A177-3AD203B41FA5}">
                      <a16:colId xmlns:a16="http://schemas.microsoft.com/office/drawing/2014/main" val="1773342343"/>
                    </a:ext>
                  </a:extLst>
                </a:gridCol>
              </a:tblGrid>
              <a:tr h="548640">
                <a:tc>
                  <a:txBody>
                    <a:bodyPr/>
                    <a:lstStyle/>
                    <a:p>
                      <a:r>
                        <a:rPr lang="en-US" sz="1200" b="0" i="0">
                          <a:solidFill>
                            <a:schemeClr val="tx1"/>
                          </a:solidFill>
                          <a:latin typeface="Source Sans Pro" panose="020B0503030403020204" pitchFamily="34" charset="0"/>
                          <a:ea typeface="Source Sans Pro" panose="020B0503030403020204" pitchFamily="34" charset="0"/>
                        </a:rPr>
                        <a:t>Incoming velocity</a:t>
                      </a:r>
                    </a:p>
                  </a:txBody>
                  <a:tcPr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b="0" i="0">
                          <a:solidFill>
                            <a:schemeClr val="tx1"/>
                          </a:solidFill>
                          <a:latin typeface="Source Sans Pro" panose="020B0503030403020204" pitchFamily="34" charset="0"/>
                          <a:ea typeface="Source Sans Pro" panose="020B0503030403020204" pitchFamily="34" charset="0"/>
                        </a:rPr>
                        <a:t>10%</a:t>
                      </a: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371804200"/>
                  </a:ext>
                </a:extLst>
              </a:tr>
              <a:tr h="5486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a:solidFill>
                            <a:schemeClr val="tx1"/>
                          </a:solidFill>
                          <a:latin typeface="Source Sans Pro" panose="020B0503030403020204" pitchFamily="34" charset="0"/>
                          <a:ea typeface="Source Sans Pro" panose="020B0503030403020204" pitchFamily="34" charset="0"/>
                        </a:rPr>
                        <a:t>Outgoing velocity</a:t>
                      </a:r>
                    </a:p>
                  </a:txBody>
                  <a:tcPr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b="0" i="0">
                          <a:solidFill>
                            <a:schemeClr val="tx1"/>
                          </a:solidFill>
                          <a:latin typeface="Source Sans Pro" panose="020B0503030403020204" pitchFamily="34" charset="0"/>
                          <a:ea typeface="Source Sans Pro" panose="020B0503030403020204" pitchFamily="34" charset="0"/>
                        </a:rPr>
                        <a:t>10%</a:t>
                      </a: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843723595"/>
                  </a:ext>
                </a:extLst>
              </a:tr>
            </a:tbl>
          </a:graphicData>
        </a:graphic>
      </p:graphicFrame>
      <p:sp>
        <p:nvSpPr>
          <p:cNvPr id="8" name="TextBox 7">
            <a:extLst>
              <a:ext uri="{FF2B5EF4-FFF2-40B4-BE49-F238E27FC236}">
                <a16:creationId xmlns:a16="http://schemas.microsoft.com/office/drawing/2014/main" id="{8ED1B81F-147B-CD6E-76FE-C0DC96B67F5C}"/>
              </a:ext>
            </a:extLst>
          </p:cNvPr>
          <p:cNvSpPr txBox="1"/>
          <p:nvPr/>
        </p:nvSpPr>
        <p:spPr>
          <a:xfrm>
            <a:off x="9249092" y="4716364"/>
            <a:ext cx="2103269" cy="938719"/>
          </a:xfrm>
          <a:prstGeom prst="rect">
            <a:avLst/>
          </a:prstGeom>
          <a:noFill/>
        </p:spPr>
        <p:txBody>
          <a:bodyPr wrap="square" lIns="0" tIns="0" rIns="0" bIns="0" rtlCol="0">
            <a:spAutoFit/>
          </a:bodyPr>
          <a:lstStyle/>
          <a:p>
            <a:pPr>
              <a:spcAft>
                <a:spcPts val="600"/>
              </a:spcAft>
            </a:pPr>
            <a:r>
              <a:rPr lang="en-US" sz="800" b="1">
                <a:latin typeface="Source Sans Pro SemiBold" panose="020B0503030403020204" pitchFamily="34" charset="0"/>
                <a:ea typeface="Source Sans Pro SemiBold" panose="020B0503030403020204" pitchFamily="34" charset="0"/>
              </a:rPr>
              <a:t>Uses and applications</a:t>
            </a:r>
          </a:p>
          <a:p>
            <a:pPr marL="82296" indent="-82296">
              <a:buFont typeface="Arial" panose="020B0604020202020204" pitchFamily="34" charset="0"/>
              <a:buChar char="•"/>
            </a:pPr>
            <a:r>
              <a:rPr lang="en-ZA" sz="800">
                <a:solidFill>
                  <a:srgbClr val="1D1C1D"/>
                </a:solidFill>
                <a:effectLst/>
                <a:latin typeface="Source Sans Pro" panose="020B0503030403020204" pitchFamily="34" charset="0"/>
                <a:ea typeface="Source Sans Pro" panose="020B0503030403020204" pitchFamily="34" charset="0"/>
                <a:cs typeface="Times New Roman" panose="02020603050405020304" pitchFamily="18" charset="0"/>
              </a:rPr>
              <a:t>Lower thirds</a:t>
            </a:r>
            <a:endParaRPr lang="en-ZA" sz="800">
              <a:solidFill>
                <a:srgbClr val="1D1C1D"/>
              </a:solidFill>
              <a:latin typeface="Source Sans Pro" panose="020B0503030403020204" pitchFamily="34" charset="0"/>
              <a:ea typeface="Source Sans Pro" panose="020B0503030403020204" pitchFamily="34" charset="0"/>
              <a:cs typeface="Times New Roman" panose="02020603050405020304" pitchFamily="18" charset="0"/>
            </a:endParaRPr>
          </a:p>
          <a:p>
            <a:pPr marL="82296" indent="-82296">
              <a:buFont typeface="Arial" panose="020B0604020202020204" pitchFamily="34" charset="0"/>
              <a:buChar char="•"/>
            </a:pPr>
            <a:r>
              <a:rPr lang="en-ZA" sz="800">
                <a:solidFill>
                  <a:srgbClr val="1D1C1D"/>
                </a:solidFill>
                <a:effectLst/>
                <a:latin typeface="Source Sans Pro" panose="020B0503030403020204" pitchFamily="34" charset="0"/>
                <a:ea typeface="Source Sans Pro" panose="020B0503030403020204" pitchFamily="34" charset="0"/>
                <a:cs typeface="Times New Roman" panose="02020603050405020304" pitchFamily="18" charset="0"/>
              </a:rPr>
              <a:t>Subtitles</a:t>
            </a:r>
            <a:endParaRPr lang="en-ZA" sz="800">
              <a:solidFill>
                <a:srgbClr val="1D1C1D"/>
              </a:solidFill>
              <a:latin typeface="Source Sans Pro" panose="020B0503030403020204" pitchFamily="34" charset="0"/>
              <a:ea typeface="Source Sans Pro" panose="020B0503030403020204" pitchFamily="34" charset="0"/>
              <a:cs typeface="Times New Roman" panose="02020603050405020304" pitchFamily="18" charset="0"/>
            </a:endParaRPr>
          </a:p>
          <a:p>
            <a:pPr marL="82296" indent="-82296">
              <a:buFont typeface="Arial" panose="020B0604020202020204" pitchFamily="34" charset="0"/>
              <a:buChar char="•"/>
            </a:pPr>
            <a:r>
              <a:rPr lang="en-ZA" sz="800">
                <a:solidFill>
                  <a:srgbClr val="1D1C1D"/>
                </a:solidFill>
                <a:effectLst/>
                <a:latin typeface="Source Sans Pro" panose="020B0503030403020204" pitchFamily="34" charset="0"/>
                <a:ea typeface="Source Sans Pro" panose="020B0503030403020204" pitchFamily="34" charset="0"/>
                <a:cs typeface="Times New Roman" panose="02020603050405020304" pitchFamily="18" charset="0"/>
              </a:rPr>
              <a:t>Smaller type</a:t>
            </a:r>
            <a:endParaRPr lang="en-ZA" sz="800">
              <a:solidFill>
                <a:srgbClr val="1D1C1D"/>
              </a:solidFill>
              <a:latin typeface="Source Sans Pro" panose="020B0503030403020204" pitchFamily="34" charset="0"/>
              <a:ea typeface="Source Sans Pro" panose="020B0503030403020204" pitchFamily="34" charset="0"/>
              <a:cs typeface="Times New Roman" panose="02020603050405020304" pitchFamily="18" charset="0"/>
            </a:endParaRPr>
          </a:p>
          <a:p>
            <a:pPr marL="82296" indent="-82296">
              <a:buFont typeface="Arial" panose="020B0604020202020204" pitchFamily="34" charset="0"/>
              <a:buChar char="•"/>
            </a:pPr>
            <a:r>
              <a:rPr lang="en-ZA" sz="800">
                <a:solidFill>
                  <a:srgbClr val="1D1C1D"/>
                </a:solidFill>
                <a:effectLst/>
                <a:latin typeface="Source Sans Pro" panose="020B0503030403020204" pitchFamily="34" charset="0"/>
                <a:ea typeface="Source Sans Pro" panose="020B0503030403020204" pitchFamily="34" charset="0"/>
                <a:cs typeface="Times New Roman" panose="02020603050405020304" pitchFamily="18" charset="0"/>
              </a:rPr>
              <a:t>UI elements (i.e., graphic bar)</a:t>
            </a:r>
            <a:endParaRPr lang="en-ZA" sz="800">
              <a:solidFill>
                <a:srgbClr val="1D1C1D"/>
              </a:solidFill>
              <a:latin typeface="Source Sans Pro" panose="020B0503030403020204" pitchFamily="34" charset="0"/>
              <a:ea typeface="Source Sans Pro" panose="020B0503030403020204" pitchFamily="34" charset="0"/>
              <a:cs typeface="Times New Roman" panose="02020603050405020304" pitchFamily="18" charset="0"/>
            </a:endParaRPr>
          </a:p>
          <a:p>
            <a:pPr marL="82296" indent="-82296">
              <a:buFont typeface="Arial" panose="020B0604020202020204" pitchFamily="34" charset="0"/>
              <a:buChar char="•"/>
            </a:pPr>
            <a:r>
              <a:rPr lang="en-ZA" sz="800">
                <a:solidFill>
                  <a:srgbClr val="1D1C1D"/>
                </a:solidFill>
                <a:effectLst/>
                <a:latin typeface="Source Sans Pro" panose="020B0503030403020204" pitchFamily="34" charset="0"/>
                <a:ea typeface="Source Sans Pro" panose="020B0503030403020204" pitchFamily="34" charset="0"/>
                <a:cs typeface="Times New Roman" panose="02020603050405020304" pitchFamily="18" charset="0"/>
              </a:rPr>
              <a:t>Overlay stats (infographic) over moving footage</a:t>
            </a:r>
            <a:endParaRPr lang="en-ZA" sz="800">
              <a:effectLst/>
              <a:latin typeface="Source Sans Pro" panose="020B0503030403020204" pitchFamily="34" charset="0"/>
              <a:ea typeface="Source Sans Pro" panose="020B0503030403020204" pitchFamily="34" charset="0"/>
              <a:cs typeface="Times New Roman" panose="02020603050405020304" pitchFamily="18" charset="0"/>
            </a:endParaRPr>
          </a:p>
          <a:p>
            <a:pPr marL="171450" indent="-171450">
              <a:buFont typeface="Arial" panose="020B0604020202020204" pitchFamily="34" charset="0"/>
              <a:buChar char="•"/>
            </a:pPr>
            <a:endParaRPr lang="en-US" sz="800">
              <a:latin typeface="Source Sans Pro" panose="020B0503030403020204" pitchFamily="34" charset="0"/>
              <a:ea typeface="Source Sans Pro" panose="020B0503030403020204" pitchFamily="34" charset="0"/>
            </a:endParaRPr>
          </a:p>
        </p:txBody>
      </p:sp>
      <p:pic>
        <p:nvPicPr>
          <p:cNvPr id="6" name="Principle 03 - Concise Example">
            <a:hlinkClick r:id="" action="ppaction://media"/>
            <a:extLst>
              <a:ext uri="{FF2B5EF4-FFF2-40B4-BE49-F238E27FC236}">
                <a16:creationId xmlns:a16="http://schemas.microsoft.com/office/drawing/2014/main" id="{CCC79C72-D997-80FE-2012-12127E84FA63}"/>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13206004" y="2904799"/>
            <a:ext cx="3250272" cy="2916132"/>
          </a:xfrm>
          <a:prstGeom prst="rect">
            <a:avLst/>
          </a:prstGeom>
        </p:spPr>
      </p:pic>
      <p:pic>
        <p:nvPicPr>
          <p:cNvPr id="14" name="Principle 03 - Concise Curve">
            <a:hlinkClick r:id="" action="ppaction://media"/>
            <a:extLst>
              <a:ext uri="{FF2B5EF4-FFF2-40B4-BE49-F238E27FC236}">
                <a16:creationId xmlns:a16="http://schemas.microsoft.com/office/drawing/2014/main" id="{1B2CB49F-C57D-5079-3AB2-F9C8B3873AF6}"/>
              </a:ext>
            </a:extLst>
          </p:cNvPr>
          <p:cNvPicPr>
            <a:picLocks noChangeAspect="1"/>
          </p:cNvPicPr>
          <p:nvPr>
            <a:videoFile r:link="rId4"/>
            <p:extLst>
              <p:ext uri="{DAA4B4D4-6D71-4841-9C94-3DE7FCFB9230}">
                <p14:media xmlns:p14="http://schemas.microsoft.com/office/powerpoint/2010/main" r:embed="rId3"/>
              </p:ext>
            </p:extLst>
          </p:nvPr>
        </p:nvPicPr>
        <p:blipFill>
          <a:blip r:embed="rId10"/>
          <a:stretch>
            <a:fillRect/>
          </a:stretch>
        </p:blipFill>
        <p:spPr>
          <a:xfrm>
            <a:off x="389776" y="2159612"/>
            <a:ext cx="3261183" cy="2925359"/>
          </a:xfrm>
          <a:prstGeom prst="rect">
            <a:avLst/>
          </a:prstGeom>
        </p:spPr>
      </p:pic>
      <p:sp>
        <p:nvSpPr>
          <p:cNvPr id="9" name="TextBox 8">
            <a:extLst>
              <a:ext uri="{FF2B5EF4-FFF2-40B4-BE49-F238E27FC236}">
                <a16:creationId xmlns:a16="http://schemas.microsoft.com/office/drawing/2014/main" id="{E843B1DC-AFE5-2901-F842-4613FE2AB486}"/>
              </a:ext>
            </a:extLst>
          </p:cNvPr>
          <p:cNvSpPr txBox="1"/>
          <p:nvPr/>
        </p:nvSpPr>
        <p:spPr>
          <a:xfrm>
            <a:off x="3862181" y="5085494"/>
            <a:ext cx="3778569" cy="246221"/>
          </a:xfrm>
          <a:prstGeom prst="rect">
            <a:avLst/>
          </a:prstGeom>
          <a:noFill/>
        </p:spPr>
        <p:txBody>
          <a:bodyPr wrap="square" lIns="0" tIns="91440" rIns="0" bIns="0" rtlCol="0">
            <a:spAutoFit/>
          </a:bodyPr>
          <a:lstStyle/>
          <a:p>
            <a:r>
              <a:rPr lang="en-US" sz="1000" dirty="0">
                <a:latin typeface="Source Sans Pro" panose="020B0503030403020204" pitchFamily="34" charset="0"/>
                <a:ea typeface="Source Sans Pro" panose="020B0503030403020204" pitchFamily="34" charset="0"/>
              </a:rPr>
              <a:t>Example of concise motion in action.</a:t>
            </a:r>
          </a:p>
        </p:txBody>
      </p:sp>
      <p:pic>
        <p:nvPicPr>
          <p:cNvPr id="2" name="Lowerthird - 2 lines-non-branded.mp4">
            <a:hlinkClick r:id="" action="ppaction://media"/>
            <a:extLst>
              <a:ext uri="{FF2B5EF4-FFF2-40B4-BE49-F238E27FC236}">
                <a16:creationId xmlns:a16="http://schemas.microsoft.com/office/drawing/2014/main" id="{F0CFDC23-3079-7A5B-B91C-FA3D0F5A715D}"/>
              </a:ext>
            </a:extLst>
          </p:cNvPr>
          <p:cNvPicPr>
            <a:picLocks noChangeAspect="1"/>
          </p:cNvPicPr>
          <p:nvPr>
            <a:videoFile r:link="rId6"/>
            <p:extLst>
              <p:ext uri="{DAA4B4D4-6D71-4841-9C94-3DE7FCFB9230}">
                <p14:media xmlns:p14="http://schemas.microsoft.com/office/powerpoint/2010/main" r:embed="rId5"/>
              </p:ext>
            </p:extLst>
          </p:nvPr>
        </p:nvPicPr>
        <p:blipFill>
          <a:blip r:embed="rId11"/>
          <a:stretch>
            <a:fillRect/>
          </a:stretch>
        </p:blipFill>
        <p:spPr>
          <a:xfrm>
            <a:off x="3849705" y="2150428"/>
            <a:ext cx="5216965" cy="2934543"/>
          </a:xfrm>
          <a:prstGeom prst="rect">
            <a:avLst/>
          </a:prstGeom>
        </p:spPr>
      </p:pic>
    </p:spTree>
    <p:extLst>
      <p:ext uri="{BB962C8B-B14F-4D97-AF65-F5344CB8AC3E}">
        <p14:creationId xmlns:p14="http://schemas.microsoft.com/office/powerpoint/2010/main" val="1441783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0" fill="hold"/>
                                        <p:tgtEl>
                                          <p:spTgt spid="1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8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11" fill="hold" display="0">
                  <p:stCondLst>
                    <p:cond delay="indefinite"/>
                  </p:stCondLst>
                </p:cTn>
                <p:tgtEl>
                  <p:spTgt spid="14"/>
                </p:tgtEl>
              </p:cMediaNode>
            </p:video>
            <p:seq concurrent="1" nextAc="seek">
              <p:cTn id="12" restart="whenNotActive" fill="hold" evtFilter="cancelBubble" nodeType="interactiveSeq">
                <p:stCondLst>
                  <p:cond evt="onClick" delay="0">
                    <p:tgtEl>
                      <p:spTgt spid="14"/>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14"/>
                                        </p:tgtEl>
                                      </p:cBhvr>
                                    </p:cmd>
                                  </p:childTnLst>
                                </p:cTn>
                              </p:par>
                            </p:childTnLst>
                          </p:cTn>
                        </p:par>
                      </p:childTnLst>
                    </p:cTn>
                  </p:par>
                </p:childTnLst>
              </p:cTn>
              <p:nextCondLst>
                <p:cond evt="onClick" delay="0">
                  <p:tgtEl>
                    <p:spTgt spid="14"/>
                  </p:tgtEl>
                </p:cond>
              </p:nextCondLst>
            </p:seq>
            <p:video>
              <p:cMediaNode vol="80000">
                <p:cTn id="17" fill="hold" display="0">
                  <p:stCondLst>
                    <p:cond delay="indefinite"/>
                  </p:stCondLst>
                </p:cTn>
                <p:tgtEl>
                  <p:spTgt spid="2"/>
                </p:tgtEl>
              </p:cMediaNode>
            </p:video>
            <p:seq concurrent="1" nextAc="seek">
              <p:cTn id="18" restart="whenNotActive" fill="hold" evtFilter="cancelBubble" nodeType="interactiveSeq">
                <p:stCondLst>
                  <p:cond evt="onClick" delay="0">
                    <p:tgtEl>
                      <p:spTgt spid="2"/>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1D7187-3C2F-8A80-F649-9736A12A2B7E}"/>
              </a:ext>
            </a:extLst>
          </p:cNvPr>
          <p:cNvSpPr>
            <a:spLocks noGrp="1"/>
          </p:cNvSpPr>
          <p:nvPr>
            <p:ph type="title"/>
          </p:nvPr>
        </p:nvSpPr>
        <p:spPr/>
        <p:txBody>
          <a:bodyPr/>
          <a:lstStyle/>
          <a:p>
            <a:r>
              <a:rPr lang="en-US" dirty="0">
                <a:solidFill>
                  <a:srgbClr val="6123A8"/>
                </a:solidFill>
              </a:rPr>
              <a:t>Technical motion reference for animators</a:t>
            </a:r>
          </a:p>
        </p:txBody>
      </p:sp>
      <p:sp>
        <p:nvSpPr>
          <p:cNvPr id="8" name="TextBox 7">
            <a:extLst>
              <a:ext uri="{FF2B5EF4-FFF2-40B4-BE49-F238E27FC236}">
                <a16:creationId xmlns:a16="http://schemas.microsoft.com/office/drawing/2014/main" id="{A013E30E-2F35-71E4-86ED-A54D86F0FA89}"/>
              </a:ext>
            </a:extLst>
          </p:cNvPr>
          <p:cNvSpPr txBox="1"/>
          <p:nvPr/>
        </p:nvSpPr>
        <p:spPr>
          <a:xfrm>
            <a:off x="389777" y="1822183"/>
            <a:ext cx="1767636" cy="730969"/>
          </a:xfrm>
          <a:prstGeom prst="rect">
            <a:avLst/>
          </a:prstGeom>
          <a:noFill/>
        </p:spPr>
        <p:txBody>
          <a:bodyPr wrap="square" lIns="0" tIns="0" rIns="0" bIns="0" rtlCol="0">
            <a:spAutoFit/>
          </a:bodyPr>
          <a:lstStyle/>
          <a:p>
            <a:pPr>
              <a:spcBef>
                <a:spcPts val="300"/>
              </a:spcBef>
            </a:pPr>
            <a:r>
              <a:rPr lang="en-US" sz="1000">
                <a:latin typeface="Source Sans Pro" panose="020B0503030403020204" pitchFamily="34" charset="0"/>
                <a:ea typeface="Source Sans Pro" panose="020B0503030403020204" pitchFamily="34" charset="0"/>
              </a:rPr>
              <a:t>Smooth</a:t>
            </a:r>
          </a:p>
          <a:p>
            <a:pPr>
              <a:spcBef>
                <a:spcPts val="300"/>
              </a:spcBef>
            </a:pPr>
            <a:r>
              <a:rPr lang="en-US" sz="1000">
                <a:latin typeface="Source Sans Pro" panose="020B0503030403020204" pitchFamily="34" charset="0"/>
                <a:ea typeface="Source Sans Pro" panose="020B0503030403020204" pitchFamily="34" charset="0"/>
              </a:rPr>
              <a:t>Soft</a:t>
            </a:r>
          </a:p>
          <a:p>
            <a:pPr>
              <a:spcBef>
                <a:spcPts val="300"/>
              </a:spcBef>
            </a:pPr>
            <a:r>
              <a:rPr lang="en-US" sz="1000">
                <a:latin typeface="Source Sans Pro" panose="020B0503030403020204" pitchFamily="34" charset="0"/>
                <a:ea typeface="Source Sans Pro" panose="020B0503030403020204" pitchFamily="34" charset="0"/>
              </a:rPr>
              <a:t>Gentle</a:t>
            </a:r>
          </a:p>
          <a:p>
            <a:pPr>
              <a:spcBef>
                <a:spcPts val="300"/>
              </a:spcBef>
            </a:pPr>
            <a:r>
              <a:rPr lang="en-US" sz="1000">
                <a:latin typeface="Source Sans Pro" panose="020B0503030403020204" pitchFamily="34" charset="0"/>
                <a:ea typeface="Source Sans Pro" panose="020B0503030403020204" pitchFamily="34" charset="0"/>
              </a:rPr>
              <a:t>Compassionate</a:t>
            </a:r>
          </a:p>
        </p:txBody>
      </p:sp>
      <p:cxnSp>
        <p:nvCxnSpPr>
          <p:cNvPr id="3" name="Straight Connector 2">
            <a:extLst>
              <a:ext uri="{FF2B5EF4-FFF2-40B4-BE49-F238E27FC236}">
                <a16:creationId xmlns:a16="http://schemas.microsoft.com/office/drawing/2014/main" id="{5F84B147-442A-4C53-7BDC-F2D3955A5954}"/>
              </a:ext>
            </a:extLst>
          </p:cNvPr>
          <p:cNvCxnSpPr>
            <a:cxnSpLocks/>
          </p:cNvCxnSpPr>
          <p:nvPr/>
        </p:nvCxnSpPr>
        <p:spPr>
          <a:xfrm>
            <a:off x="389777" y="1379538"/>
            <a:ext cx="1141963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08BEBDC-4AC8-76B7-6A68-3A2D98E0158F}"/>
              </a:ext>
            </a:extLst>
          </p:cNvPr>
          <p:cNvSpPr txBox="1"/>
          <p:nvPr/>
        </p:nvSpPr>
        <p:spPr>
          <a:xfrm>
            <a:off x="389777" y="1532135"/>
            <a:ext cx="1767636" cy="276999"/>
          </a:xfrm>
          <a:prstGeom prst="rect">
            <a:avLst/>
          </a:prstGeom>
          <a:noFill/>
        </p:spPr>
        <p:txBody>
          <a:bodyPr wrap="square" lIns="0" tIns="0" rIns="0" bIns="0" rtlCol="0">
            <a:spAutoFit/>
          </a:bodyPr>
          <a:lstStyle/>
          <a:p>
            <a:r>
              <a:rPr lang="en-US" b="1">
                <a:latin typeface="Source Sans Pro SemiBold" panose="020B0503030403020204" pitchFamily="34" charset="0"/>
                <a:ea typeface="Source Sans Pro SemiBold" panose="020B0503030403020204" pitchFamily="34" charset="0"/>
              </a:rPr>
              <a:t>Calm</a:t>
            </a:r>
            <a:endParaRPr lang="en-US">
              <a:latin typeface="Source Sans Pro" panose="020B0503030403020204" pitchFamily="34" charset="0"/>
              <a:ea typeface="Source Sans Pro" panose="020B0503030403020204" pitchFamily="34" charset="0"/>
            </a:endParaRPr>
          </a:p>
        </p:txBody>
      </p:sp>
      <p:sp>
        <p:nvSpPr>
          <p:cNvPr id="14" name="TextBox 13">
            <a:extLst>
              <a:ext uri="{FF2B5EF4-FFF2-40B4-BE49-F238E27FC236}">
                <a16:creationId xmlns:a16="http://schemas.microsoft.com/office/drawing/2014/main" id="{03C113FD-C300-76CD-2065-7DFE783AB477}"/>
              </a:ext>
            </a:extLst>
          </p:cNvPr>
          <p:cNvSpPr txBox="1"/>
          <p:nvPr/>
        </p:nvSpPr>
        <p:spPr>
          <a:xfrm>
            <a:off x="389777" y="3446394"/>
            <a:ext cx="1192838" cy="730969"/>
          </a:xfrm>
          <a:prstGeom prst="rect">
            <a:avLst/>
          </a:prstGeom>
          <a:noFill/>
        </p:spPr>
        <p:txBody>
          <a:bodyPr wrap="square" lIns="0" tIns="0" rIns="0" bIns="0" rtlCol="0">
            <a:spAutoFit/>
          </a:bodyPr>
          <a:lstStyle/>
          <a:p>
            <a:pPr>
              <a:spcBef>
                <a:spcPts val="300"/>
              </a:spcBef>
            </a:pPr>
            <a:r>
              <a:rPr lang="en-ZA" sz="1000">
                <a:latin typeface="Söhne"/>
              </a:rPr>
              <a:t>H</a:t>
            </a:r>
            <a:r>
              <a:rPr lang="en-ZA" sz="1000" b="0" i="0">
                <a:effectLst/>
                <a:latin typeface="Söhne"/>
              </a:rPr>
              <a:t>armonious</a:t>
            </a:r>
          </a:p>
          <a:p>
            <a:pPr>
              <a:spcBef>
                <a:spcPts val="300"/>
              </a:spcBef>
            </a:pPr>
            <a:r>
              <a:rPr lang="en-ZA" sz="1000" b="0" i="0">
                <a:effectLst/>
                <a:latin typeface="Söhne"/>
              </a:rPr>
              <a:t>Symmetrical</a:t>
            </a:r>
          </a:p>
          <a:p>
            <a:pPr>
              <a:spcBef>
                <a:spcPts val="300"/>
              </a:spcBef>
            </a:pPr>
            <a:r>
              <a:rPr lang="en-US" sz="1000">
                <a:latin typeface="Source Sans Pro" panose="020B0503030403020204" pitchFamily="34" charset="0"/>
                <a:ea typeface="Source Sans Pro" panose="020B0503030403020204" pitchFamily="34" charset="0"/>
              </a:rPr>
              <a:t>Coordinated</a:t>
            </a:r>
            <a:endParaRPr lang="en-ZA" sz="1000">
              <a:latin typeface="Söhne"/>
              <a:ea typeface="Source Sans Pro" panose="020B0503030403020204" pitchFamily="34" charset="0"/>
            </a:endParaRPr>
          </a:p>
          <a:p>
            <a:pPr>
              <a:spcBef>
                <a:spcPts val="300"/>
              </a:spcBef>
            </a:pPr>
            <a:r>
              <a:rPr lang="en-ZA" sz="1000">
                <a:latin typeface="Söhne"/>
                <a:ea typeface="Source Sans Pro" panose="020B0503030403020204" pitchFamily="34" charset="0"/>
              </a:rPr>
              <a:t>Stability</a:t>
            </a:r>
            <a:endParaRPr lang="en-US" sz="1000">
              <a:latin typeface="Source Sans Pro" panose="020B0503030403020204" pitchFamily="34" charset="0"/>
              <a:ea typeface="Source Sans Pro" panose="020B0503030403020204" pitchFamily="34" charset="0"/>
            </a:endParaRPr>
          </a:p>
        </p:txBody>
      </p:sp>
      <p:cxnSp>
        <p:nvCxnSpPr>
          <p:cNvPr id="15" name="Straight Connector 14">
            <a:extLst>
              <a:ext uri="{FF2B5EF4-FFF2-40B4-BE49-F238E27FC236}">
                <a16:creationId xmlns:a16="http://schemas.microsoft.com/office/drawing/2014/main" id="{30F4B164-CDAE-DF1E-4149-B2899C0CDB70}"/>
              </a:ext>
            </a:extLst>
          </p:cNvPr>
          <p:cNvCxnSpPr>
            <a:cxnSpLocks/>
          </p:cNvCxnSpPr>
          <p:nvPr/>
        </p:nvCxnSpPr>
        <p:spPr>
          <a:xfrm>
            <a:off x="389777" y="3003750"/>
            <a:ext cx="1141963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37A63058-0F7F-8874-7C4A-18E1620B8DAC}"/>
              </a:ext>
            </a:extLst>
          </p:cNvPr>
          <p:cNvSpPr txBox="1"/>
          <p:nvPr/>
        </p:nvSpPr>
        <p:spPr>
          <a:xfrm>
            <a:off x="389777" y="3156347"/>
            <a:ext cx="1767636" cy="276999"/>
          </a:xfrm>
          <a:prstGeom prst="rect">
            <a:avLst/>
          </a:prstGeom>
          <a:noFill/>
        </p:spPr>
        <p:txBody>
          <a:bodyPr wrap="square" lIns="0" tIns="0" rIns="0" bIns="0" rtlCol="0">
            <a:spAutoFit/>
          </a:bodyPr>
          <a:lstStyle/>
          <a:p>
            <a:r>
              <a:rPr lang="en-US" b="1">
                <a:latin typeface="Source Sans Pro SemiBold" panose="020B0503030403020204" pitchFamily="34" charset="0"/>
                <a:ea typeface="Source Sans Pro SemiBold" panose="020B0503030403020204" pitchFamily="34" charset="0"/>
              </a:rPr>
              <a:t>Balance</a:t>
            </a:r>
            <a:endParaRPr lang="en-US">
              <a:latin typeface="Source Sans Pro" panose="020B0503030403020204" pitchFamily="34" charset="0"/>
              <a:ea typeface="Source Sans Pro" panose="020B0503030403020204" pitchFamily="34" charset="0"/>
            </a:endParaRPr>
          </a:p>
        </p:txBody>
      </p:sp>
      <p:sp>
        <p:nvSpPr>
          <p:cNvPr id="17" name="TextBox 16">
            <a:extLst>
              <a:ext uri="{FF2B5EF4-FFF2-40B4-BE49-F238E27FC236}">
                <a16:creationId xmlns:a16="http://schemas.microsoft.com/office/drawing/2014/main" id="{99844E96-0466-5273-1C29-6ECA1ED7A0E5}"/>
              </a:ext>
            </a:extLst>
          </p:cNvPr>
          <p:cNvSpPr txBox="1"/>
          <p:nvPr/>
        </p:nvSpPr>
        <p:spPr>
          <a:xfrm>
            <a:off x="389777" y="5074146"/>
            <a:ext cx="1767636" cy="923330"/>
          </a:xfrm>
          <a:prstGeom prst="rect">
            <a:avLst/>
          </a:prstGeom>
          <a:noFill/>
        </p:spPr>
        <p:txBody>
          <a:bodyPr wrap="square" lIns="0" tIns="0" rIns="0" bIns="0" rtlCol="0">
            <a:spAutoFit/>
          </a:bodyPr>
          <a:lstStyle/>
          <a:p>
            <a:pPr>
              <a:spcBef>
                <a:spcPts val="300"/>
              </a:spcBef>
            </a:pPr>
            <a:r>
              <a:rPr lang="en-US" sz="1000" dirty="0">
                <a:latin typeface="Source Sans Pro" panose="020B0503030403020204" pitchFamily="34" charset="0"/>
                <a:ea typeface="Source Sans Pro" panose="020B0503030403020204" pitchFamily="34" charset="0"/>
              </a:rPr>
              <a:t>Precise</a:t>
            </a:r>
          </a:p>
          <a:p>
            <a:pPr>
              <a:spcBef>
                <a:spcPts val="300"/>
              </a:spcBef>
            </a:pPr>
            <a:r>
              <a:rPr lang="en-US" sz="1000" dirty="0">
                <a:latin typeface="Source Sans Pro" panose="020B0503030403020204" pitchFamily="34" charset="0"/>
                <a:ea typeface="Source Sans Pro" panose="020B0503030403020204" pitchFamily="34" charset="0"/>
              </a:rPr>
              <a:t>Confident</a:t>
            </a:r>
          </a:p>
          <a:p>
            <a:pPr>
              <a:spcBef>
                <a:spcPts val="300"/>
              </a:spcBef>
            </a:pPr>
            <a:r>
              <a:rPr lang="en-US" sz="1000" dirty="0">
                <a:latin typeface="Source Sans Pro" panose="020B0503030403020204" pitchFamily="34" charset="0"/>
                <a:ea typeface="Source Sans Pro" panose="020B0503030403020204" pitchFamily="34" charset="0"/>
              </a:rPr>
              <a:t>Deliberate</a:t>
            </a:r>
          </a:p>
          <a:p>
            <a:pPr>
              <a:spcBef>
                <a:spcPts val="300"/>
              </a:spcBef>
            </a:pPr>
            <a:r>
              <a:rPr lang="en-US" sz="1000" dirty="0">
                <a:latin typeface="Source Sans Pro" panose="020B0503030403020204" pitchFamily="34" charset="0"/>
                <a:ea typeface="Source Sans Pro" panose="020B0503030403020204" pitchFamily="34" charset="0"/>
              </a:rPr>
              <a:t>Crisp</a:t>
            </a:r>
          </a:p>
          <a:p>
            <a:pPr>
              <a:spcBef>
                <a:spcPts val="300"/>
              </a:spcBef>
            </a:pPr>
            <a:endParaRPr lang="en-US" sz="1000" dirty="0">
              <a:latin typeface="Source Sans Pro" panose="020B0503030403020204" pitchFamily="34" charset="0"/>
              <a:ea typeface="Source Sans Pro" panose="020B0503030403020204" pitchFamily="34" charset="0"/>
            </a:endParaRPr>
          </a:p>
        </p:txBody>
      </p:sp>
      <p:cxnSp>
        <p:nvCxnSpPr>
          <p:cNvPr id="18" name="Straight Connector 17">
            <a:extLst>
              <a:ext uri="{FF2B5EF4-FFF2-40B4-BE49-F238E27FC236}">
                <a16:creationId xmlns:a16="http://schemas.microsoft.com/office/drawing/2014/main" id="{C2B0849C-D8D3-ECDB-3117-BF18EA56A518}"/>
              </a:ext>
            </a:extLst>
          </p:cNvPr>
          <p:cNvCxnSpPr>
            <a:cxnSpLocks/>
          </p:cNvCxnSpPr>
          <p:nvPr/>
        </p:nvCxnSpPr>
        <p:spPr>
          <a:xfrm>
            <a:off x="389777" y="4622237"/>
            <a:ext cx="1141963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5670221E-C7E4-C3A2-D8E2-E4E2F5DD1993}"/>
              </a:ext>
            </a:extLst>
          </p:cNvPr>
          <p:cNvSpPr txBox="1"/>
          <p:nvPr/>
        </p:nvSpPr>
        <p:spPr>
          <a:xfrm>
            <a:off x="389777" y="4774834"/>
            <a:ext cx="1767636" cy="276999"/>
          </a:xfrm>
          <a:prstGeom prst="rect">
            <a:avLst/>
          </a:prstGeom>
          <a:noFill/>
        </p:spPr>
        <p:txBody>
          <a:bodyPr wrap="square" lIns="0" tIns="0" rIns="0" bIns="0" rtlCol="0">
            <a:spAutoFit/>
          </a:bodyPr>
          <a:lstStyle/>
          <a:p>
            <a:r>
              <a:rPr lang="en-US" b="1">
                <a:latin typeface="Source Sans Pro SemiBold" panose="020B0503030403020204" pitchFamily="34" charset="0"/>
                <a:ea typeface="Source Sans Pro SemiBold" panose="020B0503030403020204" pitchFamily="34" charset="0"/>
              </a:rPr>
              <a:t>Concise</a:t>
            </a:r>
            <a:endParaRPr lang="en-US">
              <a:latin typeface="Source Sans Pro" panose="020B0503030403020204" pitchFamily="34" charset="0"/>
              <a:ea typeface="Source Sans Pro" panose="020B0503030403020204" pitchFamily="34" charset="0"/>
            </a:endParaRPr>
          </a:p>
        </p:txBody>
      </p:sp>
      <p:sp>
        <p:nvSpPr>
          <p:cNvPr id="20" name="TextBox 19">
            <a:extLst>
              <a:ext uri="{FF2B5EF4-FFF2-40B4-BE49-F238E27FC236}">
                <a16:creationId xmlns:a16="http://schemas.microsoft.com/office/drawing/2014/main" id="{B09D2DFA-2B6C-82DA-2B7B-FE6A523DE94C}"/>
              </a:ext>
            </a:extLst>
          </p:cNvPr>
          <p:cNvSpPr txBox="1"/>
          <p:nvPr/>
        </p:nvSpPr>
        <p:spPr>
          <a:xfrm>
            <a:off x="2312020" y="1785898"/>
            <a:ext cx="1767636" cy="615553"/>
          </a:xfrm>
          <a:prstGeom prst="rect">
            <a:avLst/>
          </a:prstGeom>
          <a:noFill/>
        </p:spPr>
        <p:txBody>
          <a:bodyPr wrap="square" lIns="0" tIns="0" rIns="0" bIns="0" rtlCol="0">
            <a:spAutoFit/>
          </a:bodyPr>
          <a:lstStyle/>
          <a:p>
            <a:r>
              <a:rPr lang="en-ZA" sz="800">
                <a:solidFill>
                  <a:srgbClr val="1D1C1D"/>
                </a:solidFill>
                <a:effectLst/>
                <a:latin typeface="Source Sans Pro" panose="020B0503030403020204" pitchFamily="34" charset="0"/>
                <a:ea typeface="Source Sans Pro" panose="020B0503030403020204" pitchFamily="34" charset="0"/>
              </a:rPr>
              <a:t>Background and foundational elements</a:t>
            </a:r>
          </a:p>
          <a:p>
            <a:pPr marL="82296" indent="-82296">
              <a:buFont typeface="Arial" panose="020B0604020202020204" pitchFamily="34" charset="0"/>
              <a:buChar char="•"/>
            </a:pPr>
            <a:r>
              <a:rPr lang="en-ZA" sz="800">
                <a:solidFill>
                  <a:srgbClr val="1D1C1D"/>
                </a:solidFill>
                <a:effectLst/>
                <a:latin typeface="Source Sans Pro" panose="020B0503030403020204" pitchFamily="34" charset="0"/>
                <a:ea typeface="Source Sans Pro" panose="020B0503030403020204" pitchFamily="34" charset="0"/>
              </a:rPr>
              <a:t>Logo animation intro/outro</a:t>
            </a:r>
            <a:endParaRPr lang="en-ZA" sz="800">
              <a:solidFill>
                <a:srgbClr val="1D1C1D"/>
              </a:solidFill>
              <a:latin typeface="Source Sans Pro" panose="020B0503030403020204" pitchFamily="34" charset="0"/>
              <a:ea typeface="Source Sans Pro" panose="020B0503030403020204" pitchFamily="34" charset="0"/>
            </a:endParaRPr>
          </a:p>
          <a:p>
            <a:pPr marL="82296" indent="-82296">
              <a:buFont typeface="Arial" panose="020B0604020202020204" pitchFamily="34" charset="0"/>
              <a:buChar char="•"/>
            </a:pPr>
            <a:r>
              <a:rPr lang="en-ZA" sz="800">
                <a:solidFill>
                  <a:srgbClr val="1D1C1D"/>
                </a:solidFill>
                <a:effectLst/>
                <a:latin typeface="Source Sans Pro" panose="020B0503030403020204" pitchFamily="34" charset="0"/>
                <a:ea typeface="Source Sans Pro" panose="020B0503030403020204" pitchFamily="34" charset="0"/>
              </a:rPr>
              <a:t>Logo animation</a:t>
            </a:r>
          </a:p>
          <a:p>
            <a:pPr marL="82296" indent="-82296">
              <a:buFont typeface="Arial" panose="020B0604020202020204" pitchFamily="34" charset="0"/>
              <a:buChar char="•"/>
            </a:pPr>
            <a:r>
              <a:rPr lang="en-ZA" sz="800">
                <a:solidFill>
                  <a:srgbClr val="1D1C1D"/>
                </a:solidFill>
                <a:effectLst/>
                <a:latin typeface="Source Sans Pro" panose="020B0503030403020204" pitchFamily="34" charset="0"/>
                <a:ea typeface="Source Sans Pro" panose="020B0503030403020204" pitchFamily="34" charset="0"/>
              </a:rPr>
              <a:t>Typography in motion</a:t>
            </a:r>
          </a:p>
          <a:p>
            <a:endParaRPr lang="en-ZA" sz="800">
              <a:solidFill>
                <a:srgbClr val="1D1C1D"/>
              </a:solidFill>
              <a:latin typeface="Source Sans Pro" panose="020B0503030403020204" pitchFamily="34" charset="0"/>
              <a:ea typeface="Source Sans Pro" panose="020B0503030403020204" pitchFamily="34" charset="0"/>
            </a:endParaRPr>
          </a:p>
        </p:txBody>
      </p:sp>
      <p:sp>
        <p:nvSpPr>
          <p:cNvPr id="21" name="TextBox 20">
            <a:extLst>
              <a:ext uri="{FF2B5EF4-FFF2-40B4-BE49-F238E27FC236}">
                <a16:creationId xmlns:a16="http://schemas.microsoft.com/office/drawing/2014/main" id="{DBE7DAC3-CC5E-6000-246F-5FF90A2F3A6C}"/>
              </a:ext>
            </a:extLst>
          </p:cNvPr>
          <p:cNvSpPr txBox="1"/>
          <p:nvPr/>
        </p:nvSpPr>
        <p:spPr>
          <a:xfrm>
            <a:off x="2312020" y="3410110"/>
            <a:ext cx="1767636" cy="369332"/>
          </a:xfrm>
          <a:prstGeom prst="rect">
            <a:avLst/>
          </a:prstGeom>
          <a:noFill/>
        </p:spPr>
        <p:txBody>
          <a:bodyPr wrap="square" lIns="0" tIns="0" rIns="0" bIns="0" rtlCol="0">
            <a:spAutoFit/>
          </a:bodyPr>
          <a:lstStyle/>
          <a:p>
            <a:pPr marL="82296" indent="-82296">
              <a:buFont typeface="Arial" panose="020B0604020202020204" pitchFamily="34" charset="0"/>
              <a:buChar char="•"/>
            </a:pPr>
            <a:r>
              <a:rPr lang="en-ZA" sz="800">
                <a:solidFill>
                  <a:srgbClr val="1D1C1D"/>
                </a:solidFill>
                <a:effectLst/>
                <a:latin typeface="Source Sans Pro" panose="020B0503030403020204" pitchFamily="34" charset="0"/>
                <a:ea typeface="Source Sans Pro" panose="020B0503030403020204" pitchFamily="34" charset="0"/>
              </a:rPr>
              <a:t>Standard transitions</a:t>
            </a:r>
            <a:endParaRPr lang="en-ZA" sz="800">
              <a:solidFill>
                <a:srgbClr val="1D1C1D"/>
              </a:solidFill>
              <a:latin typeface="Source Sans Pro" panose="020B0503030403020204" pitchFamily="34" charset="0"/>
              <a:ea typeface="Source Sans Pro" panose="020B0503030403020204" pitchFamily="34" charset="0"/>
            </a:endParaRPr>
          </a:p>
          <a:p>
            <a:pPr marL="82296" indent="-82296">
              <a:buFont typeface="Arial" panose="020B0604020202020204" pitchFamily="34" charset="0"/>
              <a:buChar char="•"/>
            </a:pPr>
            <a:r>
              <a:rPr lang="en-ZA" sz="800">
                <a:solidFill>
                  <a:srgbClr val="1D1C1D"/>
                </a:solidFill>
                <a:effectLst/>
                <a:latin typeface="Source Sans Pro" panose="020B0503030403020204" pitchFamily="34" charset="0"/>
                <a:ea typeface="Source Sans Pro" panose="020B0503030403020204" pitchFamily="34" charset="0"/>
              </a:rPr>
              <a:t>Graphic device transitions</a:t>
            </a:r>
            <a:endParaRPr lang="en-US" sz="800">
              <a:latin typeface="Source Sans Pro" panose="020B0503030403020204" pitchFamily="34" charset="0"/>
              <a:ea typeface="Source Sans Pro" panose="020B0503030403020204" pitchFamily="34" charset="0"/>
            </a:endParaRPr>
          </a:p>
          <a:p>
            <a:pPr marL="82296" indent="-82296">
              <a:buFont typeface="Arial" panose="020B0604020202020204" pitchFamily="34" charset="0"/>
              <a:buChar char="•"/>
            </a:pPr>
            <a:r>
              <a:rPr lang="en-ZA" sz="800">
                <a:solidFill>
                  <a:srgbClr val="1D1C1D"/>
                </a:solidFill>
                <a:latin typeface="Source Sans Pro" panose="020B0503030403020204" pitchFamily="34" charset="0"/>
              </a:rPr>
              <a:t>Data graphics</a:t>
            </a:r>
            <a:endParaRPr lang="en-US" sz="800">
              <a:solidFill>
                <a:srgbClr val="1D1C1D"/>
              </a:solidFill>
              <a:latin typeface="Source Sans Pro" panose="020B0503030403020204" pitchFamily="34" charset="0"/>
            </a:endParaRPr>
          </a:p>
        </p:txBody>
      </p:sp>
      <p:sp>
        <p:nvSpPr>
          <p:cNvPr id="22" name="TextBox 21">
            <a:extLst>
              <a:ext uri="{FF2B5EF4-FFF2-40B4-BE49-F238E27FC236}">
                <a16:creationId xmlns:a16="http://schemas.microsoft.com/office/drawing/2014/main" id="{9DC864AB-8CBD-88FD-5A61-A37AD60A2E22}"/>
              </a:ext>
            </a:extLst>
          </p:cNvPr>
          <p:cNvSpPr txBox="1"/>
          <p:nvPr/>
        </p:nvSpPr>
        <p:spPr>
          <a:xfrm>
            <a:off x="2312020" y="5037861"/>
            <a:ext cx="1389123" cy="861774"/>
          </a:xfrm>
          <a:prstGeom prst="rect">
            <a:avLst/>
          </a:prstGeom>
          <a:noFill/>
        </p:spPr>
        <p:txBody>
          <a:bodyPr wrap="square" lIns="0" tIns="0" rIns="0" bIns="0" rtlCol="0">
            <a:spAutoFit/>
          </a:bodyPr>
          <a:lstStyle/>
          <a:p>
            <a:pPr marL="82296" indent="-82296">
              <a:buFont typeface="Arial" panose="020B0604020202020204" pitchFamily="34" charset="0"/>
              <a:buChar char="•"/>
            </a:pPr>
            <a:r>
              <a:rPr lang="en-ZA" sz="800">
                <a:solidFill>
                  <a:srgbClr val="1D1C1D"/>
                </a:solidFill>
                <a:latin typeface="Source Sans Pro" panose="020B0503030403020204" pitchFamily="34" charset="0"/>
              </a:rPr>
              <a:t>Lower thirds</a:t>
            </a:r>
          </a:p>
          <a:p>
            <a:pPr marL="82296" indent="-82296">
              <a:buFont typeface="Arial" panose="020B0604020202020204" pitchFamily="34" charset="0"/>
              <a:buChar char="•"/>
            </a:pPr>
            <a:r>
              <a:rPr lang="en-ZA" sz="800">
                <a:solidFill>
                  <a:srgbClr val="1D1C1D"/>
                </a:solidFill>
                <a:latin typeface="Source Sans Pro" panose="020B0503030403020204" pitchFamily="34" charset="0"/>
              </a:rPr>
              <a:t>Subtitles</a:t>
            </a:r>
          </a:p>
          <a:p>
            <a:pPr marL="82296" indent="-82296">
              <a:buFont typeface="Arial" panose="020B0604020202020204" pitchFamily="34" charset="0"/>
              <a:buChar char="•"/>
            </a:pPr>
            <a:r>
              <a:rPr lang="en-ZA" sz="800">
                <a:solidFill>
                  <a:srgbClr val="1D1C1D"/>
                </a:solidFill>
                <a:latin typeface="Source Sans Pro" panose="020B0503030403020204" pitchFamily="34" charset="0"/>
              </a:rPr>
              <a:t>Smaller type</a:t>
            </a:r>
          </a:p>
          <a:p>
            <a:pPr marL="82296" indent="-82296">
              <a:buFont typeface="Arial" panose="020B0604020202020204" pitchFamily="34" charset="0"/>
              <a:buChar char="•"/>
            </a:pPr>
            <a:r>
              <a:rPr lang="en-ZA" sz="800">
                <a:solidFill>
                  <a:srgbClr val="1D1C1D"/>
                </a:solidFill>
                <a:latin typeface="Source Sans Pro" panose="020B0503030403020204" pitchFamily="34" charset="0"/>
              </a:rPr>
              <a:t>UI elements (i.e., graphic bar)</a:t>
            </a:r>
          </a:p>
          <a:p>
            <a:pPr marL="82296" indent="-82296">
              <a:buFont typeface="Arial" panose="020B0604020202020204" pitchFamily="34" charset="0"/>
              <a:buChar char="•"/>
            </a:pPr>
            <a:r>
              <a:rPr lang="en-ZA" sz="800">
                <a:solidFill>
                  <a:srgbClr val="1D1C1D"/>
                </a:solidFill>
                <a:latin typeface="Source Sans Pro" panose="020B0503030403020204" pitchFamily="34" charset="0"/>
              </a:rPr>
              <a:t>Overlay stats (infographic) over moving footage</a:t>
            </a:r>
          </a:p>
          <a:p>
            <a:endParaRPr lang="en-US" sz="800">
              <a:latin typeface="Source Sans Pro" panose="020B0503030403020204" pitchFamily="34" charset="0"/>
              <a:ea typeface="Source Sans Pro" panose="020B0503030403020204" pitchFamily="34" charset="0"/>
            </a:endParaRPr>
          </a:p>
        </p:txBody>
      </p:sp>
      <p:graphicFrame>
        <p:nvGraphicFramePr>
          <p:cNvPr id="26" name="Table 26">
            <a:extLst>
              <a:ext uri="{FF2B5EF4-FFF2-40B4-BE49-F238E27FC236}">
                <a16:creationId xmlns:a16="http://schemas.microsoft.com/office/drawing/2014/main" id="{2BBD6730-60D8-7615-B144-282EA6F58932}"/>
              </a:ext>
            </a:extLst>
          </p:cNvPr>
          <p:cNvGraphicFramePr>
            <a:graphicFrameLocks noGrp="1"/>
          </p:cNvGraphicFramePr>
          <p:nvPr>
            <p:extLst>
              <p:ext uri="{D42A27DB-BD31-4B8C-83A1-F6EECF244321}">
                <p14:modId xmlns:p14="http://schemas.microsoft.com/office/powerpoint/2010/main" val="338097990"/>
              </p:ext>
            </p:extLst>
          </p:nvPr>
        </p:nvGraphicFramePr>
        <p:xfrm>
          <a:off x="4240211" y="1603523"/>
          <a:ext cx="2286000" cy="109728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339257795"/>
                    </a:ext>
                  </a:extLst>
                </a:gridCol>
              </a:tblGrid>
              <a:tr h="548640">
                <a:tc>
                  <a:txBody>
                    <a:bodyPr/>
                    <a:lstStyle/>
                    <a:p>
                      <a:r>
                        <a:rPr lang="en-US" sz="1200" b="0" i="0">
                          <a:solidFill>
                            <a:schemeClr val="tx1"/>
                          </a:solidFill>
                          <a:latin typeface="Source Sans Pro" panose="020B0503030403020204" pitchFamily="34" charset="0"/>
                          <a:ea typeface="Source Sans Pro" panose="020B0503030403020204" pitchFamily="34" charset="0"/>
                        </a:rPr>
                        <a:t>2000 Milliseconds</a:t>
                      </a:r>
                    </a:p>
                    <a:p>
                      <a:r>
                        <a:rPr lang="en-US" sz="1200" b="0" i="0">
                          <a:solidFill>
                            <a:schemeClr val="tx1"/>
                          </a:solidFill>
                          <a:latin typeface="Source Sans Pro" panose="020B0503030403020204" pitchFamily="34" charset="0"/>
                          <a:ea typeface="Source Sans Pro" panose="020B0503030403020204" pitchFamily="34" charset="0"/>
                        </a:rPr>
                        <a:t>50 Frames / 25 fps</a:t>
                      </a:r>
                    </a:p>
                  </a:txBody>
                  <a:tcPr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371804200"/>
                  </a:ext>
                </a:extLst>
              </a:tr>
              <a:tr h="548640">
                <a:tc>
                  <a:txBody>
                    <a:bodyPr/>
                    <a:lstStyle/>
                    <a:p>
                      <a:r>
                        <a:rPr lang="en-US" sz="1200" b="0" i="0">
                          <a:solidFill>
                            <a:schemeClr val="tx1"/>
                          </a:solidFill>
                          <a:latin typeface="Source Sans Pro" panose="020B0503030403020204" pitchFamily="34" charset="0"/>
                          <a:ea typeface="Source Sans Pro" panose="020B0503030403020204" pitchFamily="34" charset="0"/>
                        </a:rPr>
                        <a:t>Cubic-Bezier (.6,0,.3,1)</a:t>
                      </a:r>
                    </a:p>
                  </a:txBody>
                  <a:tcPr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43723595"/>
                  </a:ext>
                </a:extLst>
              </a:tr>
            </a:tbl>
          </a:graphicData>
        </a:graphic>
      </p:graphicFrame>
      <p:sp>
        <p:nvSpPr>
          <p:cNvPr id="27" name="TextBox 26">
            <a:extLst>
              <a:ext uri="{FF2B5EF4-FFF2-40B4-BE49-F238E27FC236}">
                <a16:creationId xmlns:a16="http://schemas.microsoft.com/office/drawing/2014/main" id="{EBFA3D1E-27DE-BFC8-B48D-51F58115F693}"/>
              </a:ext>
            </a:extLst>
          </p:cNvPr>
          <p:cNvSpPr txBox="1"/>
          <p:nvPr/>
        </p:nvSpPr>
        <p:spPr>
          <a:xfrm>
            <a:off x="2312020" y="1603523"/>
            <a:ext cx="1767636" cy="123111"/>
          </a:xfrm>
          <a:prstGeom prst="rect">
            <a:avLst/>
          </a:prstGeom>
          <a:noFill/>
        </p:spPr>
        <p:txBody>
          <a:bodyPr wrap="square" lIns="0" tIns="0" rIns="0" bIns="0" rtlCol="0">
            <a:spAutoFit/>
          </a:bodyPr>
          <a:lstStyle/>
          <a:p>
            <a:r>
              <a:rPr lang="en-US" sz="800" b="1">
                <a:latin typeface="Source Sans Pro SemiBold" panose="020B0503030403020204" pitchFamily="34" charset="0"/>
                <a:ea typeface="Source Sans Pro SemiBold" panose="020B0503030403020204" pitchFamily="34" charset="0"/>
              </a:rPr>
              <a:t>Uses and applications</a:t>
            </a:r>
          </a:p>
        </p:txBody>
      </p:sp>
      <p:sp>
        <p:nvSpPr>
          <p:cNvPr id="28" name="TextBox 27">
            <a:extLst>
              <a:ext uri="{FF2B5EF4-FFF2-40B4-BE49-F238E27FC236}">
                <a16:creationId xmlns:a16="http://schemas.microsoft.com/office/drawing/2014/main" id="{88D41750-E44C-593E-78F1-7AA60A198268}"/>
              </a:ext>
            </a:extLst>
          </p:cNvPr>
          <p:cNvSpPr txBox="1"/>
          <p:nvPr/>
        </p:nvSpPr>
        <p:spPr>
          <a:xfrm>
            <a:off x="2312020" y="3227735"/>
            <a:ext cx="1767636" cy="123111"/>
          </a:xfrm>
          <a:prstGeom prst="rect">
            <a:avLst/>
          </a:prstGeom>
          <a:noFill/>
        </p:spPr>
        <p:txBody>
          <a:bodyPr wrap="square" lIns="0" tIns="0" rIns="0" bIns="0" rtlCol="0">
            <a:spAutoFit/>
          </a:bodyPr>
          <a:lstStyle/>
          <a:p>
            <a:r>
              <a:rPr lang="en-US" sz="800" b="1">
                <a:latin typeface="Source Sans Pro SemiBold" panose="020B0503030403020204" pitchFamily="34" charset="0"/>
                <a:ea typeface="Source Sans Pro SemiBold" panose="020B0503030403020204" pitchFamily="34" charset="0"/>
              </a:rPr>
              <a:t>Uses and applications</a:t>
            </a:r>
          </a:p>
        </p:txBody>
      </p:sp>
      <p:sp>
        <p:nvSpPr>
          <p:cNvPr id="29" name="TextBox 28">
            <a:extLst>
              <a:ext uri="{FF2B5EF4-FFF2-40B4-BE49-F238E27FC236}">
                <a16:creationId xmlns:a16="http://schemas.microsoft.com/office/drawing/2014/main" id="{C1B92B89-BB8F-52F8-77B2-0833B4EC55B4}"/>
              </a:ext>
            </a:extLst>
          </p:cNvPr>
          <p:cNvSpPr txBox="1"/>
          <p:nvPr/>
        </p:nvSpPr>
        <p:spPr>
          <a:xfrm>
            <a:off x="2312020" y="4846222"/>
            <a:ext cx="1767636" cy="123111"/>
          </a:xfrm>
          <a:prstGeom prst="rect">
            <a:avLst/>
          </a:prstGeom>
          <a:noFill/>
        </p:spPr>
        <p:txBody>
          <a:bodyPr wrap="square" lIns="0" tIns="0" rIns="0" bIns="0" rtlCol="0">
            <a:spAutoFit/>
          </a:bodyPr>
          <a:lstStyle/>
          <a:p>
            <a:r>
              <a:rPr lang="en-US" sz="800" b="1">
                <a:latin typeface="Source Sans Pro SemiBold" panose="020B0503030403020204" pitchFamily="34" charset="0"/>
                <a:ea typeface="Source Sans Pro SemiBold" panose="020B0503030403020204" pitchFamily="34" charset="0"/>
              </a:rPr>
              <a:t>Uses and applications</a:t>
            </a:r>
          </a:p>
        </p:txBody>
      </p:sp>
      <p:graphicFrame>
        <p:nvGraphicFramePr>
          <p:cNvPr id="30" name="Table 26">
            <a:extLst>
              <a:ext uri="{FF2B5EF4-FFF2-40B4-BE49-F238E27FC236}">
                <a16:creationId xmlns:a16="http://schemas.microsoft.com/office/drawing/2014/main" id="{59C6617C-61F4-8B52-D121-CC6EB10164C4}"/>
              </a:ext>
            </a:extLst>
          </p:cNvPr>
          <p:cNvGraphicFramePr>
            <a:graphicFrameLocks noGrp="1"/>
          </p:cNvGraphicFramePr>
          <p:nvPr/>
        </p:nvGraphicFramePr>
        <p:xfrm>
          <a:off x="6622461" y="1603523"/>
          <a:ext cx="2560320" cy="1097280"/>
        </p:xfrm>
        <a:graphic>
          <a:graphicData uri="http://schemas.openxmlformats.org/drawingml/2006/table">
            <a:tbl>
              <a:tblPr firstRow="1" bandRow="1">
                <a:tableStyleId>{5C22544A-7EE6-4342-B048-85BDC9FD1C3A}</a:tableStyleId>
              </a:tblPr>
              <a:tblGrid>
                <a:gridCol w="1645920">
                  <a:extLst>
                    <a:ext uri="{9D8B030D-6E8A-4147-A177-3AD203B41FA5}">
                      <a16:colId xmlns:a16="http://schemas.microsoft.com/office/drawing/2014/main" val="1586945415"/>
                    </a:ext>
                  </a:extLst>
                </a:gridCol>
                <a:gridCol w="914400">
                  <a:extLst>
                    <a:ext uri="{9D8B030D-6E8A-4147-A177-3AD203B41FA5}">
                      <a16:colId xmlns:a16="http://schemas.microsoft.com/office/drawing/2014/main" val="1773342343"/>
                    </a:ext>
                  </a:extLst>
                </a:gridCol>
              </a:tblGrid>
              <a:tr h="548640">
                <a:tc>
                  <a:txBody>
                    <a:bodyPr/>
                    <a:lstStyle/>
                    <a:p>
                      <a:r>
                        <a:rPr lang="en-US" sz="1200" b="0" i="0">
                          <a:solidFill>
                            <a:schemeClr val="tx1"/>
                          </a:solidFill>
                          <a:latin typeface="Source Sans Pro" panose="020B0503030403020204" pitchFamily="34" charset="0"/>
                          <a:ea typeface="Source Sans Pro" panose="020B0503030403020204" pitchFamily="34" charset="0"/>
                        </a:rPr>
                        <a:t>Incoming velocity</a:t>
                      </a:r>
                    </a:p>
                  </a:txBody>
                  <a:tcPr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b="0" i="0">
                          <a:solidFill>
                            <a:schemeClr val="tx1"/>
                          </a:solidFill>
                          <a:latin typeface="Source Sans Pro" panose="020B0503030403020204" pitchFamily="34" charset="0"/>
                          <a:ea typeface="Source Sans Pro" panose="020B0503030403020204" pitchFamily="34" charset="0"/>
                        </a:rPr>
                        <a:t>70%</a:t>
                      </a: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371804200"/>
                  </a:ext>
                </a:extLst>
              </a:tr>
              <a:tr h="5486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a:solidFill>
                            <a:schemeClr val="tx1"/>
                          </a:solidFill>
                          <a:latin typeface="Source Sans Pro" panose="020B0503030403020204" pitchFamily="34" charset="0"/>
                          <a:ea typeface="Source Sans Pro" panose="020B0503030403020204" pitchFamily="34" charset="0"/>
                        </a:rPr>
                        <a:t>Outgoing velocity</a:t>
                      </a:r>
                    </a:p>
                  </a:txBody>
                  <a:tcPr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b="0" i="0">
                          <a:solidFill>
                            <a:schemeClr val="tx1"/>
                          </a:solidFill>
                          <a:latin typeface="Source Sans Pro" panose="020B0503030403020204" pitchFamily="34" charset="0"/>
                          <a:ea typeface="Source Sans Pro" panose="020B0503030403020204" pitchFamily="34" charset="0"/>
                        </a:rPr>
                        <a:t>40%</a:t>
                      </a: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843723595"/>
                  </a:ext>
                </a:extLst>
              </a:tr>
            </a:tbl>
          </a:graphicData>
        </a:graphic>
      </p:graphicFrame>
      <p:graphicFrame>
        <p:nvGraphicFramePr>
          <p:cNvPr id="32" name="Table 26">
            <a:extLst>
              <a:ext uri="{FF2B5EF4-FFF2-40B4-BE49-F238E27FC236}">
                <a16:creationId xmlns:a16="http://schemas.microsoft.com/office/drawing/2014/main" id="{9E4A87BD-CE57-57FA-3BAD-8B481DC29297}"/>
              </a:ext>
            </a:extLst>
          </p:cNvPr>
          <p:cNvGraphicFramePr>
            <a:graphicFrameLocks noGrp="1"/>
          </p:cNvGraphicFramePr>
          <p:nvPr>
            <p:extLst>
              <p:ext uri="{D42A27DB-BD31-4B8C-83A1-F6EECF244321}">
                <p14:modId xmlns:p14="http://schemas.microsoft.com/office/powerpoint/2010/main" val="2535142249"/>
              </p:ext>
            </p:extLst>
          </p:nvPr>
        </p:nvGraphicFramePr>
        <p:xfrm>
          <a:off x="4240211" y="3227735"/>
          <a:ext cx="2286000" cy="109728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339257795"/>
                    </a:ext>
                  </a:extLst>
                </a:gridCol>
              </a:tblGrid>
              <a:tr h="548640">
                <a:tc>
                  <a:txBody>
                    <a:bodyPr/>
                    <a:lstStyle/>
                    <a:p>
                      <a:r>
                        <a:rPr lang="en-US" sz="1200" b="0" i="0">
                          <a:solidFill>
                            <a:schemeClr val="tx1"/>
                          </a:solidFill>
                          <a:latin typeface="Source Sans Pro" panose="020B0503030403020204" pitchFamily="34" charset="0"/>
                          <a:ea typeface="Source Sans Pro" panose="020B0503030403020204" pitchFamily="34" charset="0"/>
                        </a:rPr>
                        <a:t>1400 Milliseconds</a:t>
                      </a:r>
                    </a:p>
                    <a:p>
                      <a:r>
                        <a:rPr lang="en-US" sz="1200" b="0" i="0">
                          <a:solidFill>
                            <a:schemeClr val="tx1"/>
                          </a:solidFill>
                          <a:latin typeface="Source Sans Pro" panose="020B0503030403020204" pitchFamily="34" charset="0"/>
                          <a:ea typeface="Source Sans Pro" panose="020B0503030403020204" pitchFamily="34" charset="0"/>
                        </a:rPr>
                        <a:t>50 Frames / 25 fps</a:t>
                      </a:r>
                    </a:p>
                  </a:txBody>
                  <a:tcPr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371804200"/>
                  </a:ext>
                </a:extLst>
              </a:tr>
              <a:tr h="548640">
                <a:tc>
                  <a:txBody>
                    <a:bodyPr/>
                    <a:lstStyle/>
                    <a:p>
                      <a:r>
                        <a:rPr lang="en-US" sz="1200" b="0" i="0" dirty="0">
                          <a:solidFill>
                            <a:schemeClr val="tx1"/>
                          </a:solidFill>
                          <a:latin typeface="Source Sans Pro" panose="020B0503030403020204" pitchFamily="34" charset="0"/>
                          <a:ea typeface="Source Sans Pro" panose="020B0503030403020204" pitchFamily="34" charset="0"/>
                        </a:rPr>
                        <a:t>Cubic-Bezier (.6,0,.6,1)</a:t>
                      </a:r>
                    </a:p>
                  </a:txBody>
                  <a:tcPr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43723595"/>
                  </a:ext>
                </a:extLst>
              </a:tr>
            </a:tbl>
          </a:graphicData>
        </a:graphic>
      </p:graphicFrame>
      <p:graphicFrame>
        <p:nvGraphicFramePr>
          <p:cNvPr id="34" name="Table 26">
            <a:extLst>
              <a:ext uri="{FF2B5EF4-FFF2-40B4-BE49-F238E27FC236}">
                <a16:creationId xmlns:a16="http://schemas.microsoft.com/office/drawing/2014/main" id="{15851858-0035-B1B9-BABC-DA5111F85461}"/>
              </a:ext>
            </a:extLst>
          </p:cNvPr>
          <p:cNvGraphicFramePr>
            <a:graphicFrameLocks noGrp="1"/>
          </p:cNvGraphicFramePr>
          <p:nvPr>
            <p:extLst>
              <p:ext uri="{D42A27DB-BD31-4B8C-83A1-F6EECF244321}">
                <p14:modId xmlns:p14="http://schemas.microsoft.com/office/powerpoint/2010/main" val="1273091148"/>
              </p:ext>
            </p:extLst>
          </p:nvPr>
        </p:nvGraphicFramePr>
        <p:xfrm>
          <a:off x="4240211" y="4846222"/>
          <a:ext cx="2286000" cy="109728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339257795"/>
                    </a:ext>
                  </a:extLst>
                </a:gridCol>
              </a:tblGrid>
              <a:tr h="548640">
                <a:tc>
                  <a:txBody>
                    <a:bodyPr/>
                    <a:lstStyle/>
                    <a:p>
                      <a:r>
                        <a:rPr lang="en-US" sz="1200" b="0" i="0">
                          <a:solidFill>
                            <a:schemeClr val="tx1"/>
                          </a:solidFill>
                          <a:latin typeface="Source Sans Pro" panose="020B0503030403020204" pitchFamily="34" charset="0"/>
                          <a:ea typeface="Source Sans Pro" panose="020B0503030403020204" pitchFamily="34" charset="0"/>
                        </a:rPr>
                        <a:t>1000 Milliseconds</a:t>
                      </a:r>
                    </a:p>
                    <a:p>
                      <a:r>
                        <a:rPr lang="en-US" sz="1200" b="0" i="0">
                          <a:solidFill>
                            <a:schemeClr val="tx1"/>
                          </a:solidFill>
                          <a:latin typeface="Source Sans Pro" panose="020B0503030403020204" pitchFamily="34" charset="0"/>
                          <a:ea typeface="Source Sans Pro" panose="020B0503030403020204" pitchFamily="34" charset="0"/>
                        </a:rPr>
                        <a:t>25 Frames / 25 fps</a:t>
                      </a:r>
                    </a:p>
                  </a:txBody>
                  <a:tcPr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371804200"/>
                  </a:ext>
                </a:extLst>
              </a:tr>
              <a:tr h="548640">
                <a:tc>
                  <a:txBody>
                    <a:bodyPr/>
                    <a:lstStyle/>
                    <a:p>
                      <a:r>
                        <a:rPr lang="en-US" sz="1200" b="0" i="0">
                          <a:solidFill>
                            <a:schemeClr val="tx1"/>
                          </a:solidFill>
                          <a:latin typeface="Source Sans Pro" panose="020B0503030403020204" pitchFamily="34" charset="0"/>
                          <a:ea typeface="Source Sans Pro" panose="020B0503030403020204" pitchFamily="34" charset="0"/>
                        </a:rPr>
                        <a:t>Cubic-Bezier (.9,0,.9,1)</a:t>
                      </a:r>
                    </a:p>
                  </a:txBody>
                  <a:tcPr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43723595"/>
                  </a:ext>
                </a:extLst>
              </a:tr>
            </a:tbl>
          </a:graphicData>
        </a:graphic>
      </p:graphicFrame>
      <p:graphicFrame>
        <p:nvGraphicFramePr>
          <p:cNvPr id="36" name="Table 26">
            <a:extLst>
              <a:ext uri="{FF2B5EF4-FFF2-40B4-BE49-F238E27FC236}">
                <a16:creationId xmlns:a16="http://schemas.microsoft.com/office/drawing/2014/main" id="{49466B2B-54EB-357E-5B53-AED8BC7D0B6C}"/>
              </a:ext>
            </a:extLst>
          </p:cNvPr>
          <p:cNvGraphicFramePr>
            <a:graphicFrameLocks noGrp="1"/>
          </p:cNvGraphicFramePr>
          <p:nvPr/>
        </p:nvGraphicFramePr>
        <p:xfrm>
          <a:off x="6622461" y="3227735"/>
          <a:ext cx="2560320" cy="1097280"/>
        </p:xfrm>
        <a:graphic>
          <a:graphicData uri="http://schemas.openxmlformats.org/drawingml/2006/table">
            <a:tbl>
              <a:tblPr firstRow="1" bandRow="1">
                <a:tableStyleId>{5C22544A-7EE6-4342-B048-85BDC9FD1C3A}</a:tableStyleId>
              </a:tblPr>
              <a:tblGrid>
                <a:gridCol w="1645920">
                  <a:extLst>
                    <a:ext uri="{9D8B030D-6E8A-4147-A177-3AD203B41FA5}">
                      <a16:colId xmlns:a16="http://schemas.microsoft.com/office/drawing/2014/main" val="1586945415"/>
                    </a:ext>
                  </a:extLst>
                </a:gridCol>
                <a:gridCol w="914400">
                  <a:extLst>
                    <a:ext uri="{9D8B030D-6E8A-4147-A177-3AD203B41FA5}">
                      <a16:colId xmlns:a16="http://schemas.microsoft.com/office/drawing/2014/main" val="1773342343"/>
                    </a:ext>
                  </a:extLst>
                </a:gridCol>
              </a:tblGrid>
              <a:tr h="548640">
                <a:tc>
                  <a:txBody>
                    <a:bodyPr/>
                    <a:lstStyle/>
                    <a:p>
                      <a:r>
                        <a:rPr lang="en-US" sz="1200" b="0" i="0">
                          <a:solidFill>
                            <a:schemeClr val="tx1"/>
                          </a:solidFill>
                          <a:latin typeface="Source Sans Pro" panose="020B0503030403020204" pitchFamily="34" charset="0"/>
                          <a:ea typeface="Source Sans Pro" panose="020B0503030403020204" pitchFamily="34" charset="0"/>
                        </a:rPr>
                        <a:t>Incoming velocity</a:t>
                      </a:r>
                    </a:p>
                  </a:txBody>
                  <a:tcPr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b="0" i="0">
                          <a:solidFill>
                            <a:schemeClr val="tx1"/>
                          </a:solidFill>
                          <a:latin typeface="Source Sans Pro" panose="020B0503030403020204" pitchFamily="34" charset="0"/>
                          <a:ea typeface="Source Sans Pro" panose="020B0503030403020204" pitchFamily="34" charset="0"/>
                        </a:rPr>
                        <a:t>40%</a:t>
                      </a: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371804200"/>
                  </a:ext>
                </a:extLst>
              </a:tr>
              <a:tr h="5486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a:solidFill>
                            <a:schemeClr val="tx1"/>
                          </a:solidFill>
                          <a:latin typeface="Source Sans Pro" panose="020B0503030403020204" pitchFamily="34" charset="0"/>
                          <a:ea typeface="Source Sans Pro" panose="020B0503030403020204" pitchFamily="34" charset="0"/>
                        </a:rPr>
                        <a:t>Outgoing velocity</a:t>
                      </a:r>
                    </a:p>
                  </a:txBody>
                  <a:tcPr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b="0" i="0">
                          <a:solidFill>
                            <a:schemeClr val="tx1"/>
                          </a:solidFill>
                          <a:latin typeface="Source Sans Pro" panose="020B0503030403020204" pitchFamily="34" charset="0"/>
                          <a:ea typeface="Source Sans Pro" panose="020B0503030403020204" pitchFamily="34" charset="0"/>
                        </a:rPr>
                        <a:t>40%</a:t>
                      </a: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843723595"/>
                  </a:ext>
                </a:extLst>
              </a:tr>
            </a:tbl>
          </a:graphicData>
        </a:graphic>
      </p:graphicFrame>
      <p:graphicFrame>
        <p:nvGraphicFramePr>
          <p:cNvPr id="37" name="Table 26">
            <a:extLst>
              <a:ext uri="{FF2B5EF4-FFF2-40B4-BE49-F238E27FC236}">
                <a16:creationId xmlns:a16="http://schemas.microsoft.com/office/drawing/2014/main" id="{0F003DB2-17F5-6E65-A51E-B17204859596}"/>
              </a:ext>
            </a:extLst>
          </p:cNvPr>
          <p:cNvGraphicFramePr>
            <a:graphicFrameLocks noGrp="1"/>
          </p:cNvGraphicFramePr>
          <p:nvPr/>
        </p:nvGraphicFramePr>
        <p:xfrm>
          <a:off x="6622461" y="4846222"/>
          <a:ext cx="2560320" cy="1097280"/>
        </p:xfrm>
        <a:graphic>
          <a:graphicData uri="http://schemas.openxmlformats.org/drawingml/2006/table">
            <a:tbl>
              <a:tblPr firstRow="1" bandRow="1">
                <a:tableStyleId>{5C22544A-7EE6-4342-B048-85BDC9FD1C3A}</a:tableStyleId>
              </a:tblPr>
              <a:tblGrid>
                <a:gridCol w="1645920">
                  <a:extLst>
                    <a:ext uri="{9D8B030D-6E8A-4147-A177-3AD203B41FA5}">
                      <a16:colId xmlns:a16="http://schemas.microsoft.com/office/drawing/2014/main" val="1586945415"/>
                    </a:ext>
                  </a:extLst>
                </a:gridCol>
                <a:gridCol w="914400">
                  <a:extLst>
                    <a:ext uri="{9D8B030D-6E8A-4147-A177-3AD203B41FA5}">
                      <a16:colId xmlns:a16="http://schemas.microsoft.com/office/drawing/2014/main" val="1773342343"/>
                    </a:ext>
                  </a:extLst>
                </a:gridCol>
              </a:tblGrid>
              <a:tr h="548640">
                <a:tc>
                  <a:txBody>
                    <a:bodyPr/>
                    <a:lstStyle/>
                    <a:p>
                      <a:r>
                        <a:rPr lang="en-US" sz="1200" b="0" i="0">
                          <a:solidFill>
                            <a:schemeClr val="tx1"/>
                          </a:solidFill>
                          <a:latin typeface="Source Sans Pro" panose="020B0503030403020204" pitchFamily="34" charset="0"/>
                          <a:ea typeface="Source Sans Pro" panose="020B0503030403020204" pitchFamily="34" charset="0"/>
                        </a:rPr>
                        <a:t>Incoming velocity</a:t>
                      </a:r>
                    </a:p>
                  </a:txBody>
                  <a:tcPr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b="0" i="0">
                          <a:solidFill>
                            <a:schemeClr val="tx1"/>
                          </a:solidFill>
                          <a:latin typeface="Source Sans Pro" panose="020B0503030403020204" pitchFamily="34" charset="0"/>
                          <a:ea typeface="Source Sans Pro" panose="020B0503030403020204" pitchFamily="34" charset="0"/>
                        </a:rPr>
                        <a:t>10%</a:t>
                      </a: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371804200"/>
                  </a:ext>
                </a:extLst>
              </a:tr>
              <a:tr h="5486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a:solidFill>
                            <a:schemeClr val="tx1"/>
                          </a:solidFill>
                          <a:latin typeface="Source Sans Pro" panose="020B0503030403020204" pitchFamily="34" charset="0"/>
                          <a:ea typeface="Source Sans Pro" panose="020B0503030403020204" pitchFamily="34" charset="0"/>
                        </a:rPr>
                        <a:t>Outgoing velocity</a:t>
                      </a:r>
                    </a:p>
                  </a:txBody>
                  <a:tcPr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400" b="0" i="0">
                          <a:solidFill>
                            <a:schemeClr val="tx1"/>
                          </a:solidFill>
                          <a:latin typeface="Source Sans Pro" panose="020B0503030403020204" pitchFamily="34" charset="0"/>
                          <a:ea typeface="Source Sans Pro" panose="020B0503030403020204" pitchFamily="34" charset="0"/>
                        </a:rPr>
                        <a:t>10%</a:t>
                      </a: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843723595"/>
                  </a:ext>
                </a:extLst>
              </a:tr>
            </a:tbl>
          </a:graphicData>
        </a:graphic>
      </p:graphicFrame>
    </p:spTree>
    <p:extLst>
      <p:ext uri="{BB962C8B-B14F-4D97-AF65-F5344CB8AC3E}">
        <p14:creationId xmlns:p14="http://schemas.microsoft.com/office/powerpoint/2010/main" val="39167612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6022A6"/>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6858D1D-E56F-AEC1-2541-AAD75131A978}"/>
              </a:ext>
            </a:extLst>
          </p:cNvPr>
          <p:cNvSpPr txBox="1"/>
          <p:nvPr/>
        </p:nvSpPr>
        <p:spPr>
          <a:xfrm>
            <a:off x="425824" y="1122829"/>
            <a:ext cx="3788708" cy="2195473"/>
          </a:xfrm>
          <a:prstGeom prst="rect">
            <a:avLst/>
          </a:prstGeom>
          <a:noFill/>
        </p:spPr>
        <p:txBody>
          <a:bodyPr wrap="square">
            <a:spAutoFit/>
          </a:bodyPr>
          <a:lstStyle/>
          <a:p>
            <a:pPr>
              <a:spcAft>
                <a:spcPts val="1575"/>
              </a:spcAft>
            </a:pPr>
            <a:r>
              <a:rPr lang="en-GB" sz="2000" b="1" dirty="0">
                <a:solidFill>
                  <a:schemeClr val="bg1"/>
                </a:solidFill>
                <a:effectLst/>
                <a:latin typeface="Source Sans Pro SemiBold" panose="020B0503030403020204" pitchFamily="34" charset="0"/>
              </a:rPr>
              <a:t>General brand questions</a:t>
            </a:r>
          </a:p>
          <a:p>
            <a:pPr>
              <a:spcAft>
                <a:spcPts val="1575"/>
              </a:spcAft>
            </a:pPr>
            <a:r>
              <a:rPr lang="en-GB" b="1" dirty="0">
                <a:solidFill>
                  <a:schemeClr val="bg1"/>
                </a:solidFill>
                <a:effectLst/>
                <a:latin typeface="Source Sans Pro SemiBold" panose="020B0503030403020204" pitchFamily="34" charset="0"/>
              </a:rPr>
              <a:t>The Brand team</a:t>
            </a:r>
            <a:br>
              <a:rPr lang="en-GB" dirty="0">
                <a:solidFill>
                  <a:srgbClr val="0563C1"/>
                </a:solidFill>
                <a:effectLst/>
                <a:latin typeface="Source Sans Pro" panose="020B0503030403020204" pitchFamily="34" charset="0"/>
                <a:hlinkClick r:id="rId2">
                  <a:extLst>
                    <a:ext uri="{A12FA001-AC4F-418D-AE19-62706E023703}">
                      <ahyp:hlinkClr xmlns:ahyp="http://schemas.microsoft.com/office/drawing/2018/hyperlinkcolor" val="tx"/>
                    </a:ext>
                  </a:extLst>
                </a:hlinkClick>
              </a:rPr>
            </a:br>
            <a:r>
              <a:rPr lang="en-GB" u="sng" dirty="0" err="1">
                <a:solidFill>
                  <a:schemeClr val="bg1"/>
                </a:solidFill>
                <a:effectLst/>
                <a:latin typeface="Source Sans Pro" panose="020B0503030403020204" pitchFamily="34" charset="0"/>
                <a:hlinkClick r:id="rId2">
                  <a:extLst>
                    <a:ext uri="{A12FA001-AC4F-418D-AE19-62706E023703}">
                      <ahyp:hlinkClr xmlns:ahyp="http://schemas.microsoft.com/office/drawing/2018/hyperlinkcolor" val="tx"/>
                    </a:ext>
                  </a:extLst>
                </a:hlinkClick>
              </a:rPr>
              <a:t>brand.health@gehealthcare.com</a:t>
            </a:r>
            <a:endParaRPr lang="en-GB" dirty="0">
              <a:solidFill>
                <a:schemeClr val="bg1"/>
              </a:solidFill>
              <a:effectLst/>
              <a:latin typeface="Source Sans Pro" panose="020B0503030403020204" pitchFamily="34" charset="0"/>
            </a:endParaRPr>
          </a:p>
          <a:p>
            <a:pPr>
              <a:spcAft>
                <a:spcPts val="1575"/>
              </a:spcAft>
            </a:pPr>
            <a:r>
              <a:rPr lang="en-GB" dirty="0">
                <a:solidFill>
                  <a:schemeClr val="bg1"/>
                </a:solidFill>
                <a:effectLst/>
                <a:latin typeface="Source Sans Pro" panose="020B0503030403020204" pitchFamily="34" charset="0"/>
              </a:rPr>
              <a:t>For feedback on this guideline, </a:t>
            </a:r>
            <a:br>
              <a:rPr lang="en-GB" dirty="0">
                <a:solidFill>
                  <a:schemeClr val="bg1"/>
                </a:solidFill>
                <a:effectLst/>
                <a:latin typeface="Source Sans Pro" panose="020B0503030403020204" pitchFamily="34" charset="0"/>
              </a:rPr>
            </a:br>
            <a:r>
              <a:rPr lang="en-GB" dirty="0">
                <a:solidFill>
                  <a:schemeClr val="bg1"/>
                </a:solidFill>
                <a:effectLst/>
                <a:latin typeface="Source Sans Pro" panose="020B0503030403020204" pitchFamily="34" charset="0"/>
              </a:rPr>
              <a:t>please add your comments to </a:t>
            </a:r>
            <a:br>
              <a:rPr lang="en-GB" dirty="0">
                <a:solidFill>
                  <a:schemeClr val="bg1"/>
                </a:solidFill>
                <a:effectLst/>
                <a:latin typeface="Source Sans Pro" panose="020B0503030403020204" pitchFamily="34" charset="0"/>
              </a:rPr>
            </a:br>
            <a:r>
              <a:rPr lang="en-GB" u="sng" dirty="0">
                <a:solidFill>
                  <a:schemeClr val="bg1"/>
                </a:solidFill>
                <a:effectLst/>
                <a:latin typeface="Source Sans Pro" panose="020B0503030403020204" pitchFamily="34" charset="0"/>
                <a:hlinkClick r:id="rId3">
                  <a:extLst>
                    <a:ext uri="{A12FA001-AC4F-418D-AE19-62706E023703}">
                      <ahyp:hlinkClr xmlns:ahyp="http://schemas.microsoft.com/office/drawing/2018/hyperlinkcolor" val="tx"/>
                    </a:ext>
                  </a:extLst>
                </a:hlinkClick>
              </a:rPr>
              <a:t>this short survey</a:t>
            </a:r>
            <a:r>
              <a:rPr lang="en-GB" dirty="0">
                <a:solidFill>
                  <a:schemeClr val="bg1"/>
                </a:solidFill>
                <a:effectLst/>
                <a:latin typeface="Source Sans Pro" panose="020B0503030403020204" pitchFamily="34" charset="0"/>
              </a:rPr>
              <a:t>.</a:t>
            </a:r>
          </a:p>
        </p:txBody>
      </p:sp>
      <p:sp>
        <p:nvSpPr>
          <p:cNvPr id="7" name="TextBox 6">
            <a:extLst>
              <a:ext uri="{FF2B5EF4-FFF2-40B4-BE49-F238E27FC236}">
                <a16:creationId xmlns:a16="http://schemas.microsoft.com/office/drawing/2014/main" id="{16915ADF-8AF1-B45C-7B65-DBD41C44A906}"/>
              </a:ext>
            </a:extLst>
          </p:cNvPr>
          <p:cNvSpPr txBox="1"/>
          <p:nvPr/>
        </p:nvSpPr>
        <p:spPr>
          <a:xfrm>
            <a:off x="6273053" y="1122829"/>
            <a:ext cx="5493123" cy="5509200"/>
          </a:xfrm>
          <a:prstGeom prst="rect">
            <a:avLst/>
          </a:prstGeom>
          <a:noFill/>
        </p:spPr>
        <p:txBody>
          <a:bodyPr wrap="square" rtlCol="0">
            <a:spAutoFit/>
          </a:bodyPr>
          <a:lstStyle/>
          <a:p>
            <a:pPr>
              <a:spcAft>
                <a:spcPts val="1575"/>
              </a:spcAft>
            </a:pPr>
            <a:r>
              <a:rPr lang="en-GB" sz="2000" b="1" dirty="0">
                <a:solidFill>
                  <a:schemeClr val="bg1"/>
                </a:solidFill>
                <a:effectLst/>
                <a:latin typeface="Source Sans Pro SemiBold" panose="020B0503030403020204" pitchFamily="34" charset="0"/>
              </a:rPr>
              <a:t>Brand guidelines &amp; templates </a:t>
            </a:r>
          </a:p>
          <a:p>
            <a:pPr>
              <a:spcAft>
                <a:spcPts val="1575"/>
              </a:spcAft>
            </a:pPr>
            <a:r>
              <a:rPr lang="en-GB" b="1" u="sng" dirty="0">
                <a:solidFill>
                  <a:schemeClr val="bg1"/>
                </a:solidFill>
                <a:effectLst/>
                <a:latin typeface="Source Sans Pro SemiBold" panose="020B0503030403020204" pitchFamily="34" charset="0"/>
                <a:hlinkClick r:id="rId4">
                  <a:extLst>
                    <a:ext uri="{A12FA001-AC4F-418D-AE19-62706E023703}">
                      <ahyp:hlinkClr xmlns:ahyp="http://schemas.microsoft.com/office/drawing/2018/hyperlinkcolor" val="tx"/>
                    </a:ext>
                  </a:extLst>
                </a:hlinkClick>
              </a:rPr>
              <a:t>Brand page on The Beat</a:t>
            </a:r>
            <a:br>
              <a:rPr lang="en-GB" b="1" u="sng" dirty="0">
                <a:solidFill>
                  <a:schemeClr val="bg1"/>
                </a:solidFill>
                <a:effectLst/>
                <a:latin typeface="Source Sans Pro" panose="020B0503030403020204" pitchFamily="34" charset="0"/>
              </a:rPr>
            </a:br>
            <a:r>
              <a:rPr lang="en-GB" dirty="0">
                <a:solidFill>
                  <a:schemeClr val="bg1"/>
                </a:solidFill>
                <a:effectLst/>
                <a:latin typeface="Source Sans Pro" panose="020B0503030403020204" pitchFamily="34" charset="0"/>
              </a:rPr>
              <a:t>(GE HealthCare colleagues)</a:t>
            </a:r>
          </a:p>
          <a:p>
            <a:pPr>
              <a:spcAft>
                <a:spcPts val="1575"/>
              </a:spcAft>
            </a:pPr>
            <a:r>
              <a:rPr lang="en-GB" dirty="0">
                <a:solidFill>
                  <a:schemeClr val="bg1"/>
                </a:solidFill>
                <a:effectLst/>
                <a:latin typeface="Source Sans Pro" panose="020B0503030403020204" pitchFamily="34" charset="0"/>
              </a:rPr>
              <a:t>Externally accessible</a:t>
            </a:r>
            <a:br>
              <a:rPr lang="en-GB" b="1" u="sng" dirty="0">
                <a:solidFill>
                  <a:schemeClr val="bg1"/>
                </a:solidFill>
                <a:effectLst/>
                <a:latin typeface="Source Sans Pro" panose="020B0503030403020204" pitchFamily="34" charset="0"/>
              </a:rPr>
            </a:br>
            <a:r>
              <a:rPr lang="en-GB" b="1" u="sng" dirty="0">
                <a:solidFill>
                  <a:schemeClr val="bg1"/>
                </a:solidFill>
                <a:effectLst/>
                <a:latin typeface="Source Sans Pro SemiBold" panose="020B0503030403020204" pitchFamily="34" charset="0"/>
                <a:hlinkClick r:id="rId5">
                  <a:extLst>
                    <a:ext uri="{A12FA001-AC4F-418D-AE19-62706E023703}">
                      <ahyp:hlinkClr xmlns:ahyp="http://schemas.microsoft.com/office/drawing/2018/hyperlinkcolor" val="tx"/>
                    </a:ext>
                  </a:extLst>
                </a:hlinkClick>
              </a:rPr>
              <a:t>Agency Brand Portal</a:t>
            </a:r>
            <a:br>
              <a:rPr lang="en-GB" b="1" u="sng" dirty="0">
                <a:solidFill>
                  <a:schemeClr val="bg1"/>
                </a:solidFill>
                <a:effectLst/>
                <a:latin typeface="Source Sans Pro" panose="020B0503030403020204" pitchFamily="34" charset="0"/>
              </a:rPr>
            </a:br>
            <a:r>
              <a:rPr lang="en-GB" dirty="0">
                <a:solidFill>
                  <a:schemeClr val="bg1"/>
                </a:solidFill>
                <a:effectLst/>
                <a:latin typeface="Source Sans Pro" panose="020B0503030403020204" pitchFamily="34" charset="0"/>
              </a:rPr>
              <a:t>(Contractors &amp; agencies)</a:t>
            </a:r>
          </a:p>
          <a:p>
            <a:pPr>
              <a:spcAft>
                <a:spcPts val="1575"/>
              </a:spcAft>
            </a:pPr>
            <a:r>
              <a:rPr lang="en-GB" b="1" u="sng" dirty="0">
                <a:solidFill>
                  <a:schemeClr val="bg1"/>
                </a:solidFill>
                <a:effectLst/>
                <a:latin typeface="Source Sans Pro SemiBold" panose="020B0503030403020204" pitchFamily="34" charset="0"/>
                <a:hlinkClick r:id="rId6">
                  <a:extLst>
                    <a:ext uri="{A12FA001-AC4F-418D-AE19-62706E023703}">
                      <ahyp:hlinkClr xmlns:ahyp="http://schemas.microsoft.com/office/drawing/2018/hyperlinkcolor" val="tx"/>
                    </a:ext>
                  </a:extLst>
                </a:hlinkClick>
              </a:rPr>
              <a:t>Widen image DAM</a:t>
            </a:r>
            <a:r>
              <a:rPr lang="en-GB" b="1" dirty="0">
                <a:solidFill>
                  <a:schemeClr val="bg1"/>
                </a:solidFill>
                <a:effectLst/>
                <a:latin typeface="Source Sans Pro SemiBold" panose="020B0503030403020204" pitchFamily="34" charset="0"/>
                <a:hlinkClick r:id="rId6">
                  <a:extLst>
                    <a:ext uri="{A12FA001-AC4F-418D-AE19-62706E023703}">
                      <ahyp:hlinkClr xmlns:ahyp="http://schemas.microsoft.com/office/drawing/2018/hyperlinkcolor" val="tx"/>
                    </a:ext>
                  </a:extLst>
                </a:hlinkClick>
              </a:rPr>
              <a:t> </a:t>
            </a:r>
            <a:br>
              <a:rPr lang="en-GB" dirty="0">
                <a:solidFill>
                  <a:schemeClr val="bg1"/>
                </a:solidFill>
                <a:effectLst/>
                <a:latin typeface="Source Sans Pro" panose="020B0503030403020204" pitchFamily="34" charset="0"/>
              </a:rPr>
            </a:br>
            <a:r>
              <a:rPr lang="en-GB" dirty="0">
                <a:solidFill>
                  <a:schemeClr val="bg1"/>
                </a:solidFill>
                <a:effectLst/>
                <a:latin typeface="Source Sans Pro" panose="020B0503030403020204" pitchFamily="34" charset="0"/>
              </a:rPr>
              <a:t>(To gain external access to our </a:t>
            </a:r>
            <a:br>
              <a:rPr lang="en-GB" dirty="0">
                <a:solidFill>
                  <a:schemeClr val="bg1"/>
                </a:solidFill>
                <a:effectLst/>
                <a:latin typeface="Source Sans Pro" panose="020B0503030403020204" pitchFamily="34" charset="0"/>
              </a:rPr>
            </a:br>
            <a:r>
              <a:rPr lang="en-GB" dirty="0">
                <a:solidFill>
                  <a:schemeClr val="bg1"/>
                </a:solidFill>
                <a:effectLst/>
                <a:latin typeface="Source Sans Pro" panose="020B0503030403020204" pitchFamily="34" charset="0"/>
              </a:rPr>
              <a:t>image library, please contact </a:t>
            </a:r>
            <a:br>
              <a:rPr lang="en-GB" dirty="0">
                <a:solidFill>
                  <a:schemeClr val="bg1"/>
                </a:solidFill>
                <a:effectLst/>
                <a:latin typeface="Source Sans Pro" panose="020B0503030403020204" pitchFamily="34" charset="0"/>
              </a:rPr>
            </a:br>
            <a:r>
              <a:rPr lang="en-GB" u="sng" dirty="0">
                <a:solidFill>
                  <a:schemeClr val="bg1"/>
                </a:solidFill>
                <a:effectLst/>
                <a:latin typeface="Source Sans Pro" panose="020B0503030403020204" pitchFamily="34" charset="0"/>
                <a:hlinkClick r:id="rId2">
                  <a:extLst>
                    <a:ext uri="{A12FA001-AC4F-418D-AE19-62706E023703}">
                      <ahyp:hlinkClr xmlns:ahyp="http://schemas.microsoft.com/office/drawing/2018/hyperlinkcolor" val="tx"/>
                    </a:ext>
                  </a:extLst>
                </a:hlinkClick>
              </a:rPr>
              <a:t>brand.health@gehealthcare.com</a:t>
            </a:r>
            <a:r>
              <a:rPr lang="en-GB" dirty="0">
                <a:solidFill>
                  <a:schemeClr val="bg1"/>
                </a:solidFill>
                <a:effectLst/>
                <a:latin typeface="Source Sans Pro" panose="020B0503030403020204" pitchFamily="34" charset="0"/>
              </a:rPr>
              <a:t>)</a:t>
            </a:r>
          </a:p>
          <a:p>
            <a:pPr>
              <a:spcAft>
                <a:spcPts val="1575"/>
              </a:spcAft>
            </a:pPr>
            <a:r>
              <a:rPr lang="en-GB" dirty="0">
                <a:solidFill>
                  <a:schemeClr val="bg1"/>
                </a:solidFill>
                <a:effectLst/>
                <a:latin typeface="Source Sans Pro" panose="020B0503030403020204" pitchFamily="34" charset="0"/>
              </a:rPr>
              <a:t>For more information on our available guidelines and training, please refer to </a:t>
            </a:r>
            <a:r>
              <a:rPr lang="en-GB" u="sng" dirty="0">
                <a:solidFill>
                  <a:schemeClr val="bg1"/>
                </a:solidFill>
                <a:effectLst/>
                <a:latin typeface="Source Sans Pro" panose="020B0503030403020204" pitchFamily="34" charset="0"/>
                <a:hlinkClick r:id="rId7">
                  <a:extLst>
                    <a:ext uri="{A12FA001-AC4F-418D-AE19-62706E023703}">
                      <ahyp:hlinkClr xmlns:ahyp="http://schemas.microsoft.com/office/drawing/2018/hyperlinkcolor" val="tx"/>
                    </a:ext>
                  </a:extLst>
                </a:hlinkClick>
              </a:rPr>
              <a:t>this article on The Beat</a:t>
            </a:r>
            <a:r>
              <a:rPr lang="en-GB" dirty="0">
                <a:solidFill>
                  <a:schemeClr val="bg1"/>
                </a:solidFill>
                <a:effectLst/>
                <a:latin typeface="Source Sans Pro" panose="020B0503030403020204" pitchFamily="34" charset="0"/>
              </a:rPr>
              <a:t>.</a:t>
            </a:r>
          </a:p>
          <a:p>
            <a:pPr>
              <a:spcAft>
                <a:spcPts val="1575"/>
              </a:spcAft>
            </a:pPr>
            <a:r>
              <a:rPr lang="en-GB" dirty="0">
                <a:solidFill>
                  <a:schemeClr val="bg1"/>
                </a:solidFill>
                <a:effectLst/>
                <a:latin typeface="Source Sans Pro" panose="020B0503030403020204" pitchFamily="34" charset="0"/>
              </a:rPr>
              <a:t>For more information on our branded templates</a:t>
            </a:r>
            <a:r>
              <a:rPr lang="en-GB">
                <a:solidFill>
                  <a:schemeClr val="bg1"/>
                </a:solidFill>
                <a:effectLst/>
                <a:latin typeface="Source Sans Pro" panose="020B0503030403020204" pitchFamily="34" charset="0"/>
              </a:rPr>
              <a:t>, </a:t>
            </a:r>
            <a:br>
              <a:rPr lang="en-GB">
                <a:solidFill>
                  <a:schemeClr val="bg1"/>
                </a:solidFill>
                <a:effectLst/>
                <a:latin typeface="Source Sans Pro" panose="020B0503030403020204" pitchFamily="34" charset="0"/>
              </a:rPr>
            </a:br>
            <a:r>
              <a:rPr lang="en-GB">
                <a:solidFill>
                  <a:schemeClr val="bg1"/>
                </a:solidFill>
                <a:effectLst/>
                <a:latin typeface="Source Sans Pro" panose="020B0503030403020204" pitchFamily="34" charset="0"/>
              </a:rPr>
              <a:t>refer </a:t>
            </a:r>
            <a:r>
              <a:rPr lang="en-GB" dirty="0">
                <a:solidFill>
                  <a:schemeClr val="bg1"/>
                </a:solidFill>
                <a:effectLst/>
                <a:latin typeface="Source Sans Pro" panose="020B0503030403020204" pitchFamily="34" charset="0"/>
              </a:rPr>
              <a:t>to the </a:t>
            </a:r>
            <a:r>
              <a:rPr lang="en-GB" u="sng" dirty="0">
                <a:solidFill>
                  <a:schemeClr val="bg1"/>
                </a:solidFill>
                <a:effectLst/>
                <a:latin typeface="Source Sans Pro" panose="020B0503030403020204" pitchFamily="34" charset="0"/>
                <a:hlinkClick r:id="rId4">
                  <a:extLst>
                    <a:ext uri="{A12FA001-AC4F-418D-AE19-62706E023703}">
                      <ahyp:hlinkClr xmlns:ahyp="http://schemas.microsoft.com/office/drawing/2018/hyperlinkcolor" val="tx"/>
                    </a:ext>
                  </a:extLst>
                </a:hlinkClick>
              </a:rPr>
              <a:t>Brand page of The Beat</a:t>
            </a:r>
            <a:r>
              <a:rPr lang="en-GB" dirty="0">
                <a:solidFill>
                  <a:schemeClr val="bg1"/>
                </a:solidFill>
                <a:effectLst/>
                <a:latin typeface="Source Sans Pro" panose="020B0503030403020204" pitchFamily="34" charset="0"/>
              </a:rPr>
              <a:t>.</a:t>
            </a:r>
          </a:p>
          <a:p>
            <a:endParaRPr lang="en-US" dirty="0">
              <a:solidFill>
                <a:schemeClr val="bg1"/>
              </a:solidFill>
            </a:endParaRPr>
          </a:p>
        </p:txBody>
      </p:sp>
    </p:spTree>
    <p:extLst>
      <p:ext uri="{BB962C8B-B14F-4D97-AF65-F5344CB8AC3E}">
        <p14:creationId xmlns:p14="http://schemas.microsoft.com/office/powerpoint/2010/main" val="15079265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6022A6"/>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9F0513B-95F5-686D-F598-389287C8A845}"/>
              </a:ext>
            </a:extLst>
          </p:cNvPr>
          <p:cNvSpPr>
            <a:spLocks noGrp="1"/>
          </p:cNvSpPr>
          <p:nvPr>
            <p:ph type="title"/>
          </p:nvPr>
        </p:nvSpPr>
        <p:spPr/>
        <p:txBody>
          <a:bodyPr/>
          <a:lstStyle/>
          <a:p>
            <a:r>
              <a:rPr lang="en-US"/>
              <a:t>Introduction</a:t>
            </a:r>
          </a:p>
        </p:txBody>
      </p:sp>
      <p:sp>
        <p:nvSpPr>
          <p:cNvPr id="6" name="TextBox 5">
            <a:extLst>
              <a:ext uri="{FF2B5EF4-FFF2-40B4-BE49-F238E27FC236}">
                <a16:creationId xmlns:a16="http://schemas.microsoft.com/office/drawing/2014/main" id="{3F4D8FFD-F4D2-AAEB-9154-08A812753581}"/>
              </a:ext>
            </a:extLst>
          </p:cNvPr>
          <p:cNvSpPr txBox="1"/>
          <p:nvPr/>
        </p:nvSpPr>
        <p:spPr>
          <a:xfrm>
            <a:off x="382588" y="1080052"/>
            <a:ext cx="9015412" cy="4770537"/>
          </a:xfrm>
          <a:prstGeom prst="rect">
            <a:avLst/>
          </a:prstGeom>
          <a:noFill/>
        </p:spPr>
        <p:txBody>
          <a:bodyPr wrap="square" lIns="0" tIns="0" rIns="0" bIns="0" rtlCol="0" anchor="t">
            <a:spAutoFit/>
          </a:bodyPr>
          <a:lstStyle/>
          <a:p>
            <a:pPr>
              <a:spcBef>
                <a:spcPts val="1200"/>
              </a:spcBef>
            </a:pPr>
            <a:r>
              <a:rPr lang="en-US" sz="2200" dirty="0">
                <a:solidFill>
                  <a:schemeClr val="bg1"/>
                </a:solidFill>
                <a:latin typeface="Source Sans Pro"/>
                <a:ea typeface="Source Sans Pro"/>
              </a:rPr>
              <a:t>Motion graphics play an important role in enhancing recognition, storytelling, and engagement for our brand. It brings elements like our logo, graphic device, messaging and imagery to life, by establishing visual consistency through animation across our design assets. </a:t>
            </a:r>
            <a:endParaRPr lang="en-US" sz="2200" dirty="0">
              <a:solidFill>
                <a:schemeClr val="bg1"/>
              </a:solidFill>
              <a:latin typeface="Source Sans Pro" panose="020B0503030403020204" pitchFamily="34" charset="0"/>
              <a:ea typeface="Source Sans Pro" panose="020B0503030403020204" pitchFamily="34" charset="0"/>
            </a:endParaRPr>
          </a:p>
          <a:p>
            <a:pPr>
              <a:spcBef>
                <a:spcPts val="1200"/>
              </a:spcBef>
            </a:pPr>
            <a:r>
              <a:rPr lang="en-US" sz="2200" dirty="0">
                <a:solidFill>
                  <a:schemeClr val="bg1"/>
                </a:solidFill>
                <a:latin typeface="Source Sans Pro"/>
                <a:ea typeface="Source Sans Pro"/>
              </a:rPr>
              <a:t>Our approach to motion is guided by principles that we will detail in this document and strives to achieve coherence through a clear, concise and consistent motion language. </a:t>
            </a:r>
            <a:endParaRPr lang="en-US" sz="2200" dirty="0">
              <a:solidFill>
                <a:schemeClr val="bg1"/>
              </a:solidFill>
              <a:latin typeface="Source Sans Pro" panose="020B0503030403020204" pitchFamily="34" charset="0"/>
              <a:ea typeface="Source Sans Pro" panose="020B0503030403020204" pitchFamily="34" charset="0"/>
            </a:endParaRPr>
          </a:p>
          <a:p>
            <a:pPr>
              <a:spcBef>
                <a:spcPts val="1200"/>
              </a:spcBef>
            </a:pPr>
            <a:r>
              <a:rPr lang="en-US" sz="2200" dirty="0">
                <a:solidFill>
                  <a:schemeClr val="bg1"/>
                </a:solidFill>
                <a:latin typeface="Source Sans Pro"/>
                <a:ea typeface="Source Sans Pro"/>
              </a:rPr>
              <a:t>This guideline should help achieve the essence and cadence of how information is revealed in a purposeful and approachable way. While it provides stylistic guidance on how our assets animate or transition, it does not outline guidance on </a:t>
            </a:r>
            <a:r>
              <a:rPr lang="en-US" sz="2200" dirty="0">
                <a:solidFill>
                  <a:schemeClr val="bg1"/>
                </a:solidFill>
                <a:latin typeface="Source Sans Pro" panose="020B0503030403020204" pitchFamily="34" charset="0"/>
                <a:ea typeface="Source Sans Pro"/>
              </a:rPr>
              <a:t>more complex applications like video or animation. </a:t>
            </a:r>
            <a:r>
              <a:rPr lang="en-GB" sz="2200" dirty="0">
                <a:solidFill>
                  <a:schemeClr val="bg1"/>
                </a:solidFill>
                <a:effectLst/>
                <a:latin typeface="Source Sans Pro" panose="020B0503030403020204" pitchFamily="34" charset="0"/>
              </a:rPr>
              <a:t>The assets that are detailed in this document are intro/outros, typography, transitions and lower thirds.</a:t>
            </a:r>
            <a:endParaRPr lang="en-US" sz="2200" dirty="0">
              <a:solidFill>
                <a:schemeClr val="bg1"/>
              </a:solidFill>
              <a:latin typeface="Source Sans Pro"/>
              <a:ea typeface="Source Sans Pro"/>
            </a:endParaRPr>
          </a:p>
        </p:txBody>
      </p:sp>
    </p:spTree>
    <p:extLst>
      <p:ext uri="{BB962C8B-B14F-4D97-AF65-F5344CB8AC3E}">
        <p14:creationId xmlns:p14="http://schemas.microsoft.com/office/powerpoint/2010/main" val="802015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1D7187-3C2F-8A80-F649-9736A12A2B7E}"/>
              </a:ext>
            </a:extLst>
          </p:cNvPr>
          <p:cNvSpPr>
            <a:spLocks noGrp="1"/>
          </p:cNvSpPr>
          <p:nvPr>
            <p:ph type="title"/>
          </p:nvPr>
        </p:nvSpPr>
        <p:spPr>
          <a:xfrm>
            <a:off x="382589" y="381000"/>
            <a:ext cx="3741927" cy="276999"/>
          </a:xfrm>
        </p:spPr>
        <p:txBody>
          <a:bodyPr/>
          <a:lstStyle/>
          <a:p>
            <a:r>
              <a:rPr lang="en-US">
                <a:solidFill>
                  <a:srgbClr val="6123A8"/>
                </a:solidFill>
              </a:rPr>
              <a:t>Viewing the animation</a:t>
            </a:r>
            <a:endParaRPr lang="en-US">
              <a:solidFill>
                <a:schemeClr val="tx1"/>
              </a:solidFill>
              <a:latin typeface="Source Sans Pro Light" panose="020B0403030403020204" pitchFamily="34" charset="0"/>
            </a:endParaRPr>
          </a:p>
        </p:txBody>
      </p:sp>
      <p:sp>
        <p:nvSpPr>
          <p:cNvPr id="10" name="TextBox 9">
            <a:extLst>
              <a:ext uri="{FF2B5EF4-FFF2-40B4-BE49-F238E27FC236}">
                <a16:creationId xmlns:a16="http://schemas.microsoft.com/office/drawing/2014/main" id="{C796B46E-A571-E833-7E92-66A06CF61DF5}"/>
              </a:ext>
            </a:extLst>
          </p:cNvPr>
          <p:cNvSpPr txBox="1"/>
          <p:nvPr/>
        </p:nvSpPr>
        <p:spPr>
          <a:xfrm>
            <a:off x="382588" y="1580125"/>
            <a:ext cx="3703320" cy="215444"/>
          </a:xfrm>
          <a:prstGeom prst="rect">
            <a:avLst/>
          </a:prstGeom>
          <a:noFill/>
        </p:spPr>
        <p:txBody>
          <a:bodyPr wrap="square" lIns="0" tIns="0" rIns="0" bIns="0" rtlCol="0">
            <a:spAutoFit/>
          </a:bodyPr>
          <a:lstStyle/>
          <a:p>
            <a:r>
              <a:rPr lang="en-US" sz="1400" b="1">
                <a:latin typeface="Source Sans Pro SemiBold" panose="020B0503030403020204" pitchFamily="34" charset="0"/>
                <a:ea typeface="Source Sans Pro SemiBold" panose="020B0503030403020204" pitchFamily="34" charset="0"/>
              </a:rPr>
              <a:t>Normal mode</a:t>
            </a:r>
            <a:endParaRPr lang="en-US" sz="1400">
              <a:latin typeface="Source Sans Pro" panose="020B0503030403020204" pitchFamily="34" charset="0"/>
              <a:ea typeface="Source Sans Pro" panose="020B0503030403020204" pitchFamily="34" charset="0"/>
            </a:endParaRPr>
          </a:p>
        </p:txBody>
      </p:sp>
      <p:pic>
        <p:nvPicPr>
          <p:cNvPr id="18" name="Principle 01 - Calm Curve">
            <a:hlinkClick r:id="" action="ppaction://media"/>
            <a:extLst>
              <a:ext uri="{FF2B5EF4-FFF2-40B4-BE49-F238E27FC236}">
                <a16:creationId xmlns:a16="http://schemas.microsoft.com/office/drawing/2014/main" id="{0FBD4427-6B86-63DB-5C64-4AB123BF797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938505" y="1885939"/>
            <a:ext cx="4162925" cy="3734243"/>
          </a:xfrm>
          <a:prstGeom prst="rect">
            <a:avLst/>
          </a:prstGeom>
        </p:spPr>
      </p:pic>
      <p:sp>
        <p:nvSpPr>
          <p:cNvPr id="16" name="TextBox 15">
            <a:extLst>
              <a:ext uri="{FF2B5EF4-FFF2-40B4-BE49-F238E27FC236}">
                <a16:creationId xmlns:a16="http://schemas.microsoft.com/office/drawing/2014/main" id="{1FF7A326-04F5-C77A-C2BD-43681A67811E}"/>
              </a:ext>
            </a:extLst>
          </p:cNvPr>
          <p:cNvSpPr txBox="1"/>
          <p:nvPr/>
        </p:nvSpPr>
        <p:spPr>
          <a:xfrm>
            <a:off x="251762" y="4931721"/>
            <a:ext cx="3703320" cy="153888"/>
          </a:xfrm>
          <a:prstGeom prst="rect">
            <a:avLst/>
          </a:prstGeom>
          <a:noFill/>
        </p:spPr>
        <p:txBody>
          <a:bodyPr wrap="square" lIns="0" tIns="0" rIns="0" bIns="0" rtlCol="0">
            <a:spAutoFit/>
          </a:bodyPr>
          <a:lstStyle/>
          <a:p>
            <a:pPr>
              <a:spcBef>
                <a:spcPts val="600"/>
              </a:spcBef>
            </a:pPr>
            <a:r>
              <a:rPr lang="en-US" sz="1000">
                <a:latin typeface="Source Sans Pro" panose="020B0503030403020204" pitchFamily="34" charset="0"/>
                <a:ea typeface="Source Sans Pro" panose="020B0503030403020204" pitchFamily="34" charset="0"/>
              </a:rPr>
              <a:t>2. Click on arrow to play animation</a:t>
            </a:r>
          </a:p>
        </p:txBody>
      </p:sp>
      <p:pic>
        <p:nvPicPr>
          <p:cNvPr id="11" name="Picture 10" descr="A screenshot of a video player&#10;&#10;Description automatically generated">
            <a:extLst>
              <a:ext uri="{FF2B5EF4-FFF2-40B4-BE49-F238E27FC236}">
                <a16:creationId xmlns:a16="http://schemas.microsoft.com/office/drawing/2014/main" id="{036D7C72-45BE-4B06-8DCD-643A4E0C3FC6}"/>
              </a:ext>
            </a:extLst>
          </p:cNvPr>
          <p:cNvPicPr>
            <a:picLocks noChangeAspect="1"/>
          </p:cNvPicPr>
          <p:nvPr/>
        </p:nvPicPr>
        <p:blipFill>
          <a:blip r:embed="rId6"/>
          <a:stretch>
            <a:fillRect/>
          </a:stretch>
        </p:blipFill>
        <p:spPr>
          <a:xfrm>
            <a:off x="117544" y="1772390"/>
            <a:ext cx="3281082" cy="2913110"/>
          </a:xfrm>
          <a:prstGeom prst="rect">
            <a:avLst/>
          </a:prstGeom>
        </p:spPr>
      </p:pic>
      <p:pic>
        <p:nvPicPr>
          <p:cNvPr id="23" name="Picture 22">
            <a:extLst>
              <a:ext uri="{FF2B5EF4-FFF2-40B4-BE49-F238E27FC236}">
                <a16:creationId xmlns:a16="http://schemas.microsoft.com/office/drawing/2014/main" id="{A93DB80D-685E-68A7-B94E-58CCEFDB71D4}"/>
              </a:ext>
            </a:extLst>
          </p:cNvPr>
          <p:cNvPicPr>
            <a:picLocks noChangeAspect="1"/>
          </p:cNvPicPr>
          <p:nvPr/>
        </p:nvPicPr>
        <p:blipFill>
          <a:blip r:embed="rId7"/>
          <a:stretch>
            <a:fillRect/>
          </a:stretch>
        </p:blipFill>
        <p:spPr>
          <a:xfrm rot="20185840">
            <a:off x="1453478" y="3060670"/>
            <a:ext cx="247650" cy="336550"/>
          </a:xfrm>
          <a:prstGeom prst="rect">
            <a:avLst/>
          </a:prstGeom>
        </p:spPr>
      </p:pic>
      <p:sp>
        <p:nvSpPr>
          <p:cNvPr id="24" name="Oval 23">
            <a:extLst>
              <a:ext uri="{FF2B5EF4-FFF2-40B4-BE49-F238E27FC236}">
                <a16:creationId xmlns:a16="http://schemas.microsoft.com/office/drawing/2014/main" id="{C8ECA340-7022-ADEC-7131-F0151EC7F73F}"/>
              </a:ext>
            </a:extLst>
          </p:cNvPr>
          <p:cNvSpPr/>
          <p:nvPr/>
        </p:nvSpPr>
        <p:spPr>
          <a:xfrm>
            <a:off x="139846" y="4194694"/>
            <a:ext cx="537884" cy="53788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1EEC30C1-B76D-518A-05BE-A00FBD758880}"/>
              </a:ext>
            </a:extLst>
          </p:cNvPr>
          <p:cNvSpPr txBox="1"/>
          <p:nvPr/>
        </p:nvSpPr>
        <p:spPr>
          <a:xfrm>
            <a:off x="3266340" y="3070647"/>
            <a:ext cx="1972633" cy="307777"/>
          </a:xfrm>
          <a:prstGeom prst="rect">
            <a:avLst/>
          </a:prstGeom>
          <a:noFill/>
        </p:spPr>
        <p:txBody>
          <a:bodyPr wrap="square" lIns="0" tIns="0" rIns="0" bIns="0" rtlCol="0">
            <a:spAutoFit/>
          </a:bodyPr>
          <a:lstStyle/>
          <a:p>
            <a:pPr>
              <a:spcBef>
                <a:spcPts val="600"/>
              </a:spcBef>
            </a:pPr>
            <a:r>
              <a:rPr lang="en-US" sz="1000">
                <a:latin typeface="Source Sans Pro" panose="020B0503030403020204" pitchFamily="34" charset="0"/>
                <a:ea typeface="Source Sans Pro" panose="020B0503030403020204" pitchFamily="34" charset="0"/>
              </a:rPr>
              <a:t>1. Hover over box or frame to reveal the play button</a:t>
            </a:r>
          </a:p>
        </p:txBody>
      </p:sp>
      <p:cxnSp>
        <p:nvCxnSpPr>
          <p:cNvPr id="28" name="Straight Arrow Connector 27">
            <a:extLst>
              <a:ext uri="{FF2B5EF4-FFF2-40B4-BE49-F238E27FC236}">
                <a16:creationId xmlns:a16="http://schemas.microsoft.com/office/drawing/2014/main" id="{D3782BF0-1275-6D35-2D35-DC086044A538}"/>
              </a:ext>
            </a:extLst>
          </p:cNvPr>
          <p:cNvCxnSpPr/>
          <p:nvPr/>
        </p:nvCxnSpPr>
        <p:spPr>
          <a:xfrm flipH="1">
            <a:off x="1839556" y="3147592"/>
            <a:ext cx="1338286"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CE1EC8A2-2DCE-D71D-4BC1-79DCE7B3AA17}"/>
              </a:ext>
            </a:extLst>
          </p:cNvPr>
          <p:cNvSpPr txBox="1"/>
          <p:nvPr/>
        </p:nvSpPr>
        <p:spPr>
          <a:xfrm>
            <a:off x="5933119" y="1580125"/>
            <a:ext cx="3210881" cy="215444"/>
          </a:xfrm>
          <a:prstGeom prst="rect">
            <a:avLst/>
          </a:prstGeom>
          <a:noFill/>
        </p:spPr>
        <p:txBody>
          <a:bodyPr wrap="square" lIns="0" tIns="0" rIns="0" bIns="0" rtlCol="0">
            <a:spAutoFit/>
          </a:bodyPr>
          <a:lstStyle/>
          <a:p>
            <a:pPr>
              <a:spcBef>
                <a:spcPts val="600"/>
              </a:spcBef>
            </a:pPr>
            <a:r>
              <a:rPr lang="en-US" sz="1400" b="1">
                <a:latin typeface="Source Sans Pro SemiBold" panose="020B0503030403020204" pitchFamily="34" charset="0"/>
              </a:rPr>
              <a:t>Test it here</a:t>
            </a:r>
          </a:p>
        </p:txBody>
      </p:sp>
      <p:sp>
        <p:nvSpPr>
          <p:cNvPr id="29" name="TextBox 28">
            <a:extLst>
              <a:ext uri="{FF2B5EF4-FFF2-40B4-BE49-F238E27FC236}">
                <a16:creationId xmlns:a16="http://schemas.microsoft.com/office/drawing/2014/main" id="{DC15DF82-E2E2-50CA-D3D7-61EDA258B197}"/>
              </a:ext>
            </a:extLst>
          </p:cNvPr>
          <p:cNvSpPr txBox="1"/>
          <p:nvPr/>
        </p:nvSpPr>
        <p:spPr>
          <a:xfrm>
            <a:off x="382588" y="784993"/>
            <a:ext cx="4145869" cy="553998"/>
          </a:xfrm>
          <a:prstGeom prst="rect">
            <a:avLst/>
          </a:prstGeom>
          <a:noFill/>
        </p:spPr>
        <p:txBody>
          <a:bodyPr wrap="square" lIns="0" tIns="0" rIns="0" bIns="0" rtlCol="0">
            <a:spAutoFit/>
          </a:bodyPr>
          <a:lstStyle/>
          <a:p>
            <a:pPr>
              <a:spcAft>
                <a:spcPts val="600"/>
              </a:spcAft>
            </a:pPr>
            <a:r>
              <a:rPr lang="en-US" sz="1200">
                <a:latin typeface="Source Sans Pro" panose="020B0503030403020204" pitchFamily="34" charset="0"/>
              </a:rPr>
              <a:t>Our animation can be viewed two ways, in </a:t>
            </a:r>
            <a:r>
              <a:rPr lang="en-US" sz="1200" b="1">
                <a:latin typeface="Source Sans Pro" panose="020B0503030403020204" pitchFamily="34" charset="0"/>
              </a:rPr>
              <a:t>Presentation mode</a:t>
            </a:r>
            <a:r>
              <a:rPr lang="en-US" sz="1200">
                <a:latin typeface="Source Sans Pro" panose="020B0503030403020204" pitchFamily="34" charset="0"/>
              </a:rPr>
              <a:t>, where the animation will play automatically when you advance or in </a:t>
            </a:r>
            <a:r>
              <a:rPr lang="en-US" sz="1200" b="1">
                <a:latin typeface="Source Sans Pro" panose="020B0503030403020204" pitchFamily="34" charset="0"/>
              </a:rPr>
              <a:t>Normal mode.</a:t>
            </a:r>
          </a:p>
        </p:txBody>
      </p:sp>
    </p:spTree>
    <p:extLst>
      <p:ext uri="{BB962C8B-B14F-4D97-AF65-F5344CB8AC3E}">
        <p14:creationId xmlns:p14="http://schemas.microsoft.com/office/powerpoint/2010/main" val="2688860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0"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8"/>
                </p:tgtEl>
              </p:cMediaNode>
            </p:video>
            <p:seq concurrent="1" nextAc="seek">
              <p:cTn id="8" restart="whenNotActive" fill="hold" evtFilter="cancelBubble" nodeType="interactiveSeq">
                <p:stCondLst>
                  <p:cond evt="onClick" delay="0">
                    <p:tgtEl>
                      <p:spTgt spid="1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8"/>
                                        </p:tgtEl>
                                      </p:cBhvr>
                                    </p:cmd>
                                  </p:childTnLst>
                                </p:cTn>
                              </p:par>
                            </p:childTnLst>
                          </p:cTn>
                        </p:par>
                      </p:childTnLst>
                    </p:cTn>
                  </p:par>
                </p:childTnLst>
              </p:cTn>
              <p:nextCondLst>
                <p:cond evt="onClick" delay="0">
                  <p:tgtEl>
                    <p:spTgt spid="18"/>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5" name="Picture 34" descr="A screenshot of a computer&#10;&#10;Description automatically generated">
            <a:extLst>
              <a:ext uri="{FF2B5EF4-FFF2-40B4-BE49-F238E27FC236}">
                <a16:creationId xmlns:a16="http://schemas.microsoft.com/office/drawing/2014/main" id="{2B6B9B18-C35D-1D34-18D4-432CE7956C63}"/>
              </a:ext>
            </a:extLst>
          </p:cNvPr>
          <p:cNvPicPr>
            <a:picLocks noChangeAspect="1"/>
          </p:cNvPicPr>
          <p:nvPr/>
        </p:nvPicPr>
        <p:blipFill>
          <a:blip r:embed="rId15"/>
          <a:stretch>
            <a:fillRect/>
          </a:stretch>
        </p:blipFill>
        <p:spPr>
          <a:xfrm>
            <a:off x="6175880" y="4086016"/>
            <a:ext cx="2888998" cy="1552874"/>
          </a:xfrm>
          <a:prstGeom prst="rect">
            <a:avLst/>
          </a:prstGeom>
        </p:spPr>
      </p:pic>
      <p:grpSp>
        <p:nvGrpSpPr>
          <p:cNvPr id="22" name="Group 21">
            <a:extLst>
              <a:ext uri="{FF2B5EF4-FFF2-40B4-BE49-F238E27FC236}">
                <a16:creationId xmlns:a16="http://schemas.microsoft.com/office/drawing/2014/main" id="{73C45A9E-BF76-585C-49FB-AC3813F8EFD8}"/>
              </a:ext>
            </a:extLst>
          </p:cNvPr>
          <p:cNvGrpSpPr/>
          <p:nvPr/>
        </p:nvGrpSpPr>
        <p:grpSpPr>
          <a:xfrm>
            <a:off x="6170612" y="3284813"/>
            <a:ext cx="2740025" cy="486117"/>
            <a:chOff x="3278130" y="3284813"/>
            <a:chExt cx="2740025" cy="486117"/>
          </a:xfrm>
        </p:grpSpPr>
        <p:sp>
          <p:nvSpPr>
            <p:cNvPr id="10" name="TextBox 9">
              <a:extLst>
                <a:ext uri="{FF2B5EF4-FFF2-40B4-BE49-F238E27FC236}">
                  <a16:creationId xmlns:a16="http://schemas.microsoft.com/office/drawing/2014/main" id="{DDFDC9DC-1119-20AD-DC18-CCF230BC494D}"/>
                </a:ext>
              </a:extLst>
            </p:cNvPr>
            <p:cNvSpPr txBox="1"/>
            <p:nvPr/>
          </p:nvSpPr>
          <p:spPr>
            <a:xfrm>
              <a:off x="3278130" y="3284813"/>
              <a:ext cx="2740025" cy="184666"/>
            </a:xfrm>
            <a:prstGeom prst="rect">
              <a:avLst/>
            </a:prstGeom>
            <a:noFill/>
          </p:spPr>
          <p:txBody>
            <a:bodyPr wrap="square" lIns="0" tIns="0" rIns="0" bIns="0">
              <a:spAutoFit/>
            </a:bodyPr>
            <a:lstStyle/>
            <a:p>
              <a:pPr marL="140335" indent="-140335">
                <a:spcBef>
                  <a:spcPts val="1200"/>
                </a:spcBef>
              </a:pPr>
              <a:r>
                <a:rPr lang="en-US" sz="1200" dirty="0">
                  <a:latin typeface="Source Sans Pro" panose="020B0503030403020204" pitchFamily="34" charset="0"/>
                  <a:ea typeface="Source Sans Pro" panose="020B0503030403020204" pitchFamily="34" charset="0"/>
                </a:rPr>
                <a:t>Logo animation intro/outro </a:t>
              </a:r>
              <a:r>
                <a:rPr lang="en-US" sz="900" dirty="0">
                  <a:latin typeface="Source Sans Pro" panose="020B0503030403020204" pitchFamily="34" charset="0"/>
                  <a:ea typeface="Source Sans Pro" panose="020B0503030403020204" pitchFamily="34" charset="0"/>
                </a:rPr>
                <a:t>– page 7 </a:t>
              </a:r>
            </a:p>
          </p:txBody>
        </p:sp>
        <p:sp>
          <p:nvSpPr>
            <p:cNvPr id="25" name="TextBox 24">
              <a:extLst>
                <a:ext uri="{FF2B5EF4-FFF2-40B4-BE49-F238E27FC236}">
                  <a16:creationId xmlns:a16="http://schemas.microsoft.com/office/drawing/2014/main" id="{A783E192-2411-307C-CCF7-294408C23EC4}"/>
                </a:ext>
              </a:extLst>
            </p:cNvPr>
            <p:cNvSpPr txBox="1"/>
            <p:nvPr/>
          </p:nvSpPr>
          <p:spPr>
            <a:xfrm>
              <a:off x="3278130" y="3493931"/>
              <a:ext cx="2740025" cy="276999"/>
            </a:xfrm>
            <a:prstGeom prst="rect">
              <a:avLst/>
            </a:prstGeom>
            <a:noFill/>
          </p:spPr>
          <p:txBody>
            <a:bodyPr wrap="square" lIns="0" tIns="0" rIns="0" bIns="0">
              <a:spAutoFit/>
            </a:bodyPr>
            <a:lstStyle/>
            <a:p>
              <a:pPr marL="6350" indent="-6350">
                <a:spcBef>
                  <a:spcPts val="1200"/>
                </a:spcBef>
              </a:pPr>
              <a:r>
                <a:rPr lang="en-US" sz="900">
                  <a:latin typeface="Source Sans Pro" panose="020B0503030403020204" pitchFamily="34" charset="0"/>
                  <a:ea typeface="Source Sans Pro" panose="020B0503030403020204" pitchFamily="34" charset="0"/>
                </a:rPr>
                <a:t>With footage content​</a:t>
              </a:r>
              <a:br>
                <a:rPr lang="en-US" sz="900">
                  <a:latin typeface="Source Sans Pro" panose="020B0503030403020204" pitchFamily="34" charset="0"/>
                  <a:ea typeface="Source Sans Pro" panose="020B0503030403020204" pitchFamily="34" charset="0"/>
                </a:rPr>
              </a:br>
              <a:r>
                <a:rPr lang="en-US" sz="900">
                  <a:latin typeface="Source Sans Pro" panose="020B0503030403020204" pitchFamily="34" charset="0"/>
                  <a:ea typeface="Source Sans Pro" panose="020B0503030403020204" pitchFamily="34" charset="0"/>
                </a:rPr>
                <a:t>Without footage content</a:t>
              </a:r>
            </a:p>
          </p:txBody>
        </p:sp>
      </p:grpSp>
      <p:sp>
        <p:nvSpPr>
          <p:cNvPr id="3" name="Title 2">
            <a:extLst>
              <a:ext uri="{FF2B5EF4-FFF2-40B4-BE49-F238E27FC236}">
                <a16:creationId xmlns:a16="http://schemas.microsoft.com/office/drawing/2014/main" id="{A9F0513B-95F5-686D-F598-389287C8A845}"/>
              </a:ext>
            </a:extLst>
          </p:cNvPr>
          <p:cNvSpPr>
            <a:spLocks noGrp="1"/>
          </p:cNvSpPr>
          <p:nvPr>
            <p:ph type="title"/>
          </p:nvPr>
        </p:nvSpPr>
        <p:spPr>
          <a:xfrm>
            <a:off x="379249" y="381000"/>
            <a:ext cx="4668837" cy="276999"/>
          </a:xfrm>
        </p:spPr>
        <p:txBody>
          <a:bodyPr/>
          <a:lstStyle/>
          <a:p>
            <a:r>
              <a:rPr lang="en-US" dirty="0">
                <a:solidFill>
                  <a:srgbClr val="5F21A7"/>
                </a:solidFill>
              </a:rPr>
              <a:t>Table of contents</a:t>
            </a:r>
          </a:p>
        </p:txBody>
      </p:sp>
      <p:sp>
        <p:nvSpPr>
          <p:cNvPr id="8" name="TextBox 7">
            <a:extLst>
              <a:ext uri="{FF2B5EF4-FFF2-40B4-BE49-F238E27FC236}">
                <a16:creationId xmlns:a16="http://schemas.microsoft.com/office/drawing/2014/main" id="{3654D8D8-3C0B-66F8-9045-4525D55F126C}"/>
              </a:ext>
            </a:extLst>
          </p:cNvPr>
          <p:cNvSpPr txBox="1"/>
          <p:nvPr/>
        </p:nvSpPr>
        <p:spPr>
          <a:xfrm>
            <a:off x="379249" y="3284813"/>
            <a:ext cx="2740025" cy="184666"/>
          </a:xfrm>
          <a:prstGeom prst="rect">
            <a:avLst/>
          </a:prstGeom>
          <a:noFill/>
        </p:spPr>
        <p:txBody>
          <a:bodyPr wrap="square" lIns="0" tIns="0" rIns="0" bIns="0">
            <a:spAutoFit/>
          </a:bodyPr>
          <a:lstStyle/>
          <a:p>
            <a:pPr indent="-140335"/>
            <a:r>
              <a:rPr lang="en-US" sz="1200" dirty="0">
                <a:latin typeface="Source Sans Pro" panose="020B0503030403020204" pitchFamily="34" charset="0"/>
                <a:ea typeface="Source Sans Pro" panose="020B0503030403020204" pitchFamily="34" charset="0"/>
              </a:rPr>
              <a:t>Our approach to motion - </a:t>
            </a:r>
            <a:r>
              <a:rPr lang="en-US" sz="900" dirty="0">
                <a:latin typeface="Source Sans Pro"/>
                <a:ea typeface="Source Sans Pro"/>
              </a:rPr>
              <a:t>page 5</a:t>
            </a:r>
            <a:endParaRPr lang="en-US" sz="900" dirty="0">
              <a:latin typeface="Source Sans Pro" panose="020B0503030403020204" pitchFamily="34" charset="0"/>
              <a:ea typeface="Source Sans Pro" panose="020B0503030403020204" pitchFamily="34" charset="0"/>
            </a:endParaRPr>
          </a:p>
        </p:txBody>
      </p:sp>
      <p:sp>
        <p:nvSpPr>
          <p:cNvPr id="11" name="TextBox 10">
            <a:extLst>
              <a:ext uri="{FF2B5EF4-FFF2-40B4-BE49-F238E27FC236}">
                <a16:creationId xmlns:a16="http://schemas.microsoft.com/office/drawing/2014/main" id="{D1445AB7-C158-FF49-9B70-60371AD2C2BD}"/>
              </a:ext>
            </a:extLst>
          </p:cNvPr>
          <p:cNvSpPr txBox="1"/>
          <p:nvPr/>
        </p:nvSpPr>
        <p:spPr>
          <a:xfrm>
            <a:off x="9069214" y="3284813"/>
            <a:ext cx="2740025" cy="184666"/>
          </a:xfrm>
          <a:prstGeom prst="rect">
            <a:avLst/>
          </a:prstGeom>
          <a:noFill/>
        </p:spPr>
        <p:txBody>
          <a:bodyPr wrap="square" lIns="0" tIns="0" rIns="0" bIns="0">
            <a:spAutoFit/>
          </a:bodyPr>
          <a:lstStyle/>
          <a:p>
            <a:pPr marL="140335" indent="-140335">
              <a:spcBef>
                <a:spcPts val="1200"/>
              </a:spcBef>
            </a:pPr>
            <a:r>
              <a:rPr lang="en-US" sz="1200" dirty="0">
                <a:latin typeface="Source Sans Pro" panose="020B0503030403020204" pitchFamily="34" charset="0"/>
                <a:ea typeface="Source Sans Pro" panose="020B0503030403020204" pitchFamily="34" charset="0"/>
              </a:rPr>
              <a:t>Typography in motion </a:t>
            </a:r>
            <a:r>
              <a:rPr lang="en-US" sz="900" dirty="0">
                <a:latin typeface="Source Sans Pro" panose="020B0503030403020204" pitchFamily="34" charset="0"/>
                <a:ea typeface="Source Sans Pro" panose="020B0503030403020204" pitchFamily="34" charset="0"/>
              </a:rPr>
              <a:t>– page 8</a:t>
            </a:r>
          </a:p>
        </p:txBody>
      </p:sp>
      <p:sp>
        <p:nvSpPr>
          <p:cNvPr id="12" name="TextBox 11">
            <a:extLst>
              <a:ext uri="{FF2B5EF4-FFF2-40B4-BE49-F238E27FC236}">
                <a16:creationId xmlns:a16="http://schemas.microsoft.com/office/drawing/2014/main" id="{A059A8C4-81CF-CE32-DC52-0BAAEC009A83}"/>
              </a:ext>
            </a:extLst>
          </p:cNvPr>
          <p:cNvSpPr txBox="1"/>
          <p:nvPr/>
        </p:nvSpPr>
        <p:spPr>
          <a:xfrm>
            <a:off x="379249" y="5707640"/>
            <a:ext cx="2740025" cy="184666"/>
          </a:xfrm>
          <a:prstGeom prst="rect">
            <a:avLst/>
          </a:prstGeom>
          <a:noFill/>
        </p:spPr>
        <p:txBody>
          <a:bodyPr wrap="square" lIns="0" tIns="0" rIns="0" bIns="0">
            <a:spAutoFit/>
          </a:bodyPr>
          <a:lstStyle/>
          <a:p>
            <a:pPr marL="140335" indent="-140335">
              <a:spcBef>
                <a:spcPts val="1200"/>
              </a:spcBef>
            </a:pPr>
            <a:r>
              <a:rPr lang="en-US" sz="1200" dirty="0">
                <a:latin typeface="Source Sans Pro" panose="020B0503030403020204" pitchFamily="34" charset="0"/>
                <a:ea typeface="Source Sans Pro" panose="020B0503030403020204" pitchFamily="34" charset="0"/>
              </a:rPr>
              <a:t>Transitions </a:t>
            </a:r>
            <a:r>
              <a:rPr lang="en-US" sz="900" dirty="0">
                <a:latin typeface="Source Sans Pro" panose="020B0503030403020204" pitchFamily="34" charset="0"/>
                <a:ea typeface="Source Sans Pro" panose="020B0503030403020204" pitchFamily="34" charset="0"/>
              </a:rPr>
              <a:t>– page 9</a:t>
            </a:r>
          </a:p>
        </p:txBody>
      </p:sp>
      <p:sp>
        <p:nvSpPr>
          <p:cNvPr id="13" name="TextBox 12">
            <a:extLst>
              <a:ext uri="{FF2B5EF4-FFF2-40B4-BE49-F238E27FC236}">
                <a16:creationId xmlns:a16="http://schemas.microsoft.com/office/drawing/2014/main" id="{3423C3F3-1038-3BD7-D86D-B4F59BDD6E46}"/>
              </a:ext>
            </a:extLst>
          </p:cNvPr>
          <p:cNvSpPr txBox="1"/>
          <p:nvPr/>
        </p:nvSpPr>
        <p:spPr>
          <a:xfrm>
            <a:off x="3256614" y="5707640"/>
            <a:ext cx="2740025" cy="184666"/>
          </a:xfrm>
          <a:prstGeom prst="rect">
            <a:avLst/>
          </a:prstGeom>
          <a:noFill/>
        </p:spPr>
        <p:txBody>
          <a:bodyPr wrap="square" lIns="0" tIns="0" rIns="0" bIns="0">
            <a:spAutoFit/>
          </a:bodyPr>
          <a:lstStyle/>
          <a:p>
            <a:pPr marL="140335" indent="-140335">
              <a:spcBef>
                <a:spcPts val="1200"/>
              </a:spcBef>
            </a:pPr>
            <a:r>
              <a:rPr lang="en-US" sz="1200" dirty="0">
                <a:latin typeface="Source Sans Pro" panose="020B0503030403020204" pitchFamily="34" charset="0"/>
                <a:ea typeface="Source Sans Pro" panose="020B0503030403020204" pitchFamily="34" charset="0"/>
              </a:rPr>
              <a:t>Lower thirds </a:t>
            </a:r>
            <a:r>
              <a:rPr lang="en-US" sz="900" dirty="0">
                <a:latin typeface="Source Sans Pro" panose="020B0503030403020204" pitchFamily="34" charset="0"/>
                <a:ea typeface="Source Sans Pro" panose="020B0503030403020204" pitchFamily="34" charset="0"/>
              </a:rPr>
              <a:t>– page 11</a:t>
            </a:r>
          </a:p>
        </p:txBody>
      </p:sp>
      <p:sp>
        <p:nvSpPr>
          <p:cNvPr id="15" name="TextBox 14">
            <a:extLst>
              <a:ext uri="{FF2B5EF4-FFF2-40B4-BE49-F238E27FC236}">
                <a16:creationId xmlns:a16="http://schemas.microsoft.com/office/drawing/2014/main" id="{FC0D134F-CBCB-AAAD-CDFE-4E2B31FB39DF}"/>
              </a:ext>
            </a:extLst>
          </p:cNvPr>
          <p:cNvSpPr txBox="1"/>
          <p:nvPr/>
        </p:nvSpPr>
        <p:spPr>
          <a:xfrm>
            <a:off x="379249" y="5919806"/>
            <a:ext cx="2740025" cy="415498"/>
          </a:xfrm>
          <a:prstGeom prst="rect">
            <a:avLst/>
          </a:prstGeom>
          <a:noFill/>
        </p:spPr>
        <p:txBody>
          <a:bodyPr wrap="square" lIns="0" tIns="0" rIns="0" bIns="0" anchor="t">
            <a:spAutoFit/>
          </a:bodyPr>
          <a:lstStyle/>
          <a:p>
            <a:pPr marL="6350" indent="-6350">
              <a:spcBef>
                <a:spcPts val="1200"/>
              </a:spcBef>
            </a:pPr>
            <a:r>
              <a:rPr lang="en-US" sz="900" dirty="0">
                <a:latin typeface="Source Sans Pro"/>
                <a:ea typeface="Source Sans Pro"/>
              </a:rPr>
              <a:t>Standard​</a:t>
            </a:r>
            <a:br>
              <a:rPr lang="en-US" sz="900" dirty="0">
                <a:latin typeface="Source Sans Pro" panose="020B0503030403020204" pitchFamily="34" charset="0"/>
                <a:ea typeface="Source Sans Pro" panose="020B0503030403020204" pitchFamily="34" charset="0"/>
              </a:rPr>
            </a:br>
            <a:r>
              <a:rPr lang="en-US" sz="900" dirty="0">
                <a:latin typeface="Source Sans Pro"/>
                <a:ea typeface="Source Sans Pro"/>
              </a:rPr>
              <a:t>With copy</a:t>
            </a:r>
            <a:br>
              <a:rPr lang="en-US" sz="900" dirty="0">
                <a:latin typeface="Source Sans Pro" panose="020B0503030403020204" pitchFamily="34" charset="0"/>
                <a:ea typeface="Source Sans Pro" panose="020B0503030403020204" pitchFamily="34" charset="0"/>
              </a:rPr>
            </a:br>
            <a:r>
              <a:rPr lang="en-US" sz="900" dirty="0">
                <a:latin typeface="Source Sans Pro"/>
                <a:ea typeface="Source Sans Pro"/>
              </a:rPr>
              <a:t>With graphic device​</a:t>
            </a:r>
          </a:p>
        </p:txBody>
      </p:sp>
      <p:sp>
        <p:nvSpPr>
          <p:cNvPr id="34" name="TextBox 33">
            <a:extLst>
              <a:ext uri="{FF2B5EF4-FFF2-40B4-BE49-F238E27FC236}">
                <a16:creationId xmlns:a16="http://schemas.microsoft.com/office/drawing/2014/main" id="{D68671C4-B95E-4655-4B88-62D1ECE90A72}"/>
              </a:ext>
            </a:extLst>
          </p:cNvPr>
          <p:cNvSpPr txBox="1"/>
          <p:nvPr/>
        </p:nvSpPr>
        <p:spPr>
          <a:xfrm>
            <a:off x="6173672" y="5707640"/>
            <a:ext cx="2740025" cy="184666"/>
          </a:xfrm>
          <a:prstGeom prst="rect">
            <a:avLst/>
          </a:prstGeom>
          <a:noFill/>
        </p:spPr>
        <p:txBody>
          <a:bodyPr wrap="square" lIns="0" tIns="0" rIns="0" bIns="0">
            <a:spAutoFit/>
          </a:bodyPr>
          <a:lstStyle/>
          <a:p>
            <a:pPr marL="6350" indent="-6350">
              <a:spcBef>
                <a:spcPts val="1200"/>
              </a:spcBef>
            </a:pPr>
            <a:r>
              <a:rPr lang="en-US" sz="1200" dirty="0">
                <a:latin typeface="Source Sans Pro" panose="020B0503030403020204" pitchFamily="34" charset="0"/>
                <a:ea typeface="Source Sans Pro" panose="020B0503030403020204" pitchFamily="34" charset="0"/>
              </a:rPr>
              <a:t>Assets and technical information </a:t>
            </a:r>
            <a:r>
              <a:rPr lang="en-US" sz="900" dirty="0">
                <a:latin typeface="Source Sans Pro" panose="020B0503030403020204" pitchFamily="34" charset="0"/>
                <a:ea typeface="Source Sans Pro" panose="020B0503030403020204" pitchFamily="34" charset="0"/>
              </a:rPr>
              <a:t>– page 13</a:t>
            </a:r>
          </a:p>
        </p:txBody>
      </p:sp>
      <p:sp>
        <p:nvSpPr>
          <p:cNvPr id="28" name="TextBox 27">
            <a:extLst>
              <a:ext uri="{FF2B5EF4-FFF2-40B4-BE49-F238E27FC236}">
                <a16:creationId xmlns:a16="http://schemas.microsoft.com/office/drawing/2014/main" id="{FD4B1F40-7EDE-B005-CEEF-83AD116C0900}"/>
              </a:ext>
            </a:extLst>
          </p:cNvPr>
          <p:cNvSpPr txBox="1"/>
          <p:nvPr/>
        </p:nvSpPr>
        <p:spPr>
          <a:xfrm>
            <a:off x="3256614" y="5919806"/>
            <a:ext cx="2740025" cy="276999"/>
          </a:xfrm>
          <a:prstGeom prst="rect">
            <a:avLst/>
          </a:prstGeom>
          <a:noFill/>
        </p:spPr>
        <p:txBody>
          <a:bodyPr wrap="square" lIns="0" tIns="0" rIns="0" bIns="0" anchor="t">
            <a:spAutoFit/>
          </a:bodyPr>
          <a:lstStyle/>
          <a:p>
            <a:pPr marL="6350" indent="-6350">
              <a:spcBef>
                <a:spcPts val="1200"/>
              </a:spcBef>
            </a:pPr>
            <a:r>
              <a:rPr lang="en-US" sz="900" dirty="0">
                <a:latin typeface="Source Sans Pro"/>
                <a:ea typeface="Source Sans Pro"/>
              </a:rPr>
              <a:t>With logo</a:t>
            </a:r>
            <a:br>
              <a:rPr lang="en-US" sz="900" dirty="0">
                <a:latin typeface="Source Sans Pro" panose="020B0503030403020204" pitchFamily="34" charset="0"/>
                <a:ea typeface="Source Sans Pro" panose="020B0503030403020204" pitchFamily="34" charset="0"/>
              </a:rPr>
            </a:br>
            <a:r>
              <a:rPr lang="en-US" sz="900" dirty="0">
                <a:latin typeface="Source Sans Pro"/>
                <a:ea typeface="Source Sans Pro"/>
              </a:rPr>
              <a:t>Without logo</a:t>
            </a:r>
          </a:p>
        </p:txBody>
      </p:sp>
      <p:sp>
        <p:nvSpPr>
          <p:cNvPr id="4" name="TextBox 3">
            <a:extLst>
              <a:ext uri="{FF2B5EF4-FFF2-40B4-BE49-F238E27FC236}">
                <a16:creationId xmlns:a16="http://schemas.microsoft.com/office/drawing/2014/main" id="{C8575877-D4DB-DF86-6BA3-0F736DFC5ADF}"/>
              </a:ext>
            </a:extLst>
          </p:cNvPr>
          <p:cNvSpPr txBox="1"/>
          <p:nvPr/>
        </p:nvSpPr>
        <p:spPr>
          <a:xfrm>
            <a:off x="382588" y="784993"/>
            <a:ext cx="3950515" cy="553998"/>
          </a:xfrm>
          <a:prstGeom prst="rect">
            <a:avLst/>
          </a:prstGeom>
          <a:noFill/>
        </p:spPr>
        <p:txBody>
          <a:bodyPr wrap="square" lIns="0" tIns="0" rIns="0" bIns="0" rtlCol="0">
            <a:spAutoFit/>
          </a:bodyPr>
          <a:lstStyle/>
          <a:p>
            <a:pPr>
              <a:spcAft>
                <a:spcPts val="600"/>
              </a:spcAft>
            </a:pPr>
            <a:r>
              <a:rPr lang="en-US" sz="1200" dirty="0">
                <a:latin typeface="Source Sans Pro" panose="020B0503030403020204" pitchFamily="34" charset="0"/>
              </a:rPr>
              <a:t>This document provides guidance on how logos, messaging and transitions of static or moving images come to life through animation.</a:t>
            </a:r>
          </a:p>
        </p:txBody>
      </p:sp>
      <p:sp>
        <p:nvSpPr>
          <p:cNvPr id="9" name="TextBox 8">
            <a:extLst>
              <a:ext uri="{FF2B5EF4-FFF2-40B4-BE49-F238E27FC236}">
                <a16:creationId xmlns:a16="http://schemas.microsoft.com/office/drawing/2014/main" id="{5F127E64-9F92-CD3D-2D3B-E720D098E796}"/>
              </a:ext>
            </a:extLst>
          </p:cNvPr>
          <p:cNvSpPr txBox="1"/>
          <p:nvPr/>
        </p:nvSpPr>
        <p:spPr>
          <a:xfrm>
            <a:off x="3290849" y="3284813"/>
            <a:ext cx="2740025" cy="184666"/>
          </a:xfrm>
          <a:prstGeom prst="rect">
            <a:avLst/>
          </a:prstGeom>
          <a:noFill/>
        </p:spPr>
        <p:txBody>
          <a:bodyPr wrap="square" lIns="0" tIns="0" rIns="0" bIns="0">
            <a:spAutoFit/>
          </a:bodyPr>
          <a:lstStyle/>
          <a:p>
            <a:pPr marL="140335" indent="-140335">
              <a:spcBef>
                <a:spcPts val="1200"/>
              </a:spcBef>
            </a:pPr>
            <a:r>
              <a:rPr lang="en-US" sz="1200" dirty="0">
                <a:latin typeface="Source Sans Pro" panose="020B0503030403020204" pitchFamily="34" charset="0"/>
                <a:ea typeface="Source Sans Pro" panose="020B0503030403020204" pitchFamily="34" charset="0"/>
              </a:rPr>
              <a:t>Logo animation - </a:t>
            </a:r>
            <a:r>
              <a:rPr lang="en-US" sz="900" dirty="0">
                <a:latin typeface="Source Sans Pro"/>
                <a:ea typeface="Source Sans Pro"/>
              </a:rPr>
              <a:t>page 6</a:t>
            </a:r>
            <a:endParaRPr lang="en-US" sz="900" dirty="0">
              <a:latin typeface="Source Sans Pro" panose="020B0503030403020204" pitchFamily="34" charset="0"/>
              <a:ea typeface="Source Sans Pro" panose="020B0503030403020204" pitchFamily="34" charset="0"/>
            </a:endParaRPr>
          </a:p>
        </p:txBody>
      </p:sp>
      <p:pic>
        <p:nvPicPr>
          <p:cNvPr id="2" name="Lowerthird - 2 lines-non-branded.mp4">
            <a:hlinkClick r:id="" action="ppaction://media"/>
            <a:extLst>
              <a:ext uri="{FF2B5EF4-FFF2-40B4-BE49-F238E27FC236}">
                <a16:creationId xmlns:a16="http://schemas.microsoft.com/office/drawing/2014/main" id="{8A37438D-3529-86C2-0CC2-4280DB43431D}"/>
              </a:ext>
            </a:extLst>
          </p:cNvPr>
          <p:cNvPicPr>
            <a:picLocks noChangeAspect="1"/>
          </p:cNvPicPr>
          <p:nvPr>
            <a:videoFile r:link="rId2"/>
            <p:extLst>
              <p:ext uri="{DAA4B4D4-6D71-4841-9C94-3DE7FCFB9230}">
                <p14:media xmlns:p14="http://schemas.microsoft.com/office/powerpoint/2010/main" r:embed="rId1"/>
              </p:ext>
            </p:extLst>
          </p:nvPr>
        </p:nvPicPr>
        <p:blipFill>
          <a:blip r:embed="rId16"/>
          <a:stretch>
            <a:fillRect/>
          </a:stretch>
        </p:blipFill>
        <p:spPr>
          <a:xfrm>
            <a:off x="3256614" y="4085233"/>
            <a:ext cx="2760665" cy="1552874"/>
          </a:xfrm>
          <a:prstGeom prst="rect">
            <a:avLst/>
          </a:prstGeom>
        </p:spPr>
      </p:pic>
      <p:pic>
        <p:nvPicPr>
          <p:cNvPr id="16" name="3 principles.mp4">
            <a:hlinkClick r:id="" action="ppaction://media"/>
            <a:extLst>
              <a:ext uri="{FF2B5EF4-FFF2-40B4-BE49-F238E27FC236}">
                <a16:creationId xmlns:a16="http://schemas.microsoft.com/office/drawing/2014/main" id="{B43085A4-84A9-CCC7-219A-293D303A7D4A}"/>
              </a:ext>
            </a:extLst>
          </p:cNvPr>
          <p:cNvPicPr>
            <a:picLocks noChangeAspect="1"/>
          </p:cNvPicPr>
          <p:nvPr>
            <a:videoFile r:link="rId4"/>
            <p:extLst>
              <p:ext uri="{DAA4B4D4-6D71-4841-9C94-3DE7FCFB9230}">
                <p14:media xmlns:p14="http://schemas.microsoft.com/office/powerpoint/2010/main" r:embed="rId3"/>
              </p:ext>
            </p:extLst>
          </p:nvPr>
        </p:nvPicPr>
        <p:blipFill>
          <a:blip r:embed="rId17"/>
          <a:stretch>
            <a:fillRect/>
          </a:stretch>
        </p:blipFill>
        <p:spPr>
          <a:xfrm>
            <a:off x="390431" y="1678975"/>
            <a:ext cx="2721926" cy="1531084"/>
          </a:xfrm>
          <a:prstGeom prst="rect">
            <a:avLst/>
          </a:prstGeom>
        </p:spPr>
      </p:pic>
      <p:pic>
        <p:nvPicPr>
          <p:cNvPr id="17" name="Graphic Device Transition 03 V2.mp4">
            <a:hlinkClick r:id="" action="ppaction://media"/>
            <a:extLst>
              <a:ext uri="{FF2B5EF4-FFF2-40B4-BE49-F238E27FC236}">
                <a16:creationId xmlns:a16="http://schemas.microsoft.com/office/drawing/2014/main" id="{3A337914-6EF3-815E-3583-9A2146325C9D}"/>
              </a:ext>
            </a:extLst>
          </p:cNvPr>
          <p:cNvPicPr>
            <a:picLocks noChangeAspect="1"/>
          </p:cNvPicPr>
          <p:nvPr>
            <a:videoFile r:link="rId6"/>
            <p:extLst>
              <p:ext uri="{DAA4B4D4-6D71-4841-9C94-3DE7FCFB9230}">
                <p14:media xmlns:p14="http://schemas.microsoft.com/office/powerpoint/2010/main" r:embed="rId5"/>
              </p:ext>
            </p:extLst>
          </p:nvPr>
        </p:nvPicPr>
        <p:blipFill>
          <a:blip r:embed="rId18"/>
          <a:stretch>
            <a:fillRect/>
          </a:stretch>
        </p:blipFill>
        <p:spPr>
          <a:xfrm>
            <a:off x="390431" y="4085233"/>
            <a:ext cx="2760665" cy="1552874"/>
          </a:xfrm>
          <a:prstGeom prst="rect">
            <a:avLst/>
          </a:prstGeom>
        </p:spPr>
      </p:pic>
      <p:pic>
        <p:nvPicPr>
          <p:cNvPr id="18" name="Typography 02">
            <a:hlinkClick r:id="" action="ppaction://media"/>
            <a:extLst>
              <a:ext uri="{FF2B5EF4-FFF2-40B4-BE49-F238E27FC236}">
                <a16:creationId xmlns:a16="http://schemas.microsoft.com/office/drawing/2014/main" id="{0A961250-50A2-04CB-545D-D84E37B9EA76}"/>
              </a:ext>
            </a:extLst>
          </p:cNvPr>
          <p:cNvPicPr>
            <a:picLocks noChangeAspect="1"/>
          </p:cNvPicPr>
          <p:nvPr>
            <a:videoFile r:link="rId8"/>
            <p:extLst>
              <p:ext uri="{DAA4B4D4-6D71-4841-9C94-3DE7FCFB9230}">
                <p14:media xmlns:p14="http://schemas.microsoft.com/office/powerpoint/2010/main" r:embed="rId7"/>
              </p:ext>
            </p:extLst>
          </p:nvPr>
        </p:nvPicPr>
        <p:blipFill>
          <a:blip r:embed="rId19"/>
          <a:stretch>
            <a:fillRect/>
          </a:stretch>
        </p:blipFill>
        <p:spPr>
          <a:xfrm>
            <a:off x="9036061" y="1678975"/>
            <a:ext cx="2701982" cy="1519865"/>
          </a:xfrm>
          <a:prstGeom prst="rect">
            <a:avLst/>
          </a:prstGeom>
        </p:spPr>
      </p:pic>
      <p:pic>
        <p:nvPicPr>
          <p:cNvPr id="19" name="Logo Animation OUTRO - With Content Final.mp4">
            <a:hlinkClick r:id="" action="ppaction://media"/>
            <a:extLst>
              <a:ext uri="{FF2B5EF4-FFF2-40B4-BE49-F238E27FC236}">
                <a16:creationId xmlns:a16="http://schemas.microsoft.com/office/drawing/2014/main" id="{DEDC5730-4A22-D8F7-7DA3-FE17AA97178F}"/>
              </a:ext>
            </a:extLst>
          </p:cNvPr>
          <p:cNvPicPr>
            <a:picLocks noChangeAspect="1"/>
          </p:cNvPicPr>
          <p:nvPr>
            <a:videoFile r:link="rId10"/>
            <p:extLst>
              <p:ext uri="{DAA4B4D4-6D71-4841-9C94-3DE7FCFB9230}">
                <p14:media xmlns:p14="http://schemas.microsoft.com/office/powerpoint/2010/main" r:embed="rId9"/>
              </p:ext>
            </p:extLst>
          </p:nvPr>
        </p:nvPicPr>
        <p:blipFill>
          <a:blip r:embed="rId20"/>
          <a:stretch>
            <a:fillRect/>
          </a:stretch>
        </p:blipFill>
        <p:spPr>
          <a:xfrm>
            <a:off x="6170612" y="1678974"/>
            <a:ext cx="2701983" cy="1519866"/>
          </a:xfrm>
          <a:prstGeom prst="rect">
            <a:avLst/>
          </a:prstGeom>
        </p:spPr>
      </p:pic>
      <p:pic>
        <p:nvPicPr>
          <p:cNvPr id="20" name="Logo Animation INTRO Final.mp4">
            <a:hlinkClick r:id="" action="ppaction://media"/>
            <a:extLst>
              <a:ext uri="{FF2B5EF4-FFF2-40B4-BE49-F238E27FC236}">
                <a16:creationId xmlns:a16="http://schemas.microsoft.com/office/drawing/2014/main" id="{3FD9BF41-3766-CB6C-4E1E-DDA293E2189A}"/>
              </a:ext>
            </a:extLst>
          </p:cNvPr>
          <p:cNvPicPr>
            <a:picLocks noChangeAspect="1"/>
          </p:cNvPicPr>
          <p:nvPr>
            <a:videoFile r:link="rId12"/>
            <p:extLst>
              <p:ext uri="{DAA4B4D4-6D71-4841-9C94-3DE7FCFB9230}">
                <p14:media xmlns:p14="http://schemas.microsoft.com/office/powerpoint/2010/main" r:embed="rId11"/>
              </p:ext>
            </p:extLst>
          </p:nvPr>
        </p:nvPicPr>
        <p:blipFill>
          <a:blip r:embed="rId21"/>
          <a:stretch>
            <a:fillRect/>
          </a:stretch>
        </p:blipFill>
        <p:spPr>
          <a:xfrm>
            <a:off x="3290849" y="1678975"/>
            <a:ext cx="2721926" cy="1531084"/>
          </a:xfrm>
          <a:prstGeom prst="rect">
            <a:avLst/>
          </a:prstGeom>
        </p:spPr>
      </p:pic>
    </p:spTree>
    <p:extLst>
      <p:ext uri="{BB962C8B-B14F-4D97-AF65-F5344CB8AC3E}">
        <p14:creationId xmlns:p14="http://schemas.microsoft.com/office/powerpoint/2010/main" val="1698555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000"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3000" fill="hold"/>
                                        <p:tgtEl>
                                          <p:spTgt spid="16"/>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3760" fill="hold"/>
                                        <p:tgtEl>
                                          <p:spTgt spid="17"/>
                                        </p:tgtEl>
                                      </p:cBhvr>
                                    </p:cmd>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3080" fill="hold"/>
                                        <p:tgtEl>
                                          <p:spTgt spid="18"/>
                                        </p:tgtEl>
                                      </p:cBhvr>
                                    </p:cmd>
                                  </p:childTnLst>
                                </p:cTn>
                              </p:par>
                            </p:childTnLst>
                          </p:cTn>
                        </p:par>
                      </p:childTnLst>
                    </p:cTn>
                  </p:par>
                  <p:par>
                    <p:cTn id="19" fill="hold">
                      <p:stCondLst>
                        <p:cond delay="indefinite"/>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7000" fill="hold"/>
                                        <p:tgtEl>
                                          <p:spTgt spid="19"/>
                                        </p:tgtEl>
                                      </p:cBhvr>
                                    </p:cmd>
                                  </p:childTnLst>
                                </p:cTn>
                              </p:par>
                            </p:childTnLst>
                          </p:cTn>
                        </p:par>
                      </p:childTnLst>
                    </p:cTn>
                  </p:par>
                  <p:par>
                    <p:cTn id="23" fill="hold">
                      <p:stCondLst>
                        <p:cond delay="indefinite"/>
                      </p:stCondLst>
                      <p:childTnLst>
                        <p:par>
                          <p:cTn id="24" fill="hold">
                            <p:stCondLst>
                              <p:cond delay="0"/>
                            </p:stCondLst>
                            <p:childTnLst>
                              <p:par>
                                <p:cTn id="25" presetID="1" presetClass="mediacall" presetSubtype="0" fill="hold" nodeType="clickEffect">
                                  <p:stCondLst>
                                    <p:cond delay="0"/>
                                  </p:stCondLst>
                                  <p:childTnLst>
                                    <p:cmd type="call" cmd="playFrom(0.0)">
                                      <p:cBhvr>
                                        <p:cTn id="26" dur="3080"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7" fill="hold" display="0">
                  <p:stCondLst>
                    <p:cond delay="indefinite"/>
                  </p:stCondLst>
                </p:cTn>
                <p:tgtEl>
                  <p:spTgt spid="2"/>
                </p:tgtEl>
              </p:cMediaNode>
            </p:video>
            <p:seq concurrent="1" nextAc="seek">
              <p:cTn id="28" restart="whenNotActive" fill="hold" evtFilter="cancelBubble" nodeType="interactiveSeq">
                <p:stCondLst>
                  <p:cond evt="onClick" delay="0">
                    <p:tgtEl>
                      <p:spTgt spid="2"/>
                    </p:tgtEl>
                  </p:cond>
                </p:stCondLst>
                <p:endSync evt="end" delay="0">
                  <p:rtn val="all"/>
                </p:endSync>
                <p:childTnLst>
                  <p:par>
                    <p:cTn id="29" fill="hold">
                      <p:stCondLst>
                        <p:cond delay="0"/>
                      </p:stCondLst>
                      <p:childTnLst>
                        <p:par>
                          <p:cTn id="30" fill="hold">
                            <p:stCondLst>
                              <p:cond delay="0"/>
                            </p:stCondLst>
                            <p:childTnLst>
                              <p:par>
                                <p:cTn id="31" presetID="2" presetClass="mediacall" presetSubtype="0" fill="hold" nodeType="clickEffect">
                                  <p:stCondLst>
                                    <p:cond delay="0"/>
                                  </p:stCondLst>
                                  <p:childTnLst>
                                    <p:cmd type="call" cmd="togglePause">
                                      <p:cBhvr>
                                        <p:cTn id="32" dur="1" fill="hold"/>
                                        <p:tgtEl>
                                          <p:spTgt spid="2"/>
                                        </p:tgtEl>
                                      </p:cBhvr>
                                    </p:cmd>
                                  </p:childTnLst>
                                </p:cTn>
                              </p:par>
                            </p:childTnLst>
                          </p:cTn>
                        </p:par>
                      </p:childTnLst>
                    </p:cTn>
                  </p:par>
                </p:childTnLst>
              </p:cTn>
              <p:nextCondLst>
                <p:cond evt="onClick" delay="0">
                  <p:tgtEl>
                    <p:spTgt spid="2"/>
                  </p:tgtEl>
                </p:cond>
              </p:nextCondLst>
            </p:seq>
            <p:video>
              <p:cMediaNode vol="80000">
                <p:cTn id="33" fill="hold" display="0">
                  <p:stCondLst>
                    <p:cond delay="indefinite"/>
                  </p:stCondLst>
                </p:cTn>
                <p:tgtEl>
                  <p:spTgt spid="16"/>
                </p:tgtEl>
              </p:cMediaNode>
            </p:video>
            <p:seq concurrent="1" nextAc="seek">
              <p:cTn id="34" restart="whenNotActive" fill="hold" evtFilter="cancelBubble" nodeType="interactiveSeq">
                <p:stCondLst>
                  <p:cond evt="onClick" delay="0">
                    <p:tgtEl>
                      <p:spTgt spid="16"/>
                    </p:tgtEl>
                  </p:cond>
                </p:stCondLst>
                <p:endSync evt="end" delay="0">
                  <p:rtn val="all"/>
                </p:endSync>
                <p:childTnLst>
                  <p:par>
                    <p:cTn id="35" fill="hold">
                      <p:stCondLst>
                        <p:cond delay="0"/>
                      </p:stCondLst>
                      <p:childTnLst>
                        <p:par>
                          <p:cTn id="36" fill="hold">
                            <p:stCondLst>
                              <p:cond delay="0"/>
                            </p:stCondLst>
                            <p:childTnLst>
                              <p:par>
                                <p:cTn id="37" presetID="2" presetClass="mediacall" presetSubtype="0" fill="hold" nodeType="clickEffect">
                                  <p:stCondLst>
                                    <p:cond delay="0"/>
                                  </p:stCondLst>
                                  <p:childTnLst>
                                    <p:cmd type="call" cmd="togglePause">
                                      <p:cBhvr>
                                        <p:cTn id="38" dur="1" fill="hold"/>
                                        <p:tgtEl>
                                          <p:spTgt spid="16"/>
                                        </p:tgtEl>
                                      </p:cBhvr>
                                    </p:cmd>
                                  </p:childTnLst>
                                </p:cTn>
                              </p:par>
                            </p:childTnLst>
                          </p:cTn>
                        </p:par>
                      </p:childTnLst>
                    </p:cTn>
                  </p:par>
                </p:childTnLst>
              </p:cTn>
              <p:nextCondLst>
                <p:cond evt="onClick" delay="0">
                  <p:tgtEl>
                    <p:spTgt spid="16"/>
                  </p:tgtEl>
                </p:cond>
              </p:nextCondLst>
            </p:seq>
            <p:video>
              <p:cMediaNode vol="80000">
                <p:cTn id="39" fill="hold" display="0">
                  <p:stCondLst>
                    <p:cond delay="indefinite"/>
                  </p:stCondLst>
                </p:cTn>
                <p:tgtEl>
                  <p:spTgt spid="17"/>
                </p:tgtEl>
              </p:cMediaNode>
            </p:video>
            <p:seq concurrent="1" nextAc="seek">
              <p:cTn id="40" restart="whenNotActive" fill="hold" evtFilter="cancelBubble" nodeType="interactiveSeq">
                <p:stCondLst>
                  <p:cond evt="onClick" delay="0">
                    <p:tgtEl>
                      <p:spTgt spid="17"/>
                    </p:tgtEl>
                  </p:cond>
                </p:stCondLst>
                <p:endSync evt="end" delay="0">
                  <p:rtn val="all"/>
                </p:endSync>
                <p:childTnLst>
                  <p:par>
                    <p:cTn id="41" fill="hold">
                      <p:stCondLst>
                        <p:cond delay="0"/>
                      </p:stCondLst>
                      <p:childTnLst>
                        <p:par>
                          <p:cTn id="42" fill="hold">
                            <p:stCondLst>
                              <p:cond delay="0"/>
                            </p:stCondLst>
                            <p:childTnLst>
                              <p:par>
                                <p:cTn id="43" presetID="2" presetClass="mediacall" presetSubtype="0" fill="hold" nodeType="clickEffect">
                                  <p:stCondLst>
                                    <p:cond delay="0"/>
                                  </p:stCondLst>
                                  <p:childTnLst>
                                    <p:cmd type="call" cmd="togglePause">
                                      <p:cBhvr>
                                        <p:cTn id="44" dur="1" fill="hold"/>
                                        <p:tgtEl>
                                          <p:spTgt spid="17"/>
                                        </p:tgtEl>
                                      </p:cBhvr>
                                    </p:cmd>
                                  </p:childTnLst>
                                </p:cTn>
                              </p:par>
                            </p:childTnLst>
                          </p:cTn>
                        </p:par>
                      </p:childTnLst>
                    </p:cTn>
                  </p:par>
                </p:childTnLst>
              </p:cTn>
              <p:nextCondLst>
                <p:cond evt="onClick" delay="0">
                  <p:tgtEl>
                    <p:spTgt spid="17"/>
                  </p:tgtEl>
                </p:cond>
              </p:nextCondLst>
            </p:seq>
            <p:seq concurrent="1" nextAc="seek">
              <p:cTn id="45" restart="whenNotActive" fill="hold" evtFilter="cancelBubble" nodeType="interactiveSeq">
                <p:stCondLst>
                  <p:cond evt="onClick" delay="0">
                    <p:tgtEl>
                      <p:spTgt spid="18"/>
                    </p:tgtEl>
                  </p:cond>
                </p:stCondLst>
                <p:endSync evt="end" delay="0">
                  <p:rtn val="all"/>
                </p:endSync>
                <p:childTnLst>
                  <p:par>
                    <p:cTn id="46" fill="hold">
                      <p:stCondLst>
                        <p:cond delay="0"/>
                      </p:stCondLst>
                      <p:childTnLst>
                        <p:par>
                          <p:cTn id="47" fill="hold">
                            <p:stCondLst>
                              <p:cond delay="0"/>
                            </p:stCondLst>
                            <p:childTnLst>
                              <p:par>
                                <p:cTn id="48" presetID="2" presetClass="mediacall" presetSubtype="0" fill="hold" nodeType="clickEffect">
                                  <p:stCondLst>
                                    <p:cond delay="0"/>
                                  </p:stCondLst>
                                  <p:childTnLst>
                                    <p:cmd type="call" cmd="togglePause">
                                      <p:cBhvr>
                                        <p:cTn id="49" dur="1" fill="hold"/>
                                        <p:tgtEl>
                                          <p:spTgt spid="18"/>
                                        </p:tgtEl>
                                      </p:cBhvr>
                                    </p:cmd>
                                  </p:childTnLst>
                                </p:cTn>
                              </p:par>
                            </p:childTnLst>
                          </p:cTn>
                        </p:par>
                      </p:childTnLst>
                    </p:cTn>
                  </p:par>
                </p:childTnLst>
              </p:cTn>
              <p:nextCondLst>
                <p:cond evt="onClick" delay="0">
                  <p:tgtEl>
                    <p:spTgt spid="18"/>
                  </p:tgtEl>
                </p:cond>
              </p:nextCondLst>
            </p:seq>
            <p:video>
              <p:cMediaNode vol="80000">
                <p:cTn id="50" fill="hold" display="0">
                  <p:stCondLst>
                    <p:cond delay="indefinite"/>
                  </p:stCondLst>
                </p:cTn>
                <p:tgtEl>
                  <p:spTgt spid="18"/>
                </p:tgtEl>
              </p:cMediaNode>
            </p:video>
            <p:seq concurrent="1" nextAc="seek">
              <p:cTn id="51" restart="whenNotActive" fill="hold" evtFilter="cancelBubble" nodeType="interactiveSeq">
                <p:stCondLst>
                  <p:cond evt="onClick" delay="0">
                    <p:tgtEl>
                      <p:spTgt spid="19"/>
                    </p:tgtEl>
                  </p:cond>
                </p:stCondLst>
                <p:endSync evt="end" delay="0">
                  <p:rtn val="all"/>
                </p:endSync>
                <p:childTnLst>
                  <p:par>
                    <p:cTn id="52" fill="hold">
                      <p:stCondLst>
                        <p:cond delay="0"/>
                      </p:stCondLst>
                      <p:childTnLst>
                        <p:par>
                          <p:cTn id="53" fill="hold">
                            <p:stCondLst>
                              <p:cond delay="0"/>
                            </p:stCondLst>
                            <p:childTnLst>
                              <p:par>
                                <p:cTn id="54" presetID="2" presetClass="mediacall" presetSubtype="0" fill="hold" nodeType="clickEffect">
                                  <p:stCondLst>
                                    <p:cond delay="0"/>
                                  </p:stCondLst>
                                  <p:childTnLst>
                                    <p:cmd type="call" cmd="togglePause">
                                      <p:cBhvr>
                                        <p:cTn id="55" dur="1" fill="hold"/>
                                        <p:tgtEl>
                                          <p:spTgt spid="19"/>
                                        </p:tgtEl>
                                      </p:cBhvr>
                                    </p:cmd>
                                  </p:childTnLst>
                                </p:cTn>
                              </p:par>
                            </p:childTnLst>
                          </p:cTn>
                        </p:par>
                      </p:childTnLst>
                    </p:cTn>
                  </p:par>
                </p:childTnLst>
              </p:cTn>
              <p:nextCondLst>
                <p:cond evt="onClick" delay="0">
                  <p:tgtEl>
                    <p:spTgt spid="19"/>
                  </p:tgtEl>
                </p:cond>
              </p:nextCondLst>
            </p:seq>
            <p:video>
              <p:cMediaNode vol="80000">
                <p:cTn id="56" fill="hold" display="0">
                  <p:stCondLst>
                    <p:cond delay="indefinite"/>
                  </p:stCondLst>
                </p:cTn>
                <p:tgtEl>
                  <p:spTgt spid="19"/>
                </p:tgtEl>
              </p:cMediaNode>
            </p:video>
            <p:seq concurrent="1" nextAc="seek">
              <p:cTn id="57" restart="whenNotActive" fill="hold" evtFilter="cancelBubble" nodeType="interactiveSeq">
                <p:stCondLst>
                  <p:cond evt="onClick" delay="0">
                    <p:tgtEl>
                      <p:spTgt spid="20"/>
                    </p:tgtEl>
                  </p:cond>
                </p:stCondLst>
                <p:endSync evt="end" delay="0">
                  <p:rtn val="all"/>
                </p:endSync>
                <p:childTnLst>
                  <p:par>
                    <p:cTn id="58" fill="hold">
                      <p:stCondLst>
                        <p:cond delay="0"/>
                      </p:stCondLst>
                      <p:childTnLst>
                        <p:par>
                          <p:cTn id="59" fill="hold">
                            <p:stCondLst>
                              <p:cond delay="0"/>
                            </p:stCondLst>
                            <p:childTnLst>
                              <p:par>
                                <p:cTn id="60" presetID="2" presetClass="mediacall" presetSubtype="0" fill="hold" nodeType="clickEffect">
                                  <p:stCondLst>
                                    <p:cond delay="0"/>
                                  </p:stCondLst>
                                  <p:childTnLst>
                                    <p:cmd type="call" cmd="togglePause">
                                      <p:cBhvr>
                                        <p:cTn id="61" dur="1" fill="hold"/>
                                        <p:tgtEl>
                                          <p:spTgt spid="20"/>
                                        </p:tgtEl>
                                      </p:cBhvr>
                                    </p:cmd>
                                  </p:childTnLst>
                                </p:cTn>
                              </p:par>
                            </p:childTnLst>
                          </p:cTn>
                        </p:par>
                      </p:childTnLst>
                    </p:cTn>
                  </p:par>
                </p:childTnLst>
              </p:cTn>
              <p:nextCondLst>
                <p:cond evt="onClick" delay="0">
                  <p:tgtEl>
                    <p:spTgt spid="20"/>
                  </p:tgtEl>
                </p:cond>
              </p:nextCondLst>
            </p:seq>
            <p:video>
              <p:cMediaNode vol="80000">
                <p:cTn id="62" fill="hold" display="0">
                  <p:stCondLst>
                    <p:cond delay="indefinite"/>
                  </p:stCondLst>
                </p:cTn>
                <p:tgtEl>
                  <p:spTgt spid="20"/>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422B4997-9E22-6F78-2305-2B6362FDB8FD}"/>
              </a:ext>
            </a:extLst>
          </p:cNvPr>
          <p:cNvSpPr/>
          <p:nvPr/>
        </p:nvSpPr>
        <p:spPr>
          <a:xfrm>
            <a:off x="204538" y="213756"/>
            <a:ext cx="11790948" cy="6100792"/>
          </a:xfrm>
          <a:prstGeom prst="roundRect">
            <a:avLst>
              <a:gd name="adj" fmla="val 1455"/>
            </a:avLst>
          </a:prstGeom>
          <a:solidFill>
            <a:srgbClr val="6022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2430C5E7-FB67-01B3-4EF0-C733E671D761}"/>
              </a:ext>
            </a:extLst>
          </p:cNvPr>
          <p:cNvSpPr txBox="1">
            <a:spLocks/>
          </p:cNvSpPr>
          <p:nvPr/>
        </p:nvSpPr>
        <p:spPr>
          <a:xfrm>
            <a:off x="742957" y="2725012"/>
            <a:ext cx="6032982" cy="1244315"/>
          </a:xfrm>
          <a:prstGeom prst="rect">
            <a:avLst/>
          </a:prstGeom>
        </p:spPr>
        <p:txBody>
          <a:bodyPr vert="horz" wrap="square" lIns="0" tIns="0" rIns="0" bIns="0" rtlCol="0" anchor="t">
            <a:spAutoFit/>
          </a:bodyPr>
          <a:lstStyle>
            <a:lvl1pPr algn="l" defTabSz="914400" rtl="0" eaLnBrk="1" latinLnBrk="0" hangingPunct="1">
              <a:lnSpc>
                <a:spcPct val="100000"/>
              </a:lnSpc>
              <a:spcBef>
                <a:spcPct val="0"/>
              </a:spcBef>
              <a:buNone/>
              <a:defRPr sz="2800" kern="1200" spc="0" baseline="0">
                <a:solidFill>
                  <a:schemeClr val="tx1"/>
                </a:solidFill>
                <a:latin typeface="+mj-lt"/>
                <a:ea typeface="+mj-ea"/>
                <a:cs typeface="+mj-cs"/>
              </a:defRPr>
            </a:lvl1pPr>
          </a:lstStyle>
          <a:p>
            <a:pPr defTabSz="914126">
              <a:lnSpc>
                <a:spcPct val="80000"/>
              </a:lnSpc>
              <a:defRPr/>
            </a:pPr>
            <a:r>
              <a:rPr lang="en-US" sz="5000" b="1" spc="-150" dirty="0">
                <a:solidFill>
                  <a:schemeClr val="bg1"/>
                </a:solidFill>
                <a:latin typeface="Source Sans Pro SemiBold" panose="020B0503030403020204" pitchFamily="34" charset="0"/>
                <a:ea typeface="Source Sans Pro SemiBold" panose="020B0503030403020204" pitchFamily="34" charset="0"/>
                <a:cs typeface="Arial"/>
              </a:rPr>
              <a:t>Our approach to motion graphics</a:t>
            </a:r>
          </a:p>
        </p:txBody>
      </p:sp>
      <p:sp>
        <p:nvSpPr>
          <p:cNvPr id="16" name="Title 1">
            <a:extLst>
              <a:ext uri="{FF2B5EF4-FFF2-40B4-BE49-F238E27FC236}">
                <a16:creationId xmlns:a16="http://schemas.microsoft.com/office/drawing/2014/main" id="{7B60DFD6-20E9-B838-7C81-B3D033E2B7C3}"/>
              </a:ext>
            </a:extLst>
          </p:cNvPr>
          <p:cNvSpPr txBox="1">
            <a:spLocks/>
          </p:cNvSpPr>
          <p:nvPr/>
        </p:nvSpPr>
        <p:spPr>
          <a:xfrm>
            <a:off x="789831" y="4221887"/>
            <a:ext cx="4866502" cy="1412694"/>
          </a:xfrm>
          <a:prstGeom prst="rect">
            <a:avLst/>
          </a:prstGeom>
        </p:spPr>
        <p:txBody>
          <a:bodyPr vert="horz" wrap="square" lIns="0" tIns="0" rIns="0" bIns="0" rtlCol="0" anchor="t">
            <a:spAutoFit/>
          </a:bodyPr>
          <a:lstStyle>
            <a:lvl1pPr algn="l" defTabSz="914400" rtl="0" eaLnBrk="1" latinLnBrk="0" hangingPunct="1">
              <a:lnSpc>
                <a:spcPct val="100000"/>
              </a:lnSpc>
              <a:spcBef>
                <a:spcPct val="0"/>
              </a:spcBef>
              <a:buNone/>
              <a:defRPr sz="2800" kern="1200" spc="0" baseline="0">
                <a:solidFill>
                  <a:schemeClr val="tx1"/>
                </a:solidFill>
                <a:latin typeface="+mj-lt"/>
                <a:ea typeface="+mj-ea"/>
                <a:cs typeface="+mj-cs"/>
              </a:defRPr>
            </a:lvl1pPr>
          </a:lstStyle>
          <a:p>
            <a:pPr defTabSz="914126">
              <a:lnSpc>
                <a:spcPct val="90000"/>
              </a:lnSpc>
              <a:defRPr/>
            </a:pPr>
            <a:r>
              <a:rPr lang="en-US" sz="1700" dirty="0">
                <a:solidFill>
                  <a:schemeClr val="bg1"/>
                </a:solidFill>
                <a:latin typeface="Source Sans Pro" panose="020B0503030403020204" pitchFamily="34" charset="0"/>
                <a:ea typeface="Source Sans Pro SemiBold" panose="020B0503030403020204" pitchFamily="34" charset="0"/>
                <a:cs typeface="Arial"/>
              </a:rPr>
              <a:t>We have established three foundational principles </a:t>
            </a:r>
            <a:br>
              <a:rPr lang="en-US" sz="1700" dirty="0">
                <a:solidFill>
                  <a:schemeClr val="bg1"/>
                </a:solidFill>
                <a:latin typeface="Source Sans Pro" panose="020B0503030403020204" pitchFamily="34" charset="0"/>
                <a:ea typeface="Source Sans Pro SemiBold" panose="020B0503030403020204" pitchFamily="34" charset="0"/>
                <a:cs typeface="Arial"/>
              </a:rPr>
            </a:br>
            <a:r>
              <a:rPr lang="en-US" sz="1700" dirty="0">
                <a:solidFill>
                  <a:schemeClr val="bg1"/>
                </a:solidFill>
                <a:latin typeface="Source Sans Pro" panose="020B0503030403020204" pitchFamily="34" charset="0"/>
                <a:ea typeface="Source Sans Pro SemiBold" panose="020B0503030403020204" pitchFamily="34" charset="0"/>
                <a:cs typeface="Arial"/>
              </a:rPr>
              <a:t>to assist teams in creating effective graphic animations that aligns with our sense of compassion and optimism while also emphasizing precision. Please refer to page 12 of this guideline for further technical animation reference.</a:t>
            </a:r>
          </a:p>
        </p:txBody>
      </p:sp>
    </p:spTree>
    <p:extLst>
      <p:ext uri="{BB962C8B-B14F-4D97-AF65-F5344CB8AC3E}">
        <p14:creationId xmlns:p14="http://schemas.microsoft.com/office/powerpoint/2010/main" val="22911801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1D7187-3C2F-8A80-F649-9736A12A2B7E}"/>
              </a:ext>
            </a:extLst>
          </p:cNvPr>
          <p:cNvSpPr>
            <a:spLocks noGrp="1"/>
          </p:cNvSpPr>
          <p:nvPr>
            <p:ph type="title"/>
          </p:nvPr>
        </p:nvSpPr>
        <p:spPr>
          <a:xfrm>
            <a:off x="382588" y="381000"/>
            <a:ext cx="4668837" cy="553998"/>
          </a:xfrm>
        </p:spPr>
        <p:txBody>
          <a:bodyPr/>
          <a:lstStyle/>
          <a:p>
            <a:r>
              <a:rPr lang="en-US" dirty="0">
                <a:solidFill>
                  <a:srgbClr val="6123A8"/>
                </a:solidFill>
              </a:rPr>
              <a:t>Our principles of motion graphics</a:t>
            </a:r>
            <a:br>
              <a:rPr lang="en-US" dirty="0">
                <a:solidFill>
                  <a:srgbClr val="6123A8"/>
                </a:solidFill>
              </a:rPr>
            </a:br>
            <a:endParaRPr lang="en-US" dirty="0">
              <a:solidFill>
                <a:schemeClr val="tx1"/>
              </a:solidFill>
              <a:latin typeface="Source Sans Pro Light" panose="020B0403030403020204" pitchFamily="34" charset="0"/>
            </a:endParaRPr>
          </a:p>
        </p:txBody>
      </p:sp>
      <p:sp>
        <p:nvSpPr>
          <p:cNvPr id="18" name="TextBox 17">
            <a:extLst>
              <a:ext uri="{FF2B5EF4-FFF2-40B4-BE49-F238E27FC236}">
                <a16:creationId xmlns:a16="http://schemas.microsoft.com/office/drawing/2014/main" id="{2A6C6B25-AA59-9FB6-158E-8A49DDFEFDAA}"/>
              </a:ext>
            </a:extLst>
          </p:cNvPr>
          <p:cNvSpPr txBox="1"/>
          <p:nvPr/>
        </p:nvSpPr>
        <p:spPr>
          <a:xfrm>
            <a:off x="389777" y="2502105"/>
            <a:ext cx="3696448" cy="246221"/>
          </a:xfrm>
          <a:prstGeom prst="rect">
            <a:avLst/>
          </a:prstGeom>
          <a:noFill/>
        </p:spPr>
        <p:txBody>
          <a:bodyPr wrap="square" lIns="0" tIns="0" rIns="0" bIns="0" rtlCol="0">
            <a:spAutoFit/>
          </a:bodyPr>
          <a:lstStyle/>
          <a:p>
            <a:r>
              <a:rPr lang="en-US" sz="1600" b="1">
                <a:latin typeface="Source Sans Pro SemiBold" panose="020B0503030403020204" pitchFamily="34" charset="0"/>
                <a:ea typeface="Source Sans Pro SemiBold" panose="020B0503030403020204" pitchFamily="34" charset="0"/>
              </a:rPr>
              <a:t>Calm</a:t>
            </a:r>
            <a:endParaRPr lang="en-US" sz="1600">
              <a:latin typeface="Source Sans Pro" panose="020B0503030403020204" pitchFamily="34" charset="0"/>
              <a:ea typeface="Source Sans Pro" panose="020B0503030403020204" pitchFamily="34" charset="0"/>
            </a:endParaRPr>
          </a:p>
        </p:txBody>
      </p:sp>
      <p:sp>
        <p:nvSpPr>
          <p:cNvPr id="19" name="TextBox 18">
            <a:extLst>
              <a:ext uri="{FF2B5EF4-FFF2-40B4-BE49-F238E27FC236}">
                <a16:creationId xmlns:a16="http://schemas.microsoft.com/office/drawing/2014/main" id="{EAE4FFFA-444E-BACA-6B7B-9DFAA7C5DBBE}"/>
              </a:ext>
            </a:extLst>
          </p:cNvPr>
          <p:cNvSpPr txBox="1"/>
          <p:nvPr/>
        </p:nvSpPr>
        <p:spPr>
          <a:xfrm>
            <a:off x="4255606" y="2502105"/>
            <a:ext cx="3693761" cy="246221"/>
          </a:xfrm>
          <a:prstGeom prst="rect">
            <a:avLst/>
          </a:prstGeom>
          <a:noFill/>
        </p:spPr>
        <p:txBody>
          <a:bodyPr wrap="square" lIns="0" tIns="0" rIns="0" bIns="0" rtlCol="0">
            <a:spAutoFit/>
          </a:bodyPr>
          <a:lstStyle/>
          <a:p>
            <a:r>
              <a:rPr lang="en-US" sz="1600" b="1">
                <a:latin typeface="Source Sans Pro SemiBold" panose="020B0503030403020204" pitchFamily="34" charset="0"/>
                <a:ea typeface="Source Sans Pro SemiBold" panose="020B0503030403020204" pitchFamily="34" charset="0"/>
              </a:rPr>
              <a:t>Balance</a:t>
            </a:r>
            <a:endParaRPr lang="en-US" sz="1600">
              <a:latin typeface="Source Sans Pro" panose="020B0503030403020204" pitchFamily="34" charset="0"/>
              <a:ea typeface="Source Sans Pro" panose="020B0503030403020204" pitchFamily="34" charset="0"/>
            </a:endParaRPr>
          </a:p>
        </p:txBody>
      </p:sp>
      <p:sp>
        <p:nvSpPr>
          <p:cNvPr id="20" name="TextBox 19">
            <a:extLst>
              <a:ext uri="{FF2B5EF4-FFF2-40B4-BE49-F238E27FC236}">
                <a16:creationId xmlns:a16="http://schemas.microsoft.com/office/drawing/2014/main" id="{ECCE1B8E-EA31-EE73-CFAC-DB02B2089D2E}"/>
              </a:ext>
            </a:extLst>
          </p:cNvPr>
          <p:cNvSpPr txBox="1"/>
          <p:nvPr/>
        </p:nvSpPr>
        <p:spPr>
          <a:xfrm>
            <a:off x="8105194" y="2502105"/>
            <a:ext cx="3703320" cy="246221"/>
          </a:xfrm>
          <a:prstGeom prst="rect">
            <a:avLst/>
          </a:prstGeom>
          <a:noFill/>
        </p:spPr>
        <p:txBody>
          <a:bodyPr wrap="square" lIns="0" tIns="0" rIns="0" bIns="0" rtlCol="0">
            <a:spAutoFit/>
          </a:bodyPr>
          <a:lstStyle/>
          <a:p>
            <a:r>
              <a:rPr lang="en-US" sz="1600" b="1">
                <a:latin typeface="Source Sans Pro SemiBold" panose="020B0503030403020204" pitchFamily="34" charset="0"/>
                <a:ea typeface="Source Sans Pro SemiBold" panose="020B0503030403020204" pitchFamily="34" charset="0"/>
              </a:rPr>
              <a:t>Concise</a:t>
            </a:r>
            <a:endParaRPr lang="en-US" sz="1600">
              <a:latin typeface="Source Sans Pro" panose="020B0503030403020204" pitchFamily="34" charset="0"/>
              <a:ea typeface="Source Sans Pro" panose="020B0503030403020204" pitchFamily="34" charset="0"/>
            </a:endParaRPr>
          </a:p>
        </p:txBody>
      </p:sp>
      <p:sp>
        <p:nvSpPr>
          <p:cNvPr id="21" name="TextBox 20">
            <a:extLst>
              <a:ext uri="{FF2B5EF4-FFF2-40B4-BE49-F238E27FC236}">
                <a16:creationId xmlns:a16="http://schemas.microsoft.com/office/drawing/2014/main" id="{7215733F-1A6D-98E6-A920-ED39000199FD}"/>
              </a:ext>
            </a:extLst>
          </p:cNvPr>
          <p:cNvSpPr txBox="1"/>
          <p:nvPr/>
        </p:nvSpPr>
        <p:spPr>
          <a:xfrm>
            <a:off x="389777" y="2813447"/>
            <a:ext cx="3234369" cy="769441"/>
          </a:xfrm>
          <a:prstGeom prst="rect">
            <a:avLst/>
          </a:prstGeom>
          <a:noFill/>
        </p:spPr>
        <p:txBody>
          <a:bodyPr wrap="square" lIns="0" tIns="0" rIns="0" bIns="0" rtlCol="0">
            <a:spAutoFit/>
          </a:bodyPr>
          <a:lstStyle/>
          <a:p>
            <a:pPr>
              <a:spcBef>
                <a:spcPts val="600"/>
              </a:spcBef>
            </a:pPr>
            <a:r>
              <a:rPr lang="en-US" sz="1000" dirty="0">
                <a:latin typeface="Source Sans Pro" panose="020B0503030403020204" pitchFamily="34" charset="0"/>
                <a:ea typeface="Source Sans Pro" panose="020B0503030403020204" pitchFamily="34" charset="0"/>
              </a:rPr>
              <a:t>Calm refers to the smooth and gentle movement of assets. The calm motion principle is</a:t>
            </a:r>
            <a:r>
              <a:rPr lang="en-US" sz="1000" dirty="0">
                <a:latin typeface="Source Sans Pro" panose="020B0503030403020204" pitchFamily="34" charset="0"/>
              </a:rPr>
              <a:t> an important tool for creating a sense of compassion. This </a:t>
            </a:r>
            <a:r>
              <a:rPr lang="en-US" sz="1000" dirty="0">
                <a:latin typeface="Source Sans Pro" panose="020B0503030403020204" pitchFamily="34" charset="0"/>
                <a:ea typeface="Source Sans Pro" panose="020B0503030403020204" pitchFamily="34" charset="0"/>
              </a:rPr>
              <a:t>creates fluidity and a soft flow of motion </a:t>
            </a:r>
            <a:r>
              <a:rPr lang="en-US" sz="1000" dirty="0">
                <a:latin typeface="Source Sans Pro" panose="020B0503030403020204" pitchFamily="34" charset="0"/>
              </a:rPr>
              <a:t>for elements like messaging where you need to have a moment of focus or pause.</a:t>
            </a:r>
          </a:p>
        </p:txBody>
      </p:sp>
      <p:sp>
        <p:nvSpPr>
          <p:cNvPr id="22" name="TextBox 21">
            <a:extLst>
              <a:ext uri="{FF2B5EF4-FFF2-40B4-BE49-F238E27FC236}">
                <a16:creationId xmlns:a16="http://schemas.microsoft.com/office/drawing/2014/main" id="{4D6BCBE9-E53B-65FB-0A75-23E37B62E052}"/>
              </a:ext>
            </a:extLst>
          </p:cNvPr>
          <p:cNvSpPr txBox="1"/>
          <p:nvPr/>
        </p:nvSpPr>
        <p:spPr>
          <a:xfrm>
            <a:off x="4255607" y="2813447"/>
            <a:ext cx="3234370" cy="615553"/>
          </a:xfrm>
          <a:prstGeom prst="rect">
            <a:avLst/>
          </a:prstGeom>
          <a:noFill/>
        </p:spPr>
        <p:txBody>
          <a:bodyPr wrap="square" lIns="0" tIns="0" rIns="0" bIns="0" rtlCol="0">
            <a:spAutoFit/>
          </a:bodyPr>
          <a:lstStyle/>
          <a:p>
            <a:pPr>
              <a:spcBef>
                <a:spcPts val="600"/>
              </a:spcBef>
            </a:pPr>
            <a:r>
              <a:rPr lang="en-US" sz="1000" dirty="0">
                <a:latin typeface="Source Sans Pro" panose="020B0503030403020204" pitchFamily="34" charset="0"/>
                <a:ea typeface="Source Sans Pro" panose="020B0503030403020204" pitchFamily="34" charset="0"/>
              </a:rPr>
              <a:t>Balance refers to the smooth and even movement of elements to create a sense of </a:t>
            </a:r>
            <a:r>
              <a:rPr lang="en-ZA" sz="1000" dirty="0">
                <a:latin typeface="Source Sans Pro" panose="020B0503030403020204" pitchFamily="34" charset="0"/>
                <a:ea typeface="Source Sans Pro" panose="020B0503030403020204" pitchFamily="34" charset="0"/>
              </a:rPr>
              <a:t>harmony and symmetry. There is a </a:t>
            </a:r>
            <a:r>
              <a:rPr lang="en-US" sz="1000" dirty="0">
                <a:latin typeface="Source Sans Pro" panose="020B0503030403020204" pitchFamily="34" charset="0"/>
                <a:ea typeface="Source Sans Pro" panose="020B0503030403020204" pitchFamily="34" charset="0"/>
              </a:rPr>
              <a:t>coordinated flow between elements, like transitioning between messaging to a product feature.</a:t>
            </a:r>
          </a:p>
        </p:txBody>
      </p:sp>
      <p:sp>
        <p:nvSpPr>
          <p:cNvPr id="23" name="TextBox 22">
            <a:extLst>
              <a:ext uri="{FF2B5EF4-FFF2-40B4-BE49-F238E27FC236}">
                <a16:creationId xmlns:a16="http://schemas.microsoft.com/office/drawing/2014/main" id="{3D966910-D289-868D-73AF-592CFF607E65}"/>
              </a:ext>
            </a:extLst>
          </p:cNvPr>
          <p:cNvSpPr txBox="1"/>
          <p:nvPr/>
        </p:nvSpPr>
        <p:spPr>
          <a:xfrm>
            <a:off x="8105194" y="2813447"/>
            <a:ext cx="3369411" cy="615553"/>
          </a:xfrm>
          <a:prstGeom prst="rect">
            <a:avLst/>
          </a:prstGeom>
          <a:noFill/>
        </p:spPr>
        <p:txBody>
          <a:bodyPr wrap="square" lIns="0" tIns="0" rIns="0" bIns="0" rtlCol="0">
            <a:spAutoFit/>
          </a:bodyPr>
          <a:lstStyle/>
          <a:p>
            <a:pPr>
              <a:spcBef>
                <a:spcPts val="600"/>
              </a:spcBef>
            </a:pPr>
            <a:r>
              <a:rPr lang="en-US" sz="1000" dirty="0">
                <a:latin typeface="Source Sans Pro" panose="020B0503030403020204" pitchFamily="34" charset="0"/>
                <a:ea typeface="Source Sans Pro" panose="020B0503030403020204" pitchFamily="34" charset="0"/>
              </a:rPr>
              <a:t>Concise movements are made with precision and confidence, moving with the least amount of effort and time. It’s deliberate and direct with no unnecessary motion, putting emphasis on being functional like UI elements (i.e., lower thirds). </a:t>
            </a:r>
            <a:endParaRPr lang="en-US" sz="1000" b="1" dirty="0">
              <a:latin typeface="Source Sans Pro SemiBold"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24087895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42D02378-C76B-77FF-43FA-D5133825680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171AEFD-38EA-117F-5107-219698D6AB52}"/>
              </a:ext>
            </a:extLst>
          </p:cNvPr>
          <p:cNvSpPr>
            <a:spLocks noGrp="1"/>
          </p:cNvSpPr>
          <p:nvPr>
            <p:ph type="title"/>
          </p:nvPr>
        </p:nvSpPr>
        <p:spPr>
          <a:xfrm>
            <a:off x="382588" y="388289"/>
            <a:ext cx="4668837" cy="276999"/>
          </a:xfrm>
        </p:spPr>
        <p:txBody>
          <a:bodyPr/>
          <a:lstStyle/>
          <a:p>
            <a:r>
              <a:rPr lang="en-US" dirty="0">
                <a:solidFill>
                  <a:srgbClr val="6123A8"/>
                </a:solidFill>
              </a:rPr>
              <a:t>Logo animation intro/outro</a:t>
            </a:r>
            <a:endParaRPr lang="en-US" dirty="0">
              <a:solidFill>
                <a:schemeClr val="tx1"/>
              </a:solidFill>
              <a:latin typeface="Source Sans Pro" panose="020B0503030403020204" pitchFamily="34" charset="0"/>
            </a:endParaRPr>
          </a:p>
        </p:txBody>
      </p:sp>
      <p:sp>
        <p:nvSpPr>
          <p:cNvPr id="14" name="TextBox 13">
            <a:extLst>
              <a:ext uri="{FF2B5EF4-FFF2-40B4-BE49-F238E27FC236}">
                <a16:creationId xmlns:a16="http://schemas.microsoft.com/office/drawing/2014/main" id="{0A503F02-4A80-A70D-7BE7-FD5037821A3B}"/>
              </a:ext>
            </a:extLst>
          </p:cNvPr>
          <p:cNvSpPr txBox="1"/>
          <p:nvPr/>
        </p:nvSpPr>
        <p:spPr>
          <a:xfrm>
            <a:off x="6183200" y="4603211"/>
            <a:ext cx="2732837" cy="153888"/>
          </a:xfrm>
          <a:prstGeom prst="rect">
            <a:avLst/>
          </a:prstGeom>
          <a:noFill/>
        </p:spPr>
        <p:txBody>
          <a:bodyPr wrap="square" lIns="0" tIns="0" rIns="0" bIns="0" rtlCol="0">
            <a:spAutoFit/>
          </a:bodyPr>
          <a:lstStyle/>
          <a:p>
            <a:r>
              <a:rPr lang="en-US" sz="1000" b="0" i="0" u="none" strike="noStrike" dirty="0">
                <a:solidFill>
                  <a:srgbClr val="000000"/>
                </a:solidFill>
                <a:effectLst/>
                <a:latin typeface="Source Sans Pro" panose="020B0503030403020204" pitchFamily="34" charset="0"/>
              </a:rPr>
              <a:t>Animate out (outro)</a:t>
            </a:r>
            <a:endParaRPr lang="en-US" sz="1000" dirty="0">
              <a:latin typeface="Source Sans Pro" panose="020B0503030403020204" pitchFamily="34" charset="0"/>
              <a:ea typeface="Source Sans Pro" panose="020B0503030403020204" pitchFamily="34" charset="0"/>
            </a:endParaRPr>
          </a:p>
        </p:txBody>
      </p:sp>
      <p:sp>
        <p:nvSpPr>
          <p:cNvPr id="15" name="TextBox 14">
            <a:extLst>
              <a:ext uri="{FF2B5EF4-FFF2-40B4-BE49-F238E27FC236}">
                <a16:creationId xmlns:a16="http://schemas.microsoft.com/office/drawing/2014/main" id="{804AF387-F03F-7F1D-21FC-D2133C7AF20C}"/>
              </a:ext>
            </a:extLst>
          </p:cNvPr>
          <p:cNvSpPr txBox="1"/>
          <p:nvPr/>
        </p:nvSpPr>
        <p:spPr>
          <a:xfrm>
            <a:off x="389776" y="4603211"/>
            <a:ext cx="2732837" cy="153888"/>
          </a:xfrm>
          <a:prstGeom prst="rect">
            <a:avLst/>
          </a:prstGeom>
          <a:noFill/>
        </p:spPr>
        <p:txBody>
          <a:bodyPr wrap="square" lIns="0" tIns="0" rIns="0" bIns="0" rtlCol="0">
            <a:spAutoFit/>
          </a:bodyPr>
          <a:lstStyle/>
          <a:p>
            <a:r>
              <a:rPr lang="en-US" sz="1000" b="0" i="0" u="none" strike="noStrike" dirty="0">
                <a:solidFill>
                  <a:srgbClr val="000000"/>
                </a:solidFill>
                <a:effectLst/>
                <a:latin typeface="Source Sans Pro" panose="020B0503030403020204" pitchFamily="34" charset="0"/>
              </a:rPr>
              <a:t>Animate in (intro)</a:t>
            </a:r>
            <a:endParaRPr lang="en-US" sz="1000" dirty="0">
              <a:latin typeface="Source Sans Pro" panose="020B0503030403020204" pitchFamily="34" charset="0"/>
              <a:ea typeface="Source Sans Pro" panose="020B0503030403020204" pitchFamily="34" charset="0"/>
            </a:endParaRPr>
          </a:p>
        </p:txBody>
      </p:sp>
      <p:sp>
        <p:nvSpPr>
          <p:cNvPr id="19" name="TextBox 18">
            <a:extLst>
              <a:ext uri="{FF2B5EF4-FFF2-40B4-BE49-F238E27FC236}">
                <a16:creationId xmlns:a16="http://schemas.microsoft.com/office/drawing/2014/main" id="{6BEA321A-FFBB-25A3-F9EF-C0E27C6C3B2A}"/>
              </a:ext>
            </a:extLst>
          </p:cNvPr>
          <p:cNvSpPr txBox="1"/>
          <p:nvPr/>
        </p:nvSpPr>
        <p:spPr>
          <a:xfrm>
            <a:off x="389776" y="4968876"/>
            <a:ext cx="6905830" cy="1231106"/>
          </a:xfrm>
          <a:prstGeom prst="rect">
            <a:avLst/>
          </a:prstGeom>
          <a:noFill/>
        </p:spPr>
        <p:txBody>
          <a:bodyPr wrap="square" lIns="0" tIns="0" rIns="0" bIns="0" rtlCol="0">
            <a:spAutoFit/>
          </a:bodyPr>
          <a:lstStyle/>
          <a:p>
            <a:r>
              <a:rPr lang="en-US" sz="1000" dirty="0">
                <a:solidFill>
                  <a:srgbClr val="000000"/>
                </a:solidFill>
                <a:latin typeface="Source Sans Pro" panose="020B0503030403020204" pitchFamily="34" charset="0"/>
              </a:rPr>
              <a:t>This is a universal logo animation that can be included at the beginning or end to bookend content. </a:t>
            </a:r>
            <a:br>
              <a:rPr lang="en-US" sz="1000" dirty="0">
                <a:solidFill>
                  <a:srgbClr val="000000"/>
                </a:solidFill>
                <a:latin typeface="Source Sans Pro" panose="020B0503030403020204" pitchFamily="34" charset="0"/>
              </a:rPr>
            </a:br>
            <a:r>
              <a:rPr lang="en-US" sz="1000" dirty="0">
                <a:solidFill>
                  <a:srgbClr val="000000"/>
                </a:solidFill>
                <a:latin typeface="Source Sans Pro" panose="020B0503030403020204" pitchFamily="34" charset="0"/>
              </a:rPr>
              <a:t>The logo is a primary asset and utilizes the calm principle. For more information on this, please refer to page 13 of this document. </a:t>
            </a:r>
          </a:p>
          <a:p>
            <a:endParaRPr lang="en-US" sz="1000" dirty="0">
              <a:solidFill>
                <a:srgbClr val="000000"/>
              </a:solidFill>
              <a:latin typeface="Source Sans Pro" panose="020B0503030403020204" pitchFamily="34" charset="0"/>
            </a:endParaRPr>
          </a:p>
          <a:p>
            <a:r>
              <a:rPr lang="en-US" sz="1000" dirty="0">
                <a:solidFill>
                  <a:srgbClr val="000000"/>
                </a:solidFill>
                <a:latin typeface="Source Sans Pro" panose="020B0503030403020204" pitchFamily="34" charset="0"/>
              </a:rPr>
              <a:t>For more information about when to add our trademark disclaimer and copyright, please refer to the ‘Legal requirement’ section of our Brand Guidelines: “</a:t>
            </a:r>
            <a:r>
              <a:rPr lang="en-US" sz="1000" dirty="0">
                <a:latin typeface="Source Sans Pro" panose="020B0503030403020204" pitchFamily="34" charset="0"/>
              </a:rPr>
              <a:t>© 2025 GE HealthCare. GE is a trademark of General Electric Company used under trademark license.”</a:t>
            </a:r>
          </a:p>
          <a:p>
            <a:r>
              <a:rPr lang="en-US" sz="1000" dirty="0">
                <a:solidFill>
                  <a:srgbClr val="000000"/>
                </a:solidFill>
                <a:latin typeface="Source Sans Pro" panose="020B0503030403020204" pitchFamily="34" charset="0"/>
              </a:rPr>
              <a:t> </a:t>
            </a:r>
          </a:p>
          <a:p>
            <a:r>
              <a:rPr lang="en-US" sz="1000" dirty="0">
                <a:solidFill>
                  <a:srgbClr val="000000"/>
                </a:solidFill>
                <a:latin typeface="Source Sans Pro" panose="020B0503030403020204" pitchFamily="34" charset="0"/>
              </a:rPr>
              <a:t>Our Brand Guidelines can be downloaded from </a:t>
            </a:r>
            <a:r>
              <a:rPr lang="en-US" sz="1000" dirty="0">
                <a:solidFill>
                  <a:srgbClr val="000000"/>
                </a:solidFill>
                <a:latin typeface="Source Sans Pro" panose="020B0503030403020204" pitchFamily="34" charset="0"/>
                <a:hlinkClick r:id="rId7"/>
              </a:rPr>
              <a:t>this article on The Beat</a:t>
            </a:r>
            <a:r>
              <a:rPr lang="en-US" sz="1000" dirty="0">
                <a:solidFill>
                  <a:srgbClr val="000000"/>
                </a:solidFill>
                <a:latin typeface="Source Sans Pro" panose="020B0503030403020204" pitchFamily="34" charset="0"/>
              </a:rPr>
              <a:t>, as well as our externally accessible </a:t>
            </a:r>
            <a:r>
              <a:rPr lang="en-US" sz="1000" dirty="0">
                <a:solidFill>
                  <a:srgbClr val="000000"/>
                </a:solidFill>
                <a:latin typeface="Source Sans Pro" panose="020B0503030403020204" pitchFamily="34" charset="0"/>
                <a:hlinkClick r:id="rId8"/>
              </a:rPr>
              <a:t>Agency Brand Portal</a:t>
            </a:r>
            <a:r>
              <a:rPr lang="en-US" sz="1000" dirty="0">
                <a:solidFill>
                  <a:srgbClr val="000000"/>
                </a:solidFill>
                <a:latin typeface="Source Sans Pro" panose="020B0503030403020204" pitchFamily="34" charset="0"/>
              </a:rPr>
              <a:t>. </a:t>
            </a:r>
          </a:p>
          <a:p>
            <a:endParaRPr lang="en-US" sz="1000" u="none" strike="noStrike" dirty="0">
              <a:solidFill>
                <a:srgbClr val="000000"/>
              </a:solidFill>
              <a:effectLst/>
              <a:latin typeface="Source Sans Pro" panose="020B0503030403020204" pitchFamily="34" charset="0"/>
              <a:ea typeface="Source Sans Pro" panose="020B0503030403020204" pitchFamily="34" charset="0"/>
            </a:endParaRPr>
          </a:p>
        </p:txBody>
      </p:sp>
      <p:pic>
        <p:nvPicPr>
          <p:cNvPr id="2" name="Logo Animation INTRO Final.mp4">
            <a:hlinkClick r:id="" action="ppaction://media"/>
            <a:extLst>
              <a:ext uri="{FF2B5EF4-FFF2-40B4-BE49-F238E27FC236}">
                <a16:creationId xmlns:a16="http://schemas.microsoft.com/office/drawing/2014/main" id="{48E70284-39B9-AF05-D07B-CBCD67C91A7B}"/>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382588" y="1377945"/>
            <a:ext cx="5593642" cy="3146424"/>
          </a:xfrm>
          <a:prstGeom prst="rect">
            <a:avLst/>
          </a:prstGeom>
        </p:spPr>
      </p:pic>
      <p:pic>
        <p:nvPicPr>
          <p:cNvPr id="5" name="Logo Animation OUTRO Final.mp4">
            <a:hlinkClick r:id="" action="ppaction://media"/>
            <a:extLst>
              <a:ext uri="{FF2B5EF4-FFF2-40B4-BE49-F238E27FC236}">
                <a16:creationId xmlns:a16="http://schemas.microsoft.com/office/drawing/2014/main" id="{8D4AB1A5-24AC-DED7-2605-4189D7DD2A9A}"/>
              </a:ext>
            </a:extLst>
          </p:cNvPr>
          <p:cNvPicPr>
            <a:picLocks noChangeAspect="1"/>
          </p:cNvPicPr>
          <p:nvPr>
            <a:videoFile r:link="rId4"/>
            <p:extLst>
              <p:ext uri="{DAA4B4D4-6D71-4841-9C94-3DE7FCFB9230}">
                <p14:media xmlns:p14="http://schemas.microsoft.com/office/powerpoint/2010/main" r:embed="rId3"/>
              </p:ext>
            </p:extLst>
          </p:nvPr>
        </p:nvPicPr>
        <p:blipFill>
          <a:blip r:embed="rId10"/>
          <a:stretch>
            <a:fillRect/>
          </a:stretch>
        </p:blipFill>
        <p:spPr>
          <a:xfrm>
            <a:off x="6215772" y="1377946"/>
            <a:ext cx="5593640" cy="3146423"/>
          </a:xfrm>
          <a:prstGeom prst="rect">
            <a:avLst/>
          </a:prstGeom>
        </p:spPr>
      </p:pic>
    </p:spTree>
    <p:extLst>
      <p:ext uri="{BB962C8B-B14F-4D97-AF65-F5344CB8AC3E}">
        <p14:creationId xmlns:p14="http://schemas.microsoft.com/office/powerpoint/2010/main" val="1817031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80"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44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2"/>
                </p:tgtEl>
              </p:cMediaNode>
            </p:video>
            <p:seq concurrent="1" nextAc="seek">
              <p:cTn id="12" restart="whenNotActive" fill="hold" evtFilter="cancelBubble" nodeType="interactiveSeq">
                <p:stCondLst>
                  <p:cond evt="onClick" delay="0">
                    <p:tgtEl>
                      <p:spTgt spid="2"/>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2"/>
                                        </p:tgtEl>
                                      </p:cBhvr>
                                    </p:cmd>
                                  </p:childTnLst>
                                </p:cTn>
                              </p:par>
                            </p:childTnLst>
                          </p:cTn>
                        </p:par>
                      </p:childTnLst>
                    </p:cTn>
                  </p:par>
                </p:childTnLst>
              </p:cTn>
              <p:nextCondLst>
                <p:cond evt="onClick" delay="0">
                  <p:tgtEl>
                    <p:spTgt spid="2"/>
                  </p:tgtEl>
                </p:cond>
              </p:nextCondLst>
            </p:seq>
            <p:video>
              <p:cMediaNode vol="80000">
                <p:cTn id="17" fill="hold" display="0">
                  <p:stCondLst>
                    <p:cond delay="indefinite"/>
                  </p:stCondLst>
                </p:cTn>
                <p:tgtEl>
                  <p:spTgt spid="5"/>
                </p:tgtEl>
              </p:cMediaNode>
            </p:video>
            <p:seq concurrent="1" nextAc="seek">
              <p:cTn id="18" restart="whenNotActive" fill="hold" evtFilter="cancelBubble" nodeType="interactiveSeq">
                <p:stCondLst>
                  <p:cond evt="onClick" delay="0">
                    <p:tgtEl>
                      <p:spTgt spid="5"/>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1D7187-3C2F-8A80-F649-9736A12A2B7E}"/>
              </a:ext>
            </a:extLst>
          </p:cNvPr>
          <p:cNvSpPr>
            <a:spLocks noGrp="1"/>
          </p:cNvSpPr>
          <p:nvPr>
            <p:ph type="title"/>
          </p:nvPr>
        </p:nvSpPr>
        <p:spPr/>
        <p:txBody>
          <a:bodyPr/>
          <a:lstStyle/>
          <a:p>
            <a:r>
              <a:rPr lang="en-US" dirty="0">
                <a:solidFill>
                  <a:srgbClr val="6123A8"/>
                </a:solidFill>
              </a:rPr>
              <a:t>Logo animation intro/outro – with content</a:t>
            </a:r>
          </a:p>
        </p:txBody>
      </p:sp>
      <p:sp>
        <p:nvSpPr>
          <p:cNvPr id="6" name="TextBox 5">
            <a:extLst>
              <a:ext uri="{FF2B5EF4-FFF2-40B4-BE49-F238E27FC236}">
                <a16:creationId xmlns:a16="http://schemas.microsoft.com/office/drawing/2014/main" id="{4F749E26-0204-BAD3-DA4D-5FEB21F45B76}"/>
              </a:ext>
            </a:extLst>
          </p:cNvPr>
          <p:cNvSpPr txBox="1"/>
          <p:nvPr/>
        </p:nvSpPr>
        <p:spPr>
          <a:xfrm>
            <a:off x="389777" y="4974082"/>
            <a:ext cx="5255374" cy="615553"/>
          </a:xfrm>
          <a:prstGeom prst="rect">
            <a:avLst/>
          </a:prstGeom>
          <a:noFill/>
        </p:spPr>
        <p:txBody>
          <a:bodyPr wrap="square" lIns="0" tIns="0" rIns="0" bIns="0" rtlCol="0">
            <a:spAutoFit/>
          </a:bodyPr>
          <a:lstStyle/>
          <a:p>
            <a:r>
              <a:rPr lang="en-US" sz="1000" b="0" i="0" u="none" strike="noStrike" dirty="0">
                <a:effectLst/>
                <a:latin typeface="Source Sans Pro" panose="020B0503030403020204" pitchFamily="34" charset="0"/>
                <a:ea typeface="Source Sans Pro" panose="020B0503030403020204" pitchFamily="34" charset="0"/>
              </a:rPr>
              <a:t>Intro animation starts off with Compassion Purple background and white logo. </a:t>
            </a:r>
            <a:r>
              <a:rPr lang="en-US" sz="1000" b="0" i="0" dirty="0">
                <a:effectLst/>
                <a:latin typeface="Source Sans Pro" panose="020B0503030403020204" pitchFamily="34" charset="0"/>
                <a:ea typeface="Source Sans Pro" panose="020B0503030403020204" pitchFamily="34" charset="0"/>
              </a:rPr>
              <a:t>It gradually fades into a video leveraging the calm principle. As it is the initial element of a video, the intro establishes a tone of compassion and gentle motion. </a:t>
            </a:r>
            <a:r>
              <a:rPr lang="en-US" sz="1000" dirty="0">
                <a:solidFill>
                  <a:srgbClr val="000000"/>
                </a:solidFill>
                <a:latin typeface="Source Sans Pro" panose="020B0503030403020204" pitchFamily="34" charset="0"/>
              </a:rPr>
              <a:t>For more information on our motion principles, please refer to page 13 of this document. </a:t>
            </a:r>
            <a:endParaRPr lang="en-US" sz="1000" dirty="0">
              <a:latin typeface="Source Sans Pro" panose="020B0503030403020204" pitchFamily="34" charset="0"/>
              <a:ea typeface="Source Sans Pro" panose="020B0503030403020204" pitchFamily="34" charset="0"/>
            </a:endParaRPr>
          </a:p>
        </p:txBody>
      </p:sp>
      <p:sp>
        <p:nvSpPr>
          <p:cNvPr id="7" name="TextBox 6">
            <a:extLst>
              <a:ext uri="{FF2B5EF4-FFF2-40B4-BE49-F238E27FC236}">
                <a16:creationId xmlns:a16="http://schemas.microsoft.com/office/drawing/2014/main" id="{D387613F-EA4A-B886-E733-A197C5296023}"/>
              </a:ext>
            </a:extLst>
          </p:cNvPr>
          <p:cNvSpPr txBox="1"/>
          <p:nvPr/>
        </p:nvSpPr>
        <p:spPr>
          <a:xfrm>
            <a:off x="6183200" y="4603210"/>
            <a:ext cx="2732837" cy="153888"/>
          </a:xfrm>
          <a:prstGeom prst="rect">
            <a:avLst/>
          </a:prstGeom>
          <a:noFill/>
        </p:spPr>
        <p:txBody>
          <a:bodyPr wrap="square" lIns="0" tIns="0" rIns="0" bIns="0" rtlCol="0">
            <a:spAutoFit/>
          </a:bodyPr>
          <a:lstStyle/>
          <a:p>
            <a:r>
              <a:rPr lang="en-US" sz="1000">
                <a:latin typeface="Source Sans Pro" panose="020B0503030403020204" pitchFamily="34" charset="0"/>
                <a:ea typeface="Source Sans Pro" panose="020B0503030403020204" pitchFamily="34" charset="0"/>
              </a:rPr>
              <a:t>Outro</a:t>
            </a:r>
          </a:p>
        </p:txBody>
      </p:sp>
      <p:sp>
        <p:nvSpPr>
          <p:cNvPr id="8" name="TextBox 7">
            <a:extLst>
              <a:ext uri="{FF2B5EF4-FFF2-40B4-BE49-F238E27FC236}">
                <a16:creationId xmlns:a16="http://schemas.microsoft.com/office/drawing/2014/main" id="{110B0942-2417-4633-7E4A-9403EB216045}"/>
              </a:ext>
            </a:extLst>
          </p:cNvPr>
          <p:cNvSpPr txBox="1"/>
          <p:nvPr/>
        </p:nvSpPr>
        <p:spPr>
          <a:xfrm>
            <a:off x="389776" y="4603210"/>
            <a:ext cx="2732837" cy="153888"/>
          </a:xfrm>
          <a:prstGeom prst="rect">
            <a:avLst/>
          </a:prstGeom>
          <a:noFill/>
        </p:spPr>
        <p:txBody>
          <a:bodyPr wrap="square" lIns="0" tIns="0" rIns="0" bIns="0" rtlCol="0">
            <a:spAutoFit/>
          </a:bodyPr>
          <a:lstStyle/>
          <a:p>
            <a:r>
              <a:rPr lang="en-US" sz="1000" b="0" i="0" u="none" strike="noStrike">
                <a:solidFill>
                  <a:srgbClr val="000000"/>
                </a:solidFill>
                <a:effectLst/>
                <a:latin typeface="Source Sans Pro" panose="020B0503030403020204" pitchFamily="34" charset="0"/>
              </a:rPr>
              <a:t>Intro</a:t>
            </a:r>
            <a:endParaRPr lang="en-US" sz="1000">
              <a:latin typeface="Source Sans Pro" panose="020B0503030403020204" pitchFamily="34" charset="0"/>
              <a:ea typeface="Source Sans Pro" panose="020B0503030403020204" pitchFamily="34" charset="0"/>
            </a:endParaRPr>
          </a:p>
        </p:txBody>
      </p:sp>
      <p:sp>
        <p:nvSpPr>
          <p:cNvPr id="9" name="TextBox 8">
            <a:extLst>
              <a:ext uri="{FF2B5EF4-FFF2-40B4-BE49-F238E27FC236}">
                <a16:creationId xmlns:a16="http://schemas.microsoft.com/office/drawing/2014/main" id="{35900C27-1FD2-E95A-5FFF-475861F039D6}"/>
              </a:ext>
            </a:extLst>
          </p:cNvPr>
          <p:cNvSpPr txBox="1"/>
          <p:nvPr/>
        </p:nvSpPr>
        <p:spPr>
          <a:xfrm>
            <a:off x="6189875" y="4974082"/>
            <a:ext cx="5043275" cy="461665"/>
          </a:xfrm>
          <a:prstGeom prst="rect">
            <a:avLst/>
          </a:prstGeom>
          <a:noFill/>
        </p:spPr>
        <p:txBody>
          <a:bodyPr wrap="square" lIns="0" tIns="0" rIns="0" bIns="0" rtlCol="0">
            <a:spAutoFit/>
          </a:bodyPr>
          <a:lstStyle/>
          <a:p>
            <a:r>
              <a:rPr lang="en-US" sz="1000" b="0" i="0" u="none" strike="noStrike" dirty="0">
                <a:effectLst/>
                <a:latin typeface="Source Sans Pro" panose="020B0503030403020204" pitchFamily="34" charset="0"/>
                <a:ea typeface="Source Sans Pro" panose="020B0503030403020204" pitchFamily="34" charset="0"/>
              </a:rPr>
              <a:t>Outro animation is similar to the intro animation, with motion in the reverse – and ends with </a:t>
            </a:r>
            <a:br>
              <a:rPr lang="en-US" sz="1000" b="0" i="0" u="none" strike="noStrike" dirty="0">
                <a:effectLst/>
                <a:latin typeface="Source Sans Pro" panose="020B0503030403020204" pitchFamily="34" charset="0"/>
                <a:ea typeface="Source Sans Pro" panose="020B0503030403020204" pitchFamily="34" charset="0"/>
              </a:rPr>
            </a:br>
            <a:r>
              <a:rPr lang="en-US" sz="1000" b="0" i="0" u="none" strike="noStrike" dirty="0">
                <a:effectLst/>
                <a:latin typeface="Source Sans Pro" panose="020B0503030403020204" pitchFamily="34" charset="0"/>
                <a:ea typeface="Source Sans Pro" panose="020B0503030403020204" pitchFamily="34" charset="0"/>
              </a:rPr>
              <a:t>Compassion Purple background with white logo. </a:t>
            </a:r>
            <a:r>
              <a:rPr lang="en-US" sz="1000" b="0" i="0" dirty="0">
                <a:effectLst/>
                <a:latin typeface="Source Sans Pro" panose="020B0503030403020204" pitchFamily="34" charset="0"/>
                <a:ea typeface="Source Sans Pro" panose="020B0503030403020204" pitchFamily="34" charset="0"/>
              </a:rPr>
              <a:t>As it is the final element of a video, the outro reinforces a tone of compassion and gentle motion.</a:t>
            </a:r>
            <a:endParaRPr lang="en-US" sz="1000" dirty="0">
              <a:latin typeface="Source Sans Pro" panose="020B0503030403020204" pitchFamily="34" charset="0"/>
              <a:ea typeface="Source Sans Pro" panose="020B0503030403020204" pitchFamily="34" charset="0"/>
            </a:endParaRPr>
          </a:p>
        </p:txBody>
      </p:sp>
      <p:pic>
        <p:nvPicPr>
          <p:cNvPr id="2" name="Logo Animation INTRO - With Content Final.mp4">
            <a:hlinkClick r:id="" action="ppaction://media"/>
            <a:extLst>
              <a:ext uri="{FF2B5EF4-FFF2-40B4-BE49-F238E27FC236}">
                <a16:creationId xmlns:a16="http://schemas.microsoft.com/office/drawing/2014/main" id="{6F47CE07-FC23-528F-F85C-C21D77604199}"/>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382587" y="1376519"/>
            <a:ext cx="5579171" cy="3138283"/>
          </a:xfrm>
          <a:prstGeom prst="rect">
            <a:avLst/>
          </a:prstGeom>
        </p:spPr>
      </p:pic>
      <p:pic>
        <p:nvPicPr>
          <p:cNvPr id="3" name="Logo Animation OUTRO - With Content Final.mp4">
            <a:hlinkClick r:id="" action="ppaction://media"/>
            <a:extLst>
              <a:ext uri="{FF2B5EF4-FFF2-40B4-BE49-F238E27FC236}">
                <a16:creationId xmlns:a16="http://schemas.microsoft.com/office/drawing/2014/main" id="{BA2D94FC-A5BC-C418-EC6E-E2225212828A}"/>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6217321" y="1376518"/>
            <a:ext cx="5592091" cy="3145551"/>
          </a:xfrm>
          <a:prstGeom prst="rect">
            <a:avLst/>
          </a:prstGeom>
        </p:spPr>
      </p:pic>
    </p:spTree>
    <p:extLst>
      <p:ext uri="{BB962C8B-B14F-4D97-AF65-F5344CB8AC3E}">
        <p14:creationId xmlns:p14="http://schemas.microsoft.com/office/powerpoint/2010/main" val="1158026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320"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70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2"/>
                </p:tgtEl>
              </p:cMediaNode>
            </p:video>
            <p:seq concurrent="1" nextAc="seek">
              <p:cTn id="12" restart="whenNotActive" fill="hold" evtFilter="cancelBubble" nodeType="interactiveSeq">
                <p:stCondLst>
                  <p:cond evt="onClick" delay="0">
                    <p:tgtEl>
                      <p:spTgt spid="2"/>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2"/>
                                        </p:tgtEl>
                                      </p:cBhvr>
                                    </p:cmd>
                                  </p:childTnLst>
                                </p:cTn>
                              </p:par>
                            </p:childTnLst>
                          </p:cTn>
                        </p:par>
                      </p:childTnLst>
                    </p:cTn>
                  </p:par>
                </p:childTnLst>
              </p:cTn>
              <p:nextCondLst>
                <p:cond evt="onClick" delay="0">
                  <p:tgtEl>
                    <p:spTgt spid="2"/>
                  </p:tgtEl>
                </p:cond>
              </p:nextCondLst>
            </p:seq>
            <p:video>
              <p:cMediaNode vol="80000">
                <p:cTn id="17" fill="hold" display="0">
                  <p:stCondLst>
                    <p:cond delay="indefinite"/>
                  </p:stCondLst>
                </p:cTn>
                <p:tgtEl>
                  <p:spTgt spid="3"/>
                </p:tgtEl>
              </p:cMediaNode>
            </p:video>
            <p:seq concurrent="1" nextAc="seek">
              <p:cTn id="18" restart="whenNotActive" fill="hold" evtFilter="cancelBubble" nodeType="interactiveSeq">
                <p:stCondLst>
                  <p:cond evt="onClick" delay="0">
                    <p:tgtEl>
                      <p:spTgt spid="3"/>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7" name="Typography 02">
            <a:hlinkClick r:id="" action="ppaction://media"/>
            <a:extLst>
              <a:ext uri="{FF2B5EF4-FFF2-40B4-BE49-F238E27FC236}">
                <a16:creationId xmlns:a16="http://schemas.microsoft.com/office/drawing/2014/main" id="{10FF61CC-FE8E-5681-5514-BC8C49283B00}"/>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6177804" y="1381470"/>
            <a:ext cx="5603822" cy="3152150"/>
          </a:xfrm>
          <a:prstGeom prst="rect">
            <a:avLst/>
          </a:prstGeom>
        </p:spPr>
      </p:pic>
      <p:pic>
        <p:nvPicPr>
          <p:cNvPr id="10" name="Typography 01">
            <a:hlinkClick r:id="" action="ppaction://media"/>
            <a:extLst>
              <a:ext uri="{FF2B5EF4-FFF2-40B4-BE49-F238E27FC236}">
                <a16:creationId xmlns:a16="http://schemas.microsoft.com/office/drawing/2014/main" id="{E9A32B5E-B604-CC18-6CFB-6FBC4E3B44DC}"/>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371652" y="1371894"/>
            <a:ext cx="5603823" cy="3152150"/>
          </a:xfrm>
          <a:prstGeom prst="rect">
            <a:avLst/>
          </a:prstGeom>
        </p:spPr>
      </p:pic>
      <p:sp>
        <p:nvSpPr>
          <p:cNvPr id="4" name="Title 3">
            <a:extLst>
              <a:ext uri="{FF2B5EF4-FFF2-40B4-BE49-F238E27FC236}">
                <a16:creationId xmlns:a16="http://schemas.microsoft.com/office/drawing/2014/main" id="{051D7187-3C2F-8A80-F649-9736A12A2B7E}"/>
              </a:ext>
            </a:extLst>
          </p:cNvPr>
          <p:cNvSpPr>
            <a:spLocks noGrp="1"/>
          </p:cNvSpPr>
          <p:nvPr>
            <p:ph type="title"/>
          </p:nvPr>
        </p:nvSpPr>
        <p:spPr>
          <a:xfrm>
            <a:off x="382586" y="381000"/>
            <a:ext cx="4668837" cy="276999"/>
          </a:xfrm>
        </p:spPr>
        <p:txBody>
          <a:bodyPr/>
          <a:lstStyle/>
          <a:p>
            <a:r>
              <a:rPr lang="en-US">
                <a:solidFill>
                  <a:srgbClr val="6123A8"/>
                </a:solidFill>
              </a:rPr>
              <a:t>Typography in motion</a:t>
            </a:r>
          </a:p>
        </p:txBody>
      </p:sp>
      <p:sp>
        <p:nvSpPr>
          <p:cNvPr id="8" name="TextBox 7">
            <a:extLst>
              <a:ext uri="{FF2B5EF4-FFF2-40B4-BE49-F238E27FC236}">
                <a16:creationId xmlns:a16="http://schemas.microsoft.com/office/drawing/2014/main" id="{26DA994D-B211-A7E1-4FE4-A7505908A1EE}"/>
              </a:ext>
            </a:extLst>
          </p:cNvPr>
          <p:cNvSpPr txBox="1"/>
          <p:nvPr/>
        </p:nvSpPr>
        <p:spPr>
          <a:xfrm>
            <a:off x="389777" y="4720922"/>
            <a:ext cx="4588623" cy="1154162"/>
          </a:xfrm>
          <a:prstGeom prst="rect">
            <a:avLst/>
          </a:prstGeom>
          <a:noFill/>
        </p:spPr>
        <p:txBody>
          <a:bodyPr wrap="square" lIns="0" tIns="0" rIns="0" bIns="0" rtlCol="0" anchor="t">
            <a:spAutoFit/>
          </a:bodyPr>
          <a:lstStyle/>
          <a:p>
            <a:r>
              <a:rPr lang="en-US" sz="1000" u="none" strike="noStrike" dirty="0">
                <a:effectLst/>
                <a:latin typeface="Source Sans Pro"/>
                <a:ea typeface="Source Sans Pro"/>
              </a:rPr>
              <a:t>When animating paragraph form of text, we </a:t>
            </a:r>
            <a:r>
              <a:rPr lang="en-US" sz="1000" dirty="0">
                <a:latin typeface="Source Sans Pro"/>
                <a:ea typeface="Source Sans Pro"/>
              </a:rPr>
              <a:t>want to establish a sense of calm in the </a:t>
            </a:r>
            <a:br>
              <a:rPr lang="en-US" sz="1000" dirty="0">
                <a:latin typeface="Source Sans Pro"/>
                <a:ea typeface="Source Sans Pro"/>
              </a:rPr>
            </a:br>
            <a:r>
              <a:rPr lang="en-US" sz="1000" dirty="0">
                <a:latin typeface="Source Sans Pro"/>
                <a:ea typeface="Source Sans Pro"/>
              </a:rPr>
              <a:t>speed in which it animates to ensure a comfortable reading pace and cadence </a:t>
            </a:r>
            <a:br>
              <a:rPr lang="en-US" sz="1000" dirty="0">
                <a:latin typeface="Source Sans Pro"/>
                <a:ea typeface="Source Sans Pro"/>
              </a:rPr>
            </a:br>
            <a:r>
              <a:rPr lang="en-US" sz="1000" dirty="0">
                <a:latin typeface="Source Sans Pro"/>
                <a:ea typeface="Source Sans Pro"/>
              </a:rPr>
              <a:t>for our international colleagues and customers. </a:t>
            </a:r>
            <a:r>
              <a:rPr lang="en-US" sz="1000" u="none" strike="noStrike" dirty="0">
                <a:effectLst/>
                <a:latin typeface="Source Sans Pro"/>
                <a:ea typeface="Source Sans Pro"/>
              </a:rPr>
              <a:t>The </a:t>
            </a:r>
            <a:r>
              <a:rPr lang="en-US" sz="1000" dirty="0">
                <a:latin typeface="Source Sans Pro"/>
                <a:ea typeface="Source Sans Pro"/>
              </a:rPr>
              <a:t>text </a:t>
            </a:r>
            <a:r>
              <a:rPr lang="en-US" sz="1000" u="none" strike="noStrike" dirty="0">
                <a:effectLst/>
                <a:latin typeface="Source Sans Pro"/>
                <a:ea typeface="Source Sans Pro"/>
              </a:rPr>
              <a:t>is stationary, </a:t>
            </a:r>
            <a:r>
              <a:rPr lang="en-US" sz="1000" dirty="0">
                <a:latin typeface="Source Sans Pro"/>
                <a:ea typeface="Source Sans Pro"/>
              </a:rPr>
              <a:t>left-aligned, </a:t>
            </a:r>
            <a:br>
              <a:rPr lang="en-US" sz="1000" dirty="0">
                <a:latin typeface="Source Sans Pro"/>
                <a:ea typeface="Source Sans Pro"/>
              </a:rPr>
            </a:br>
            <a:r>
              <a:rPr lang="en-US" sz="1000" dirty="0">
                <a:latin typeface="Source Sans Pro"/>
                <a:ea typeface="Source Sans Pro"/>
              </a:rPr>
              <a:t>and</a:t>
            </a:r>
            <a:r>
              <a:rPr lang="en-US" sz="1000" u="none" strike="noStrike" dirty="0">
                <a:effectLst/>
                <a:latin typeface="Source Sans Pro"/>
                <a:ea typeface="Source Sans Pro"/>
              </a:rPr>
              <a:t> the opacity </a:t>
            </a:r>
            <a:r>
              <a:rPr lang="en-US" sz="1000" dirty="0">
                <a:latin typeface="Source Sans Pro"/>
                <a:ea typeface="Source Sans Pro"/>
              </a:rPr>
              <a:t>is animated in and out as a whole from the beginning to end.  </a:t>
            </a:r>
            <a:endParaRPr lang="en-US" sz="1000" dirty="0">
              <a:latin typeface="Source Sans Pro"/>
            </a:endParaRPr>
          </a:p>
          <a:p>
            <a:pPr>
              <a:spcBef>
                <a:spcPts val="600"/>
              </a:spcBef>
            </a:pPr>
            <a:r>
              <a:rPr lang="en-US" sz="1000" dirty="0">
                <a:latin typeface="Source Sans Pro"/>
              </a:rPr>
              <a:t>If you combine a music sequence with an animation, ensure the music's timing accurately aligns with the animation’s rhythm either to emphasize specific moments or to enhance the narrative.</a:t>
            </a:r>
          </a:p>
        </p:txBody>
      </p:sp>
      <p:sp>
        <p:nvSpPr>
          <p:cNvPr id="3" name="TextBox 2">
            <a:extLst>
              <a:ext uri="{FF2B5EF4-FFF2-40B4-BE49-F238E27FC236}">
                <a16:creationId xmlns:a16="http://schemas.microsoft.com/office/drawing/2014/main" id="{F54D34C1-1B83-D6AD-21A1-FB4CC4F9232A}"/>
              </a:ext>
            </a:extLst>
          </p:cNvPr>
          <p:cNvSpPr txBox="1"/>
          <p:nvPr/>
        </p:nvSpPr>
        <p:spPr>
          <a:xfrm>
            <a:off x="6177804" y="4712759"/>
            <a:ext cx="5077384" cy="1231106"/>
          </a:xfrm>
          <a:prstGeom prst="rect">
            <a:avLst/>
          </a:prstGeom>
          <a:noFill/>
        </p:spPr>
        <p:txBody>
          <a:bodyPr wrap="square" lIns="0" tIns="0" rIns="0" bIns="0" rtlCol="0">
            <a:spAutoFit/>
          </a:bodyPr>
          <a:lstStyle/>
          <a:p>
            <a:r>
              <a:rPr lang="en-US" sz="1000" u="none" strike="noStrike" dirty="0">
                <a:solidFill>
                  <a:srgbClr val="000000"/>
                </a:solidFill>
                <a:effectLst/>
                <a:latin typeface="Source Sans Pro" panose="020B0503030403020204" pitchFamily="34" charset="0"/>
                <a:ea typeface="Source Sans Pro" panose="020B0503030403020204" pitchFamily="34" charset="0"/>
              </a:rPr>
              <a:t>When animating headline text over footage or static imagery, ensure the text is the primary focus and the footage is not distracting to reinforce the sense of balance and a coordinated flow between elements. </a:t>
            </a:r>
            <a:endParaRPr lang="en-US" sz="1000" dirty="0">
              <a:solidFill>
                <a:srgbClr val="000000"/>
              </a:solidFill>
              <a:latin typeface="Source Sans Pro"/>
              <a:ea typeface="Source Sans Pro" panose="020B0503030403020204" pitchFamily="34" charset="0"/>
            </a:endParaRPr>
          </a:p>
          <a:p>
            <a:endParaRPr lang="en-US" sz="1000" dirty="0">
              <a:solidFill>
                <a:srgbClr val="000000"/>
              </a:solidFill>
              <a:latin typeface="Source Sans Pro" panose="020B0503030403020204" pitchFamily="34" charset="0"/>
              <a:ea typeface="Source Sans Pro" panose="020B0503030403020204" pitchFamily="34" charset="0"/>
            </a:endParaRPr>
          </a:p>
          <a:p>
            <a:r>
              <a:rPr lang="en-US" sz="1000" dirty="0">
                <a:solidFill>
                  <a:srgbClr val="000000"/>
                </a:solidFill>
                <a:latin typeface="Source Sans Pro" panose="020B0503030403020204" pitchFamily="34" charset="0"/>
              </a:rPr>
              <a:t>For more information on our calm and balance motion principles, please refer to page 13 of </a:t>
            </a:r>
            <a:br>
              <a:rPr lang="en-US" sz="1000" dirty="0">
                <a:solidFill>
                  <a:srgbClr val="000000"/>
                </a:solidFill>
                <a:latin typeface="Source Sans Pro" panose="020B0503030403020204" pitchFamily="34" charset="0"/>
              </a:rPr>
            </a:br>
            <a:r>
              <a:rPr lang="en-US" sz="1000" dirty="0">
                <a:solidFill>
                  <a:srgbClr val="000000"/>
                </a:solidFill>
                <a:latin typeface="Source Sans Pro" panose="020B0503030403020204" pitchFamily="34" charset="0"/>
              </a:rPr>
              <a:t>this document.</a:t>
            </a:r>
            <a:endParaRPr lang="en-US" sz="1000" dirty="0">
              <a:latin typeface="Source Sans Pro"/>
            </a:endParaRPr>
          </a:p>
          <a:p>
            <a:endParaRPr lang="en-US" sz="1000" u="none" strike="noStrike" dirty="0">
              <a:solidFill>
                <a:srgbClr val="000000"/>
              </a:solidFill>
              <a:effectLst/>
              <a:latin typeface="Source Sans Pro" panose="020B0503030403020204" pitchFamily="34" charset="0"/>
              <a:ea typeface="Source Sans Pro" panose="020B0503030403020204" pitchFamily="34" charset="0"/>
            </a:endParaRPr>
          </a:p>
          <a:p>
            <a:endParaRPr lang="en-US" sz="1000" u="none" strike="noStrike" dirty="0">
              <a:solidFill>
                <a:srgbClr val="000000"/>
              </a:solidFill>
              <a:effectLst/>
              <a:latin typeface="Source Sans Pro" panose="020B0503030403020204" pitchFamily="34" charset="0"/>
              <a:ea typeface="Source Sans Pro" panose="020B0503030403020204" pitchFamily="34" charset="0"/>
            </a:endParaRPr>
          </a:p>
        </p:txBody>
      </p:sp>
      <p:sp>
        <p:nvSpPr>
          <p:cNvPr id="5" name="Rectangle 4">
            <a:extLst>
              <a:ext uri="{FF2B5EF4-FFF2-40B4-BE49-F238E27FC236}">
                <a16:creationId xmlns:a16="http://schemas.microsoft.com/office/drawing/2014/main" id="{98DDFB49-F009-EBBE-4719-DDE635A915E3}"/>
              </a:ext>
            </a:extLst>
          </p:cNvPr>
          <p:cNvSpPr/>
          <p:nvPr/>
        </p:nvSpPr>
        <p:spPr>
          <a:xfrm>
            <a:off x="17271549" y="1682093"/>
            <a:ext cx="3695360" cy="276999"/>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sz="1100">
                <a:solidFill>
                  <a:schemeClr val="bg1"/>
                </a:solidFill>
              </a:rPr>
              <a:t>Font shifted, please use the Source Sans Pro </a:t>
            </a:r>
            <a:r>
              <a:rPr lang="en-US" sz="1100" err="1">
                <a:solidFill>
                  <a:schemeClr val="bg1"/>
                </a:solidFill>
              </a:rPr>
              <a:t>Semibold</a:t>
            </a:r>
            <a:endParaRPr lang="en-US" sz="1100">
              <a:solidFill>
                <a:schemeClr val="bg1"/>
              </a:solidFill>
            </a:endParaRPr>
          </a:p>
        </p:txBody>
      </p:sp>
      <p:pic>
        <p:nvPicPr>
          <p:cNvPr id="11" name="Picture 2" descr="White Heavy Check Mark Emoji (U+2705)">
            <a:extLst>
              <a:ext uri="{FF2B5EF4-FFF2-40B4-BE49-F238E27FC236}">
                <a16:creationId xmlns:a16="http://schemas.microsoft.com/office/drawing/2014/main" id="{58FC16B6-A02A-621D-7A40-C5EE7BD59C4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101595" y="1381470"/>
            <a:ext cx="202184" cy="20218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White Heavy Check Mark Emoji (U+2705)">
            <a:extLst>
              <a:ext uri="{FF2B5EF4-FFF2-40B4-BE49-F238E27FC236}">
                <a16:creationId xmlns:a16="http://schemas.microsoft.com/office/drawing/2014/main" id="{DCF87857-506B-755E-B9EA-A08F9FC5D02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509771" y="1381470"/>
            <a:ext cx="202184" cy="202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5393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60"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308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10"/>
                </p:tgtEl>
              </p:cMediaNode>
            </p:video>
            <p:seq concurrent="1" nextAc="seek">
              <p:cTn id="12" restart="whenNotActive" fill="hold" evtFilter="cancelBubble" nodeType="interactiveSeq">
                <p:stCondLst>
                  <p:cond evt="onClick" delay="0">
                    <p:tgtEl>
                      <p:spTgt spid="10"/>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10"/>
                                        </p:tgtEl>
                                      </p:cBhvr>
                                    </p:cmd>
                                  </p:childTnLst>
                                </p:cTn>
                              </p:par>
                            </p:childTnLst>
                          </p:cTn>
                        </p:par>
                      </p:childTnLst>
                    </p:cTn>
                  </p:par>
                </p:childTnLst>
              </p:cTn>
              <p:nextCondLst>
                <p:cond evt="onClick" delay="0">
                  <p:tgtEl>
                    <p:spTgt spid="10"/>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7"/>
                                        </p:tgtEl>
                                      </p:cBhvr>
                                    </p:cmd>
                                  </p:childTnLst>
                                </p:cTn>
                              </p:par>
                            </p:childTnLst>
                          </p:cTn>
                        </p:par>
                      </p:childTnLst>
                    </p:cTn>
                  </p:par>
                </p:childTnLst>
              </p:cTn>
              <p:nextCondLst>
                <p:cond evt="onClick" delay="0">
                  <p:tgtEl>
                    <p:spTgt spid="7"/>
                  </p:tgtEl>
                </p:cond>
              </p:nextCondLst>
            </p:seq>
            <p:video>
              <p:cMediaNode vol="80000">
                <p:cTn id="22" fill="hold" display="0">
                  <p:stCondLst>
                    <p:cond delay="indefinite"/>
                  </p:stCondLst>
                </p:cTn>
                <p:tgtEl>
                  <p:spTgt spid="7"/>
                </p:tgtEl>
              </p:cMediaNode>
            </p:video>
          </p:childTnLst>
        </p:cTn>
      </p:par>
    </p:tnLst>
  </p:timing>
</p:sld>
</file>

<file path=ppt/theme/theme1.xml><?xml version="1.0" encoding="utf-8"?>
<a:theme xmlns:a="http://schemas.openxmlformats.org/drawingml/2006/main" name="GEHC Theme">
  <a:themeElements>
    <a:clrScheme name="GEHC Theme Colors">
      <a:dk1>
        <a:srgbClr val="000000"/>
      </a:dk1>
      <a:lt1>
        <a:srgbClr val="FFFFFF"/>
      </a:lt1>
      <a:dk2>
        <a:srgbClr val="8D8D8D"/>
      </a:dk2>
      <a:lt2>
        <a:srgbClr val="D4D4D4"/>
      </a:lt2>
      <a:accent1>
        <a:srgbClr val="6400A0"/>
      </a:accent1>
      <a:accent2>
        <a:srgbClr val="45B2C5"/>
      </a:accent2>
      <a:accent3>
        <a:srgbClr val="19BB7C"/>
      </a:accent3>
      <a:accent4>
        <a:srgbClr val="F8D754"/>
      </a:accent4>
      <a:accent5>
        <a:srgbClr val="F37F63"/>
      </a:accent5>
      <a:accent6>
        <a:srgbClr val="D4D4D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08d5586c-054b-45aa-9ec4-445d4734b9af" xsi:nil="true"/>
    <lcf76f155ced4ddcb4097134ff3c332f xmlns="f354ac26-e6a5-4041-a031-1a492a5aba76">
      <Terms xmlns="http://schemas.microsoft.com/office/infopath/2007/PartnerControls"/>
    </lcf76f155ced4ddcb4097134ff3c332f>
    <SharedWithUsers xmlns="08d5586c-054b-45aa-9ec4-445d4734b9af">
      <UserInfo>
        <DisplayName>Nicola Di Costanzo (Interbrand)</DisplayName>
        <AccountId>340</AccountId>
        <AccountType/>
      </UserInfo>
      <UserInfo>
        <DisplayName>Quae Luong (Interbrand)</DisplayName>
        <AccountId>341</AccountId>
        <AccountType/>
      </UserInfo>
      <UserInfo>
        <DisplayName>Owen Nitka (Interbrand)</DisplayName>
        <AccountId>135</AccountId>
        <AccountType/>
      </UserInfo>
      <UserInfo>
        <DisplayName>Weronika Rafa (Interbrand)</DisplayName>
        <AccountId>89</AccountId>
        <AccountType/>
      </UserInfo>
      <UserInfo>
        <DisplayName>Maria Samodra (Interbrand)</DisplayName>
        <AccountId>27</AccountId>
        <AccountType/>
      </UserInfo>
      <UserInfo>
        <DisplayName>Julia Yu (Interbrand)</DisplayName>
        <AccountId>851</AccountId>
        <AccountType/>
      </UserInfo>
      <UserInfo>
        <DisplayName>William Woduschegg (Interbrand)</DisplayName>
        <AccountId>14</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21C552EE3465E4B8080132176A5E915" ma:contentTypeVersion="17" ma:contentTypeDescription="Create a new document." ma:contentTypeScope="" ma:versionID="1590c40361b2494970d6ccf91307c9d7">
  <xsd:schema xmlns:xsd="http://www.w3.org/2001/XMLSchema" xmlns:xs="http://www.w3.org/2001/XMLSchema" xmlns:p="http://schemas.microsoft.com/office/2006/metadata/properties" xmlns:ns2="f354ac26-e6a5-4041-a031-1a492a5aba76" xmlns:ns3="08d5586c-054b-45aa-9ec4-445d4734b9af" targetNamespace="http://schemas.microsoft.com/office/2006/metadata/properties" ma:root="true" ma:fieldsID="43888d1e3f8a30256517090872f565fc" ns2:_="" ns3:_="">
    <xsd:import namespace="f354ac26-e6a5-4041-a031-1a492a5aba76"/>
    <xsd:import namespace="08d5586c-054b-45aa-9ec4-445d4734b9a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54ac26-e6a5-4041-a031-1a492a5aba7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36a257fb-28f5-49c4-92c3-d49665e8e1d3"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8d5586c-054b-45aa-9ec4-445d4734b9af"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5aedae29-ba0e-46e1-80d1-fe618945300c}" ma:internalName="TaxCatchAll" ma:showField="CatchAllData" ma:web="08d5586c-054b-45aa-9ec4-445d4734b9a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D80C34F-1B2C-4354-8328-295BBF8E35F6}">
  <ds:schemaRefs>
    <ds:schemaRef ds:uri="http://schemas.microsoft.com/sharepoint/v3/contenttype/forms"/>
  </ds:schemaRefs>
</ds:datastoreItem>
</file>

<file path=customXml/itemProps2.xml><?xml version="1.0" encoding="utf-8"?>
<ds:datastoreItem xmlns:ds="http://schemas.openxmlformats.org/officeDocument/2006/customXml" ds:itemID="{E9041AFF-2ABA-48A5-BE9C-C8595B9A6468}">
  <ds:schemaRefs>
    <ds:schemaRef ds:uri="08d5586c-054b-45aa-9ec4-445d4734b9af"/>
    <ds:schemaRef ds:uri="f354ac26-e6a5-4041-a031-1a492a5aba7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32167FC8-85A5-419D-806D-35C0C77AF1BF}">
  <ds:schemaRefs>
    <ds:schemaRef ds:uri="08d5586c-054b-45aa-9ec4-445d4734b9af"/>
    <ds:schemaRef ds:uri="f354ac26-e6a5-4041-a031-1a492a5aba7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4429</TotalTime>
  <Words>1856</Words>
  <Application>Microsoft Macintosh PowerPoint</Application>
  <PresentationFormat>Widescreen</PresentationFormat>
  <Paragraphs>198</Paragraphs>
  <Slides>19</Slides>
  <Notes>13</Notes>
  <HiddenSlides>0</HiddenSlides>
  <MMClips>29</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Calibri</vt:lpstr>
      <vt:lpstr>Söhne</vt:lpstr>
      <vt:lpstr>Source Sans Pro</vt:lpstr>
      <vt:lpstr>Source Sans Pro Light</vt:lpstr>
      <vt:lpstr>Source Sans Pro Semibold</vt:lpstr>
      <vt:lpstr>Source Sans Pro Semibold</vt:lpstr>
      <vt:lpstr>GEHC Theme</vt:lpstr>
      <vt:lpstr>PowerPoint Presentation</vt:lpstr>
      <vt:lpstr>Introduction</vt:lpstr>
      <vt:lpstr>Viewing the animation</vt:lpstr>
      <vt:lpstr>Table of contents</vt:lpstr>
      <vt:lpstr>PowerPoint Presentation</vt:lpstr>
      <vt:lpstr>Our principles of motion graphics </vt:lpstr>
      <vt:lpstr>Logo animation intro/outro</vt:lpstr>
      <vt:lpstr>Logo animation intro/outro – with content</vt:lpstr>
      <vt:lpstr>Typography in motion</vt:lpstr>
      <vt:lpstr>Standard transitions</vt:lpstr>
      <vt:lpstr>Graphic device transitions</vt:lpstr>
      <vt:lpstr>Lower thirds</vt:lpstr>
      <vt:lpstr>PowerPoint Presentation</vt:lpstr>
      <vt:lpstr>Our principles of motion graphics </vt:lpstr>
      <vt:lpstr>Calm</vt:lpstr>
      <vt:lpstr>Balance</vt:lpstr>
      <vt:lpstr>Concise</vt:lpstr>
      <vt:lpstr>Technical motion reference for animators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Maria Samodra (Interbrand)</dc:creator>
  <cp:lastModifiedBy>Williams, Joanne</cp:lastModifiedBy>
  <cp:revision>65</cp:revision>
  <dcterms:created xsi:type="dcterms:W3CDTF">2022-11-22T22:00:24Z</dcterms:created>
  <dcterms:modified xsi:type="dcterms:W3CDTF">2025-01-21T10:31:49Z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0x010100F21C552EE3465E4B8080132176A5E915</vt:lpwstr>
  </property>
  <property fmtid="{D5CDD505-2E9C-101B-9397-08002B2CF9AE}" pid="3" name="MediaServiceImageTags">
    <vt:lpwstr/>
  </property>
</Properties>
</file>