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62" r:id="rId5"/>
  </p:sldMasterIdLst>
  <p:notesMasterIdLst>
    <p:notesMasterId r:id="rId26"/>
  </p:notesMasterIdLst>
  <p:handoutMasterIdLst>
    <p:handoutMasterId r:id="rId27"/>
  </p:handoutMasterIdLst>
  <p:sldIdLst>
    <p:sldId id="256" r:id="rId6"/>
    <p:sldId id="2147483250" r:id="rId7"/>
    <p:sldId id="2147483138" r:id="rId8"/>
    <p:sldId id="2147483159" r:id="rId9"/>
    <p:sldId id="2147483198" r:id="rId10"/>
    <p:sldId id="2147483249" r:id="rId11"/>
    <p:sldId id="2147483243" r:id="rId12"/>
    <p:sldId id="2147483162" r:id="rId13"/>
    <p:sldId id="2147483237" r:id="rId14"/>
    <p:sldId id="2147483232" r:id="rId15"/>
    <p:sldId id="2147483165" r:id="rId16"/>
    <p:sldId id="2147483201" r:id="rId17"/>
    <p:sldId id="2147483240" r:id="rId18"/>
    <p:sldId id="2147483203" r:id="rId19"/>
    <p:sldId id="2147483204" r:id="rId20"/>
    <p:sldId id="2147483205" r:id="rId21"/>
    <p:sldId id="2147483206" r:id="rId22"/>
    <p:sldId id="2147483170" r:id="rId23"/>
    <p:sldId id="2147483252" r:id="rId24"/>
    <p:sldId id="214748325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FDA98A2-A6A9-9D43-8B28-AE3FD85E2462}">
          <p14:sldIdLst>
            <p14:sldId id="256"/>
            <p14:sldId id="2147483250"/>
            <p14:sldId id="2147483138"/>
            <p14:sldId id="2147483159"/>
            <p14:sldId id="2147483198"/>
            <p14:sldId id="2147483249"/>
            <p14:sldId id="2147483243"/>
            <p14:sldId id="2147483162"/>
            <p14:sldId id="2147483237"/>
            <p14:sldId id="2147483232"/>
            <p14:sldId id="2147483165"/>
            <p14:sldId id="2147483201"/>
            <p14:sldId id="2147483240"/>
            <p14:sldId id="2147483203"/>
            <p14:sldId id="2147483204"/>
            <p14:sldId id="2147483205"/>
            <p14:sldId id="2147483206"/>
            <p14:sldId id="2147483170"/>
            <p14:sldId id="2147483252"/>
            <p14:sldId id="2147483251"/>
          </p14:sldIdLst>
        </p14:section>
      </p14:sectionLst>
    </p:ext>
    <p:ext uri="{EFAFB233-063F-42B5-8137-9DF3F51BA10A}">
      <p15:sldGuideLst xmlns:p15="http://schemas.microsoft.com/office/powerpoint/2012/main">
        <p15:guide id="2" pos="3840" userDrawn="1">
          <p15:clr>
            <a:srgbClr val="A4A3A4"/>
          </p15:clr>
        </p15:guide>
        <p15:guide id="3" orient="horz" pos="24" userDrawn="1">
          <p15:clr>
            <a:srgbClr val="A4A3A4"/>
          </p15:clr>
        </p15:guide>
        <p15:guide id="5" pos="2835" userDrawn="1">
          <p15:clr>
            <a:srgbClr val="A4A3A4"/>
          </p15:clr>
        </p15:guide>
        <p15:guide id="6" orient="horz" pos="3672" userDrawn="1">
          <p15:clr>
            <a:srgbClr val="A4A3A4"/>
          </p15:clr>
        </p15:guide>
        <p15:guide id="7" pos="3021" userDrawn="1">
          <p15:clr>
            <a:srgbClr val="A4A3A4"/>
          </p15:clr>
        </p15:guide>
        <p15:guide id="8" orient="horz" pos="2850" userDrawn="1">
          <p15:clr>
            <a:srgbClr val="A4A3A4"/>
          </p15:clr>
        </p15:guide>
        <p15:guide id="9" orient="horz" pos="3120" userDrawn="1">
          <p15:clr>
            <a:srgbClr val="A4A3A4"/>
          </p15:clr>
        </p15:guide>
        <p15:guide id="10" orient="horz" pos="2969" userDrawn="1">
          <p15:clr>
            <a:srgbClr val="A4A3A4"/>
          </p15:clr>
        </p15:guide>
        <p15:guide id="11" orient="horz" pos="552" userDrawn="1">
          <p15:clr>
            <a:srgbClr val="A4A3A4"/>
          </p15:clr>
        </p15:guide>
        <p15:guide id="12" orient="horz" pos="2578" userDrawn="1">
          <p15:clr>
            <a:srgbClr val="A4A3A4"/>
          </p15:clr>
        </p15:guide>
        <p15:guide id="13" orient="horz" userDrawn="1">
          <p15:clr>
            <a:srgbClr val="A4A3A4"/>
          </p15:clr>
        </p15:guide>
        <p15:guide id="14" pos="2297" userDrawn="1">
          <p15:clr>
            <a:srgbClr val="A4A3A4"/>
          </p15:clr>
        </p15:guide>
        <p15:guide id="15" pos="2428" userDrawn="1">
          <p15:clr>
            <a:srgbClr val="A4A3A4"/>
          </p15:clr>
        </p15:guide>
        <p15:guide id="16" orient="horz" pos="1361" userDrawn="1">
          <p15:clr>
            <a:srgbClr val="A4A3A4"/>
          </p15:clr>
        </p15:guide>
        <p15:guide id="17" orient="horz" pos="1058" userDrawn="1">
          <p15:clr>
            <a:srgbClr val="A4A3A4"/>
          </p15:clr>
        </p15:guide>
        <p15:guide id="18" orient="horz" pos="20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C9B809-5450-15C8-DDD7-1AF68F9D726E}" name="White, Cynthia (GE HealthCare)" initials="WC(H" userId="S::204047696@ge.com::bbebdfcc-fefb-477a-a488-dc2bffaecaca" providerId="AD"/>
  <p188:author id="{DE84A51C-283E-A27B-5A03-B687AB165487}" name="Christopher Hayes" initials="" userId="S::chayes@cs.calculatedhire.com::f073cba6-8e46-40a3-931b-0592adea9bc7" providerId="AD"/>
  <p188:author id="{DD2BB01D-CC7F-93AF-DCB4-43BBB8D495B0}" name="Nicola Di Costanzo (Interbrand)" initials="NDC(" userId="S::nicola.dicostanzo@interbrand.com::b8b3c2f5-8aa8-402e-8726-bb8849675e04" providerId="AD"/>
  <p188:author id="{2E9EAB38-78EC-82CB-E1F8-D7B94D5E051C}" name="Quae Luong (Interbrand)" initials="QL(" userId="S::quae.luong@interbrand.com::847b46a5-827c-4a16-b5ea-c68dc5f02b5c" providerId="AD"/>
  <p188:author id="{C2FE783E-F963-B2FE-F360-C063AB809E7A}" name="Williams, Joanne" initials="" userId="S::223036263@gehealthcare.com::49a665c6-97d2-4fbd-9a2b-5535f34e247e" providerId="AD"/>
  <p188:author id="{22086C57-CA35-029B-BBB6-EAB146CB8C83}" name="Tina Shields (Interbrand)" initials="T(" userId="S::tina.shields@interbrand.com::b40aec7c-05fd-49a0-a14b-4cba58f852a4" providerId="AD"/>
  <p188:author id="{59203E5C-CD81-10E3-43E6-433AE1B4A61D}" name="Julia Yu (Interbrand)" initials="" userId="S::julia.yu@interbrand.com::13dc92ff-5906-46c5-a58f-94d879c60994" providerId="AD"/>
  <p188:author id="{15F73372-6AB8-AB6B-A671-21B5CCF91FA0}" name="Alyssa Vitrano" initials="AV" userId="rJICj9ezf3VoeDxWlQ3JTKSJQczonnSHcWfzFXAnuhY=" providerId="None"/>
  <p188:author id="{2BDF2F73-047F-29CD-672A-8221865AC0DD}" name="Owen Nitka (Interbrand)" initials="ON(" userId="S::owen.nitka@interbrand.com::1aef99cb-dca8-4421-ba42-97a3f64b9e72" providerId="AD"/>
  <p188:author id="{B3C84E75-126F-C40F-D94D-8F2D05293063}" name="Katie Huffman (Interbrand)" initials="KH(" userId="S::katie.huffman@interbrand.com::d191d4c5-58ad-47bb-bcc4-a9cecf40e660" providerId="AD"/>
  <p188:author id="{F4A1DF88-8860-F284-F979-99EAE719B2F4}" name="William Woduschegg (Interbrand)" initials="" userId="S::william.woduschegg@interbrand.com::859d8dfc-4ffe-4f57-9520-c7b7adc993ee" providerId="AD"/>
  <p188:author id="{D97D82A7-9CA4-9DED-324E-1B6DB6A074D0}" name="Lorin Schaecher (Interbrand)" initials="LS(" userId="S::lorin.schaecher@interbrand.com::68ec6365-2f0f-484e-ac92-80f67df8e159" providerId="AD"/>
  <p188:author id="{FDDA97BC-9D04-C77D-121B-C1BF93E4A0F5}" name="Kevin Yuda" initials="KY" userId="b2K6dtzeoW0JaG8rquScI6iV4dDblHzcmSPQ0/ANgoM=" providerId="None"/>
  <p188:author id="{A38C0BCA-411F-4F6F-F043-39DD63F5FDBC}" name="Maria Samodra (Interbrand)" initials="MS(" userId="S::maria.samodra@interbrand.com::96d9592f-4da9-4b3a-b95e-9f48ad96b83d" providerId="AD"/>
  <p188:author id="{11916ACC-125E-6AF1-A775-2D47EF779512}" name="Christina Faeh (Interbrand)" initials="C(" userId="S::christina.faeh@interbrand.com::473b1dfd-f0e1-43b0-9061-67b0b44f4e26" providerId="AD"/>
  <p188:author id="{091E7ACC-A7C1-B580-2BD7-325E7A4C3253}" name="Williams, Joanne (GE HealthCare)" initials="JW" userId="S::223036263@ge.com::6e7555f7-6afc-40da-bcd0-49d5cee00cb6" providerId="AD"/>
  <p188:author id="{B3FCC6DD-6525-1B61-0E49-FA212B42FEA9}" name="JOANNE WILLIAMS" initials="JW" userId="q4XU+gcr7EM+55Ejyqd0Sbi1oxE1FRwBJEPP5QlbZuk=" providerId="None"/>
  <p188:author id="{F61F52EB-206B-96ED-9CDB-43C3626ACAF2}" name="Matt Wright (Interbrand)" initials="M(" userId="S::matt.wright@interbrand.com::5bad78a5-1100-4d9e-b169-ae4d0f428e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18BB7C"/>
    <a:srgbClr val="FF00FF"/>
    <a:srgbClr val="FF40FF"/>
    <a:srgbClr val="FFFFFF"/>
    <a:srgbClr val="F800E5"/>
    <a:srgbClr val="FCFFFF"/>
    <a:srgbClr val="6022A6"/>
    <a:srgbClr val="6022A8"/>
    <a:srgbClr val="681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p:restoredTop sz="92758"/>
  </p:normalViewPr>
  <p:slideViewPr>
    <p:cSldViewPr snapToGrid="0">
      <p:cViewPr varScale="1">
        <p:scale>
          <a:sx n="78" d="100"/>
          <a:sy n="78" d="100"/>
        </p:scale>
        <p:origin x="192" y="984"/>
      </p:cViewPr>
      <p:guideLst>
        <p:guide pos="3840"/>
        <p:guide orient="horz" pos="24"/>
        <p:guide pos="2835"/>
        <p:guide orient="horz" pos="3672"/>
        <p:guide pos="3021"/>
        <p:guide orient="horz" pos="2850"/>
        <p:guide orient="horz" pos="3120"/>
        <p:guide orient="horz" pos="2969"/>
        <p:guide orient="horz" pos="552"/>
        <p:guide orient="horz" pos="2578"/>
        <p:guide orient="horz"/>
        <p:guide pos="2297"/>
        <p:guide pos="2428"/>
        <p:guide orient="horz" pos="1361"/>
        <p:guide orient="horz" pos="1058"/>
        <p:guide orient="horz" pos="203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AE175F-6063-1CB2-5337-E0358C087F8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864EEE-D1C1-BE11-E384-88DF6A839D6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8D92FB-23C7-B14B-A8A0-6AB94B2170B1}" type="datetimeFigureOut">
              <a:rPr lang="en-US" smtClean="0"/>
              <a:t>1/21/25</a:t>
            </a:fld>
            <a:endParaRPr lang="en-US"/>
          </a:p>
        </p:txBody>
      </p:sp>
      <p:sp>
        <p:nvSpPr>
          <p:cNvPr id="4" name="Footer Placeholder 3">
            <a:extLst>
              <a:ext uri="{FF2B5EF4-FFF2-40B4-BE49-F238E27FC236}">
                <a16:creationId xmlns:a16="http://schemas.microsoft.com/office/drawing/2014/main" id="{9BAF4CF3-C29F-5544-AE22-82206C4722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012BA54-DFDA-4360-CBCE-67A509D4742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461B43-49B0-394E-8D72-73AD20D3B59D}" type="slidenum">
              <a:rPr lang="en-US" smtClean="0"/>
              <a:t>‹#›</a:t>
            </a:fld>
            <a:endParaRPr lang="en-US"/>
          </a:p>
        </p:txBody>
      </p:sp>
    </p:spTree>
    <p:extLst>
      <p:ext uri="{BB962C8B-B14F-4D97-AF65-F5344CB8AC3E}">
        <p14:creationId xmlns:p14="http://schemas.microsoft.com/office/powerpoint/2010/main" val="1145053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B5B13-598A-7E4A-983D-5424B7F5370F}" type="datetimeFigureOut">
              <a:rPr lang="en-US" smtClean="0"/>
              <a:t>1/21/25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DB0C0D-3E31-D94E-8F6D-6A704D71F558}" type="slidenum">
              <a:rPr lang="en-US" smtClean="0"/>
              <a:t>‹#›</a:t>
            </a:fld>
            <a:endParaRPr lang="en-US"/>
          </a:p>
        </p:txBody>
      </p:sp>
    </p:spTree>
    <p:extLst>
      <p:ext uri="{BB962C8B-B14F-4D97-AF65-F5344CB8AC3E}">
        <p14:creationId xmlns:p14="http://schemas.microsoft.com/office/powerpoint/2010/main" val="8548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1</a:t>
            </a:fld>
            <a:endParaRPr lang="en-US"/>
          </a:p>
        </p:txBody>
      </p:sp>
    </p:spTree>
    <p:extLst>
      <p:ext uri="{BB962C8B-B14F-4D97-AF65-F5344CB8AC3E}">
        <p14:creationId xmlns:p14="http://schemas.microsoft.com/office/powerpoint/2010/main" val="3678957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13</a:t>
            </a:fld>
            <a:endParaRPr lang="en-US"/>
          </a:p>
        </p:txBody>
      </p:sp>
    </p:spTree>
    <p:extLst>
      <p:ext uri="{BB962C8B-B14F-4D97-AF65-F5344CB8AC3E}">
        <p14:creationId xmlns:p14="http://schemas.microsoft.com/office/powerpoint/2010/main" val="3359326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16</a:t>
            </a:fld>
            <a:endParaRPr lang="en-US"/>
          </a:p>
        </p:txBody>
      </p:sp>
    </p:spTree>
    <p:extLst>
      <p:ext uri="{BB962C8B-B14F-4D97-AF65-F5344CB8AC3E}">
        <p14:creationId xmlns:p14="http://schemas.microsoft.com/office/powerpoint/2010/main" val="277190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3</a:t>
            </a:fld>
            <a:endParaRPr lang="en-US"/>
          </a:p>
        </p:txBody>
      </p:sp>
    </p:spTree>
    <p:extLst>
      <p:ext uri="{BB962C8B-B14F-4D97-AF65-F5344CB8AC3E}">
        <p14:creationId xmlns:p14="http://schemas.microsoft.com/office/powerpoint/2010/main" val="3374680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4</a:t>
            </a:fld>
            <a:endParaRPr lang="en-US"/>
          </a:p>
        </p:txBody>
      </p:sp>
    </p:spTree>
    <p:extLst>
      <p:ext uri="{BB962C8B-B14F-4D97-AF65-F5344CB8AC3E}">
        <p14:creationId xmlns:p14="http://schemas.microsoft.com/office/powerpoint/2010/main" val="261486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5</a:t>
            </a:fld>
            <a:endParaRPr lang="en-US"/>
          </a:p>
        </p:txBody>
      </p:sp>
    </p:spTree>
    <p:extLst>
      <p:ext uri="{BB962C8B-B14F-4D97-AF65-F5344CB8AC3E}">
        <p14:creationId xmlns:p14="http://schemas.microsoft.com/office/powerpoint/2010/main" val="3841864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6</a:t>
            </a:fld>
            <a:endParaRPr lang="en-US"/>
          </a:p>
        </p:txBody>
      </p:sp>
    </p:spTree>
    <p:extLst>
      <p:ext uri="{BB962C8B-B14F-4D97-AF65-F5344CB8AC3E}">
        <p14:creationId xmlns:p14="http://schemas.microsoft.com/office/powerpoint/2010/main" val="1185736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7</a:t>
            </a:fld>
            <a:endParaRPr lang="en-US"/>
          </a:p>
        </p:txBody>
      </p:sp>
    </p:spTree>
    <p:extLst>
      <p:ext uri="{BB962C8B-B14F-4D97-AF65-F5344CB8AC3E}">
        <p14:creationId xmlns:p14="http://schemas.microsoft.com/office/powerpoint/2010/main" val="884014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8</a:t>
            </a:fld>
            <a:endParaRPr lang="en-US"/>
          </a:p>
        </p:txBody>
      </p:sp>
    </p:spTree>
    <p:extLst>
      <p:ext uri="{BB962C8B-B14F-4D97-AF65-F5344CB8AC3E}">
        <p14:creationId xmlns:p14="http://schemas.microsoft.com/office/powerpoint/2010/main" val="38586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BDA67-817A-6BE0-E585-0520D30F6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5FB31-5CCF-3874-2E41-8AC351AF7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585AB-EC3B-15BD-F5F3-BE2AE5EF90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EAC73C-2941-3444-DFBE-76236EE31979}"/>
              </a:ext>
            </a:extLst>
          </p:cNvPr>
          <p:cNvSpPr>
            <a:spLocks noGrp="1"/>
          </p:cNvSpPr>
          <p:nvPr>
            <p:ph type="sldNum" sz="quarter" idx="5"/>
          </p:nvPr>
        </p:nvSpPr>
        <p:spPr/>
        <p:txBody>
          <a:bodyPr/>
          <a:lstStyle/>
          <a:p>
            <a:fld id="{54DB0C0D-3E31-D94E-8F6D-6A704D71F558}" type="slidenum">
              <a:rPr lang="en-US" smtClean="0"/>
              <a:t>9</a:t>
            </a:fld>
            <a:endParaRPr lang="en-US"/>
          </a:p>
        </p:txBody>
      </p:sp>
    </p:spTree>
    <p:extLst>
      <p:ext uri="{BB962C8B-B14F-4D97-AF65-F5344CB8AC3E}">
        <p14:creationId xmlns:p14="http://schemas.microsoft.com/office/powerpoint/2010/main" val="344110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4F899-4E51-6279-87B6-F0330A94B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893A6-08A8-D7D1-CE80-1CA74AF97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4BFBA-86F4-94D5-7E29-F43679A958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4A774-1363-D37F-1A85-2809007D59CB}"/>
              </a:ext>
            </a:extLst>
          </p:cNvPr>
          <p:cNvSpPr>
            <a:spLocks noGrp="1"/>
          </p:cNvSpPr>
          <p:nvPr>
            <p:ph type="sldNum" sz="quarter" idx="5"/>
          </p:nvPr>
        </p:nvSpPr>
        <p:spPr/>
        <p:txBody>
          <a:bodyPr/>
          <a:lstStyle/>
          <a:p>
            <a:fld id="{54DB0C0D-3E31-D94E-8F6D-6A704D71F558}" type="slidenum">
              <a:rPr lang="en-US" smtClean="0"/>
              <a:t>10</a:t>
            </a:fld>
            <a:endParaRPr lang="en-US"/>
          </a:p>
        </p:txBody>
      </p:sp>
    </p:spTree>
    <p:extLst>
      <p:ext uri="{BB962C8B-B14F-4D97-AF65-F5344CB8AC3E}">
        <p14:creationId xmlns:p14="http://schemas.microsoft.com/office/powerpoint/2010/main" val="49019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 + Title + Body">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DBEBAAC8-44A9-51BB-910C-F5990108ACA1}"/>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81000"/>
            <a:ext cx="4668837" cy="276999"/>
          </a:xfrm>
          <a:prstGeom prst="rect">
            <a:avLst/>
          </a:prstGeom>
        </p:spPr>
        <p:txBody>
          <a:bodyPr vert="horz" wrap="square" lIns="0" tIns="0" rIns="0" bIns="0" rtlCol="0" anchor="t">
            <a:spAutoFit/>
          </a:bodyPr>
          <a:lstStyle>
            <a:lvl1pPr>
              <a:defRPr sz="2000"/>
            </a:lvl1pPr>
          </a:lstStyle>
          <a:p>
            <a:r>
              <a:rPr lang="en-US"/>
              <a:t>Click to edit Master title style</a:t>
            </a:r>
          </a:p>
        </p:txBody>
      </p:sp>
      <p:sp>
        <p:nvSpPr>
          <p:cNvPr id="12" name="Text Placeholder 2">
            <a:extLst>
              <a:ext uri="{FF2B5EF4-FFF2-40B4-BE49-F238E27FC236}">
                <a16:creationId xmlns:a16="http://schemas.microsoft.com/office/drawing/2014/main" id="{29FC062E-E7CC-58F0-C3F5-D5B6A7EBCEAB}"/>
              </a:ext>
            </a:extLst>
          </p:cNvPr>
          <p:cNvSpPr>
            <a:spLocks noGrp="1"/>
          </p:cNvSpPr>
          <p:nvPr>
            <p:ph idx="1"/>
          </p:nvPr>
        </p:nvSpPr>
        <p:spPr>
          <a:xfrm>
            <a:off x="382588" y="1371600"/>
            <a:ext cx="4668838" cy="1253677"/>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0708D9EA-B6F5-2C05-C38A-D74F399B6B94}"/>
              </a:ext>
            </a:extLst>
          </p:cNvPr>
          <p:cNvGrpSpPr/>
          <p:nvPr userDrawn="1"/>
        </p:nvGrpSpPr>
        <p:grpSpPr>
          <a:xfrm>
            <a:off x="382586" y="6542802"/>
            <a:ext cx="9492363" cy="123111"/>
            <a:chOff x="382586" y="6542802"/>
            <a:chExt cx="9492363" cy="123111"/>
          </a:xfrm>
        </p:grpSpPr>
        <p:sp>
          <p:nvSpPr>
            <p:cNvPr id="13" name="TextBox 12">
              <a:extLst>
                <a:ext uri="{FF2B5EF4-FFF2-40B4-BE49-F238E27FC236}">
                  <a16:creationId xmlns:a16="http://schemas.microsoft.com/office/drawing/2014/main" id="{0BDE5FD3-B938-E3E9-D1F9-C31828C9ABC1}"/>
                </a:ext>
              </a:extLst>
            </p:cNvPr>
            <p:cNvSpPr txBox="1"/>
            <p:nvPr userDrawn="1"/>
          </p:nvSpPr>
          <p:spPr>
            <a:xfrm>
              <a:off x="382586" y="6542802"/>
              <a:ext cx="22280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sp>
          <p:nvSpPr>
            <p:cNvPr id="8" name="TextBox 7">
              <a:extLst>
                <a:ext uri="{FF2B5EF4-FFF2-40B4-BE49-F238E27FC236}">
                  <a16:creationId xmlns:a16="http://schemas.microsoft.com/office/drawing/2014/main" id="{ACBEC91C-B290-BD20-2F5B-0DE4511A5D9A}"/>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grpSp>
    </p:spTree>
    <p:extLst>
      <p:ext uri="{BB962C8B-B14F-4D97-AF65-F5344CB8AC3E}">
        <p14:creationId xmlns:p14="http://schemas.microsoft.com/office/powerpoint/2010/main" val="3602173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B7DC-1C8F-7947-C61C-E73A492003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4050AC-B921-F4F0-5004-3B3BB09F1B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9F9010-2701-3BE9-AB08-DB4FA688A72D}"/>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5" name="Footer Placeholder 4">
            <a:extLst>
              <a:ext uri="{FF2B5EF4-FFF2-40B4-BE49-F238E27FC236}">
                <a16:creationId xmlns:a16="http://schemas.microsoft.com/office/drawing/2014/main" id="{4B21CD9F-3425-15FF-929D-C7E778B13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AADB1-25B0-B9B3-6104-375EE3D2BBF6}"/>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54176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19FF9-9BC3-8282-B333-C92998A54B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AAFFA-56A3-CD99-5CA5-75C01E6879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0514DF-31F9-B673-29AC-6118460EFB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C4C6C4-C2CF-CA0A-06AC-7675254CF891}"/>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6" name="Footer Placeholder 5">
            <a:extLst>
              <a:ext uri="{FF2B5EF4-FFF2-40B4-BE49-F238E27FC236}">
                <a16:creationId xmlns:a16="http://schemas.microsoft.com/office/drawing/2014/main" id="{629FC04D-422E-43C7-2886-34415CDAA2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08823-56B8-54BC-45C8-5239A9B3938E}"/>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4115312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A64C-47E9-2536-80ED-06EAD796D6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8EC97B-25FE-8E49-22C0-8FAD3D510F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3FCD2A-799E-2AA1-2953-6AB03CCCCE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20B558-6A32-93F4-2792-5F41A5F27E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7C8912-4DCB-8AB2-F300-08D1B6406B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13151A-1C6A-9094-F1BE-0FE0D0F8C1D9}"/>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8" name="Footer Placeholder 7">
            <a:extLst>
              <a:ext uri="{FF2B5EF4-FFF2-40B4-BE49-F238E27FC236}">
                <a16:creationId xmlns:a16="http://schemas.microsoft.com/office/drawing/2014/main" id="{526C11E1-DE70-25C9-3D2B-F1115725F3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49258B-ED76-9D39-E631-F0D6569787A2}"/>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3335802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D8955-873A-CC56-E8A8-3CF8AEA591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884CA6-6AEE-A22C-8669-B377FF1FC62F}"/>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4" name="Footer Placeholder 3">
            <a:extLst>
              <a:ext uri="{FF2B5EF4-FFF2-40B4-BE49-F238E27FC236}">
                <a16:creationId xmlns:a16="http://schemas.microsoft.com/office/drawing/2014/main" id="{E233255A-5D7A-C8D3-7C43-37816DA9DD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D55F64-FF96-AA55-3C83-EA8BBA5D5F21}"/>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48026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B4B7-7DDE-0331-872A-78F3F0C97C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492CAB-3C35-80D2-2CAE-589517E9B6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3832D7-C517-0F85-7846-61CFCB642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4EB04-3B4D-F44A-8BCE-CB7A8C1AAE6B}"/>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6" name="Footer Placeholder 5">
            <a:extLst>
              <a:ext uri="{FF2B5EF4-FFF2-40B4-BE49-F238E27FC236}">
                <a16:creationId xmlns:a16="http://schemas.microsoft.com/office/drawing/2014/main" id="{8D5F4E33-0CF4-0FBD-3E8F-58E57540C2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A2F5DF-9DF4-511E-EAA0-B77A98D37BF4}"/>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1104701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40392-B037-4CEA-774D-F27F93DD7B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204EF7-F87E-B82A-6FC9-DDDF09D447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F434DA-3B9A-64CC-CA33-EDBBB0C409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907970-20AA-ADAB-BE1E-2C941D96A32B}"/>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6" name="Footer Placeholder 5">
            <a:extLst>
              <a:ext uri="{FF2B5EF4-FFF2-40B4-BE49-F238E27FC236}">
                <a16:creationId xmlns:a16="http://schemas.microsoft.com/office/drawing/2014/main" id="{50F4E222-6E24-DCC8-B65D-683AD6312E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57B2AC-1427-BCEC-6858-28BD8FB9006D}"/>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668487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B520-1C68-1BE4-927A-B2A4EBF3CA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8F8C49-CF84-274D-85FC-585908E10A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2402B8-EDED-6EC6-C38D-CA2B0C08096B}"/>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5" name="Footer Placeholder 4">
            <a:extLst>
              <a:ext uri="{FF2B5EF4-FFF2-40B4-BE49-F238E27FC236}">
                <a16:creationId xmlns:a16="http://schemas.microsoft.com/office/drawing/2014/main" id="{07255579-B645-755F-FD3A-0D9BA2279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CE8F0-89BA-945D-8694-EA991C458C1C}"/>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2496430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5CF9B8-DF3A-AFCB-766B-6B1B727B84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66D19A-241C-557F-2420-42341AD4F9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E5EDC-4FD3-F588-CD20-6BE6500FAC10}"/>
              </a:ext>
            </a:extLst>
          </p:cNvPr>
          <p:cNvSpPr>
            <a:spLocks noGrp="1"/>
          </p:cNvSpPr>
          <p:nvPr>
            <p:ph type="dt" sz="half" idx="10"/>
          </p:nvPr>
        </p:nvSpPr>
        <p:spPr>
          <a:xfrm>
            <a:off x="838200" y="6446579"/>
            <a:ext cx="2743200" cy="184666"/>
          </a:xfrm>
          <a:prstGeom prst="rect">
            <a:avLst/>
          </a:prstGeom>
        </p:spPr>
        <p:txBody>
          <a:bodyPr/>
          <a:lstStyle/>
          <a:p>
            <a:fld id="{AE17975C-7D6B-AB44-BEFC-7AC8D6CE4473}" type="datetimeFigureOut">
              <a:rPr lang="en-US" smtClean="0"/>
              <a:t>1/21/25</a:t>
            </a:fld>
            <a:endParaRPr lang="en-US"/>
          </a:p>
        </p:txBody>
      </p:sp>
      <p:sp>
        <p:nvSpPr>
          <p:cNvPr id="5" name="Footer Placeholder 4">
            <a:extLst>
              <a:ext uri="{FF2B5EF4-FFF2-40B4-BE49-F238E27FC236}">
                <a16:creationId xmlns:a16="http://schemas.microsoft.com/office/drawing/2014/main" id="{FDADB3FF-738A-F565-2BFF-AC303D72E4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F381F1-08A2-230D-226C-4B654E4C87D3}"/>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2689197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48890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5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Header + Title + Body">
    <p:bg>
      <p:bgPr>
        <a:solidFill>
          <a:srgbClr val="6022A6"/>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92101"/>
            <a:ext cx="4668837" cy="276999"/>
          </a:xfrm>
          <a:prstGeom prst="rect">
            <a:avLst/>
          </a:prstGeom>
        </p:spPr>
        <p:txBody>
          <a:bodyPr vert="horz" wrap="square" lIns="0" tIns="0" rIns="0" bIns="0" rtlCol="0" anchor="t">
            <a:spAutoFit/>
          </a:bodyPr>
          <a:lstStyle>
            <a:lvl1pPr>
              <a:defRPr sz="2000">
                <a:solidFill>
                  <a:schemeClr val="bg1"/>
                </a:solidFill>
              </a:defRPr>
            </a:lvl1pPr>
          </a:lstStyle>
          <a:p>
            <a:r>
              <a:rPr lang="en-US"/>
              <a:t>Click to edit Master title style</a:t>
            </a:r>
          </a:p>
        </p:txBody>
      </p:sp>
      <p:sp>
        <p:nvSpPr>
          <p:cNvPr id="12" name="Text Placeholder 2">
            <a:extLst>
              <a:ext uri="{FF2B5EF4-FFF2-40B4-BE49-F238E27FC236}">
                <a16:creationId xmlns:a16="http://schemas.microsoft.com/office/drawing/2014/main" id="{29FC062E-E7CC-58F0-C3F5-D5B6A7EBCEAB}"/>
              </a:ext>
            </a:extLst>
          </p:cNvPr>
          <p:cNvSpPr>
            <a:spLocks noGrp="1"/>
          </p:cNvSpPr>
          <p:nvPr>
            <p:ph idx="1"/>
          </p:nvPr>
        </p:nvSpPr>
        <p:spPr>
          <a:xfrm>
            <a:off x="382588" y="1371600"/>
            <a:ext cx="4668838" cy="1384995"/>
          </a:xfrm>
          <a:prstGeom prst="rect">
            <a:avLst/>
          </a:prstGeom>
        </p:spPr>
        <p:txBody>
          <a:bodyPr vert="horz" wrap="square" lIns="0" tIns="0" rIns="0" bIns="0" rtlCol="0">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2">
            <a:extLst>
              <a:ext uri="{FF2B5EF4-FFF2-40B4-BE49-F238E27FC236}">
                <a16:creationId xmlns:a16="http://schemas.microsoft.com/office/drawing/2014/main" id="{91FBC343-F996-0280-3DC7-39AE258A2432}"/>
              </a:ext>
            </a:extLst>
          </p:cNvPr>
          <p:cNvSpPr txBox="1">
            <a:spLocks/>
          </p:cNvSpPr>
          <p:nvPr userDrawn="1"/>
        </p:nvSpPr>
        <p:spPr>
          <a:xfrm>
            <a:off x="11459529" y="6542802"/>
            <a:ext cx="349884" cy="138499"/>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solidFill>
                  <a:schemeClr val="bg1"/>
                </a:solidFill>
                <a:latin typeface="Source Sans Pro" panose="020B0503030403020204" pitchFamily="34" charset="0"/>
              </a:rPr>
              <a:pPr/>
              <a:t>‹#›</a:t>
            </a:fld>
            <a:endParaRPr lang="en-US" sz="900">
              <a:solidFill>
                <a:schemeClr val="bg1"/>
              </a:solidFill>
              <a:latin typeface="Source Sans Pro" panose="020B0503030403020204" pitchFamily="34" charset="0"/>
            </a:endParaRPr>
          </a:p>
        </p:txBody>
      </p:sp>
      <p:sp>
        <p:nvSpPr>
          <p:cNvPr id="2" name="TextBox 1">
            <a:extLst>
              <a:ext uri="{FF2B5EF4-FFF2-40B4-BE49-F238E27FC236}">
                <a16:creationId xmlns:a16="http://schemas.microsoft.com/office/drawing/2014/main" id="{CB549C4C-8034-3DA4-A853-0045E14B9CD1}"/>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Tree>
    <p:extLst>
      <p:ext uri="{BB962C8B-B14F-4D97-AF65-F5344CB8AC3E}">
        <p14:creationId xmlns:p14="http://schemas.microsoft.com/office/powerpoint/2010/main" val="3917919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py + image slide">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25BB4F53-A4C1-6ABD-35BC-23E18E838AAA}"/>
              </a:ext>
            </a:extLst>
          </p:cNvPr>
          <p:cNvSpPr txBox="1">
            <a:spLocks/>
          </p:cNvSpPr>
          <p:nvPr userDrawn="1"/>
        </p:nvSpPr>
        <p:spPr>
          <a:xfrm>
            <a:off x="380999" y="381000"/>
            <a:ext cx="2743201" cy="215444"/>
          </a:xfrm>
          <a:prstGeom prst="rect">
            <a:avLst/>
          </a:prstGeom>
        </p:spPr>
        <p:txBody>
          <a:bodyPr wrap="square" lIns="0" tIns="0" rIns="0" bIns="0">
            <a:spAutoFit/>
          </a:bodyPr>
          <a:lstStyle>
            <a:lvl1pPr algn="l" defTabSz="914400" rtl="0" eaLnBrk="1" latinLnBrk="0" hangingPunct="1">
              <a:lnSpc>
                <a:spcPct val="100000"/>
              </a:lnSpc>
              <a:spcBef>
                <a:spcPct val="0"/>
              </a:spcBef>
              <a:buNone/>
              <a:defRPr sz="2800" kern="1200" spc="0" baseline="0">
                <a:solidFill>
                  <a:schemeClr val="tx1"/>
                </a:solidFill>
                <a:latin typeface="GE Inspira Sans" panose="020B0503060000000003" pitchFamily="34" charset="77"/>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Helvetica Now for IB Display Lt" panose="020B0404030202020204" pitchFamily="34" charset="77"/>
                <a:ea typeface="+mj-ea"/>
                <a:cs typeface="+mj-cs"/>
              </a:rPr>
              <a:t>Current State</a:t>
            </a:r>
          </a:p>
        </p:txBody>
      </p:sp>
      <p:sp>
        <p:nvSpPr>
          <p:cNvPr id="12" name="Title 7">
            <a:extLst>
              <a:ext uri="{FF2B5EF4-FFF2-40B4-BE49-F238E27FC236}">
                <a16:creationId xmlns:a16="http://schemas.microsoft.com/office/drawing/2014/main" id="{DA566761-9C58-28E0-8AAF-C8491C9BC43F}"/>
              </a:ext>
            </a:extLst>
          </p:cNvPr>
          <p:cNvSpPr txBox="1">
            <a:spLocks/>
          </p:cNvSpPr>
          <p:nvPr userDrawn="1"/>
        </p:nvSpPr>
        <p:spPr>
          <a:xfrm>
            <a:off x="381000" y="640948"/>
            <a:ext cx="2743200" cy="169277"/>
          </a:xfrm>
          <a:prstGeom prst="rect">
            <a:avLst/>
          </a:prstGeom>
        </p:spPr>
        <p:txBody>
          <a:bodyPr lIns="0" tIns="0" rIns="0" bIns="0">
            <a:spAutoFit/>
          </a:bodyPr>
          <a:lstStyle>
            <a:lvl1pPr algn="l" defTabSz="914400" rtl="0" eaLnBrk="1" latinLnBrk="0" hangingPunct="1">
              <a:lnSpc>
                <a:spcPct val="100000"/>
              </a:lnSpc>
              <a:spcBef>
                <a:spcPct val="0"/>
              </a:spcBef>
              <a:buNone/>
              <a:defRPr sz="2800" kern="1200" spc="0" baseline="0">
                <a:solidFill>
                  <a:schemeClr val="tx1"/>
                </a:solidFill>
                <a:latin typeface="GE Inspira Sans" panose="020B0503060000000003" pitchFamily="34" charset="77"/>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Now for IB Display Lt" panose="020B0404030202020204" pitchFamily="34" charset="77"/>
                <a:ea typeface="+mj-ea"/>
                <a:cs typeface="+mj-cs"/>
              </a:rPr>
              <a:t>Description here lorem ipsum</a:t>
            </a:r>
          </a:p>
        </p:txBody>
      </p:sp>
    </p:spTree>
    <p:extLst>
      <p:ext uri="{BB962C8B-B14F-4D97-AF65-F5344CB8AC3E}">
        <p14:creationId xmlns:p14="http://schemas.microsoft.com/office/powerpoint/2010/main" val="1569404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Header + Title + Body">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81000"/>
            <a:ext cx="4668837" cy="276999"/>
          </a:xfrm>
          <a:prstGeom prst="rect">
            <a:avLst/>
          </a:prstGeom>
        </p:spPr>
        <p:txBody>
          <a:bodyPr vert="horz" wrap="square" lIns="0" tIns="0" rIns="0" bIns="0" rtlCol="0" anchor="t">
            <a:spAutoFit/>
          </a:bodyPr>
          <a:lstStyle>
            <a:lvl1pPr>
              <a:defRPr sz="2000"/>
            </a:lvl1pPr>
          </a:lstStyle>
          <a:p>
            <a:r>
              <a:rPr lang="en-US"/>
              <a:t>Click to edit Master title style</a:t>
            </a:r>
          </a:p>
        </p:txBody>
      </p:sp>
      <p:sp>
        <p:nvSpPr>
          <p:cNvPr id="10" name="Slide Number Placeholder 2">
            <a:extLst>
              <a:ext uri="{FF2B5EF4-FFF2-40B4-BE49-F238E27FC236}">
                <a16:creationId xmlns:a16="http://schemas.microsoft.com/office/drawing/2014/main" id="{8E0773E3-41A7-3D2E-E151-468E3B25D8EB}"/>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grpSp>
        <p:nvGrpSpPr>
          <p:cNvPr id="2" name="Group 1">
            <a:extLst>
              <a:ext uri="{FF2B5EF4-FFF2-40B4-BE49-F238E27FC236}">
                <a16:creationId xmlns:a16="http://schemas.microsoft.com/office/drawing/2014/main" id="{1166ED67-7778-B32E-3D81-50154AA1939E}"/>
              </a:ext>
            </a:extLst>
          </p:cNvPr>
          <p:cNvGrpSpPr/>
          <p:nvPr userDrawn="1"/>
        </p:nvGrpSpPr>
        <p:grpSpPr>
          <a:xfrm>
            <a:off x="382586" y="6542802"/>
            <a:ext cx="9492363" cy="123111"/>
            <a:chOff x="382586" y="6542802"/>
            <a:chExt cx="9492363" cy="123111"/>
          </a:xfrm>
        </p:grpSpPr>
        <p:sp>
          <p:nvSpPr>
            <p:cNvPr id="3" name="TextBox 2">
              <a:extLst>
                <a:ext uri="{FF2B5EF4-FFF2-40B4-BE49-F238E27FC236}">
                  <a16:creationId xmlns:a16="http://schemas.microsoft.com/office/drawing/2014/main" id="{921E3997-5624-ECAF-1D96-BFB4FE5B41D8}"/>
                </a:ext>
              </a:extLst>
            </p:cNvPr>
            <p:cNvSpPr txBox="1"/>
            <p:nvPr userDrawn="1"/>
          </p:nvSpPr>
          <p:spPr>
            <a:xfrm>
              <a:off x="382586" y="6542802"/>
              <a:ext cx="20756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sp>
          <p:nvSpPr>
            <p:cNvPr id="4" name="TextBox 3">
              <a:extLst>
                <a:ext uri="{FF2B5EF4-FFF2-40B4-BE49-F238E27FC236}">
                  <a16:creationId xmlns:a16="http://schemas.microsoft.com/office/drawing/2014/main" id="{2256F1DC-355C-9265-CE24-A3AD97598200}"/>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grpSp>
    </p:spTree>
    <p:extLst>
      <p:ext uri="{BB962C8B-B14F-4D97-AF65-F5344CB8AC3E}">
        <p14:creationId xmlns:p14="http://schemas.microsoft.com/office/powerpoint/2010/main" val="19904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 Page Number">
    <p:spTree>
      <p:nvGrpSpPr>
        <p:cNvPr id="1" name=""/>
        <p:cNvGrpSpPr/>
        <p:nvPr/>
      </p:nvGrpSpPr>
      <p:grpSpPr>
        <a:xfrm>
          <a:off x="0" y="0"/>
          <a:ext cx="0" cy="0"/>
          <a:chOff x="0" y="0"/>
          <a:chExt cx="0" cy="0"/>
        </a:xfrm>
      </p:grpSpPr>
      <p:sp>
        <p:nvSpPr>
          <p:cNvPr id="7" name="Slide Number Placeholder 2">
            <a:extLst>
              <a:ext uri="{FF2B5EF4-FFF2-40B4-BE49-F238E27FC236}">
                <a16:creationId xmlns:a16="http://schemas.microsoft.com/office/drawing/2014/main" id="{827522BB-8C3E-3972-ECBE-ED587E3EA593}"/>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spTree>
    <p:extLst>
      <p:ext uri="{BB962C8B-B14F-4D97-AF65-F5344CB8AC3E}">
        <p14:creationId xmlns:p14="http://schemas.microsoft.com/office/powerpoint/2010/main" val="2513576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629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CP Background">
    <p:bg>
      <p:bgPr>
        <a:solidFill>
          <a:srgbClr val="6022A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90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 Divider">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374E1E77-C7EE-7CC7-8F48-E4ED4445C2EF}"/>
              </a:ext>
            </a:extLst>
          </p:cNvPr>
          <p:cNvSpPr/>
          <p:nvPr userDrawn="1"/>
        </p:nvSpPr>
        <p:spPr>
          <a:xfrm>
            <a:off x="187324" y="869950"/>
            <a:ext cx="11809413" cy="5488178"/>
          </a:xfrm>
          <a:prstGeom prst="roundRect">
            <a:avLst>
              <a:gd name="adj" fmla="val 2514"/>
            </a:avLst>
          </a:prstGeom>
          <a:solidFill>
            <a:srgbClr val="602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Text Placeholder 2">
            <a:extLst>
              <a:ext uri="{FF2B5EF4-FFF2-40B4-BE49-F238E27FC236}">
                <a16:creationId xmlns:a16="http://schemas.microsoft.com/office/drawing/2014/main" id="{EB0E9B3B-D617-6AD7-254B-03F855B6A5EA}"/>
              </a:ext>
            </a:extLst>
          </p:cNvPr>
          <p:cNvSpPr>
            <a:spLocks noGrp="1"/>
          </p:cNvSpPr>
          <p:nvPr>
            <p:ph type="body" sz="quarter" idx="13"/>
          </p:nvPr>
        </p:nvSpPr>
        <p:spPr>
          <a:xfrm>
            <a:off x="382588" y="382588"/>
            <a:ext cx="3703637" cy="166199"/>
          </a:xfrm>
        </p:spPr>
        <p:txBody>
          <a:bodyPr wrap="square" lIns="0" tIns="0" rIns="0" bIns="0">
            <a:spAutoFit/>
          </a:bodyPr>
          <a:lstStyle>
            <a:lvl1pPr marL="0" indent="0">
              <a:spcBef>
                <a:spcPts val="700"/>
              </a:spcBef>
              <a:buNone/>
              <a:defRPr sz="1200" b="0" i="0">
                <a:solidFill>
                  <a:schemeClr val="accent1"/>
                </a:solidFill>
                <a:latin typeface="Source Sans Pro Semibold" panose="020B0503030403020204" pitchFamily="34" charset="0"/>
                <a:ea typeface="Source Sans Pro Semibold"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1" name="Text Placeholder 2">
            <a:extLst>
              <a:ext uri="{FF2B5EF4-FFF2-40B4-BE49-F238E27FC236}">
                <a16:creationId xmlns:a16="http://schemas.microsoft.com/office/drawing/2014/main" id="{5EC6C127-5194-4B92-D30B-7175E43FD2E6}"/>
              </a:ext>
            </a:extLst>
          </p:cNvPr>
          <p:cNvSpPr>
            <a:spLocks noGrp="1"/>
          </p:cNvSpPr>
          <p:nvPr>
            <p:ph type="body" sz="quarter" idx="14"/>
          </p:nvPr>
        </p:nvSpPr>
        <p:spPr>
          <a:xfrm>
            <a:off x="382588" y="543452"/>
            <a:ext cx="3703637" cy="166199"/>
          </a:xfrm>
        </p:spPr>
        <p:txBody>
          <a:bodyPr wrap="square" lIns="0" tIns="0" rIns="0" bIns="0">
            <a:spAutoFit/>
          </a:bodyPr>
          <a:lstStyle>
            <a:lvl1pPr marL="0" indent="0">
              <a:spcBef>
                <a:spcPts val="700"/>
              </a:spcBef>
              <a:buNone/>
              <a:defRPr sz="1200" b="0" i="0">
                <a:solidFill>
                  <a:schemeClr val="accent1"/>
                </a:solidFill>
                <a:latin typeface="Source Sans Pro" panose="020B0503030403020204" pitchFamily="34" charset="0"/>
                <a:ea typeface="Source Sans Pro"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2" name="Text Placeholder 2">
            <a:extLst>
              <a:ext uri="{FF2B5EF4-FFF2-40B4-BE49-F238E27FC236}">
                <a16:creationId xmlns:a16="http://schemas.microsoft.com/office/drawing/2014/main" id="{68F69816-9D81-FAD4-221F-1B080B9B4341}"/>
              </a:ext>
            </a:extLst>
          </p:cNvPr>
          <p:cNvSpPr>
            <a:spLocks noGrp="1"/>
          </p:cNvSpPr>
          <p:nvPr>
            <p:ph type="body" sz="quarter" idx="15"/>
          </p:nvPr>
        </p:nvSpPr>
        <p:spPr>
          <a:xfrm>
            <a:off x="382588" y="1828800"/>
            <a:ext cx="5959006" cy="1661993"/>
          </a:xfrm>
        </p:spPr>
        <p:txBody>
          <a:bodyPr wrap="square" lIns="0" tIns="0" rIns="0" bIns="0">
            <a:spAutoFit/>
          </a:bodyPr>
          <a:lstStyle>
            <a:lvl1pPr marL="0" indent="0">
              <a:spcBef>
                <a:spcPts val="700"/>
              </a:spcBef>
              <a:buNone/>
              <a:defRPr sz="6000" b="0" i="0" spc="-10" baseline="0">
                <a:solidFill>
                  <a:schemeClr val="bg1"/>
                </a:solidFill>
                <a:latin typeface="Source Sans Pro SemiBold" panose="020B0503030403020204" pitchFamily="34" charset="0"/>
                <a:ea typeface="Source Sans Pro SemiBold"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4" name="Slide Number Placeholder 2">
            <a:extLst>
              <a:ext uri="{FF2B5EF4-FFF2-40B4-BE49-F238E27FC236}">
                <a16:creationId xmlns:a16="http://schemas.microsoft.com/office/drawing/2014/main" id="{E1DA2C1C-F547-EC09-5A95-9DCF8F320C8C}"/>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grpSp>
        <p:nvGrpSpPr>
          <p:cNvPr id="2" name="Group 1">
            <a:extLst>
              <a:ext uri="{FF2B5EF4-FFF2-40B4-BE49-F238E27FC236}">
                <a16:creationId xmlns:a16="http://schemas.microsoft.com/office/drawing/2014/main" id="{0E43AB9B-C792-9403-2709-4C17506BEE51}"/>
              </a:ext>
            </a:extLst>
          </p:cNvPr>
          <p:cNvGrpSpPr/>
          <p:nvPr userDrawn="1"/>
        </p:nvGrpSpPr>
        <p:grpSpPr>
          <a:xfrm>
            <a:off x="382586" y="6542802"/>
            <a:ext cx="9492363" cy="123111"/>
            <a:chOff x="382586" y="6542802"/>
            <a:chExt cx="9492363" cy="123111"/>
          </a:xfrm>
        </p:grpSpPr>
        <p:sp>
          <p:nvSpPr>
            <p:cNvPr id="3" name="TextBox 2">
              <a:extLst>
                <a:ext uri="{FF2B5EF4-FFF2-40B4-BE49-F238E27FC236}">
                  <a16:creationId xmlns:a16="http://schemas.microsoft.com/office/drawing/2014/main" id="{C4E750D8-FBB9-5342-5F5F-5730CBA5F9F7}"/>
                </a:ext>
              </a:extLst>
            </p:cNvPr>
            <p:cNvSpPr txBox="1"/>
            <p:nvPr userDrawn="1"/>
          </p:nvSpPr>
          <p:spPr>
            <a:xfrm>
              <a:off x="382586" y="6542802"/>
              <a:ext cx="20756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sp>
          <p:nvSpPr>
            <p:cNvPr id="4" name="TextBox 3">
              <a:extLst>
                <a:ext uri="{FF2B5EF4-FFF2-40B4-BE49-F238E27FC236}">
                  <a16:creationId xmlns:a16="http://schemas.microsoft.com/office/drawing/2014/main" id="{072CE337-E8CD-3481-749E-023793555707}"/>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grpSp>
    </p:spTree>
    <p:extLst>
      <p:ext uri="{BB962C8B-B14F-4D97-AF65-F5344CB8AC3E}">
        <p14:creationId xmlns:p14="http://schemas.microsoft.com/office/powerpoint/2010/main" val="122250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lide -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06146-0D44-0414-3718-4780BECC35CE}"/>
              </a:ext>
            </a:extLst>
          </p:cNvPr>
          <p:cNvSpPr>
            <a:spLocks noGrp="1"/>
          </p:cNvSpPr>
          <p:nvPr>
            <p:ph type="title"/>
          </p:nvPr>
        </p:nvSpPr>
        <p:spPr>
          <a:xfrm>
            <a:off x="384175" y="381000"/>
            <a:ext cx="10515600" cy="198196"/>
          </a:xfrm>
        </p:spPr>
        <p:txBody>
          <a:bodyPr/>
          <a:lstStyle>
            <a:lvl1pPr>
              <a:defRPr sz="1400"/>
            </a:lvl1pPr>
          </a:lstStyle>
          <a:p>
            <a:r>
              <a:rPr lang="en-US"/>
              <a:t>Click to edit Master title style</a:t>
            </a:r>
          </a:p>
        </p:txBody>
      </p:sp>
      <p:sp>
        <p:nvSpPr>
          <p:cNvPr id="3" name="Content Placeholder 2">
            <a:extLst>
              <a:ext uri="{FF2B5EF4-FFF2-40B4-BE49-F238E27FC236}">
                <a16:creationId xmlns:a16="http://schemas.microsoft.com/office/drawing/2014/main" id="{6FD857EF-FB02-2542-65A6-AA9068EC6B4C}"/>
              </a:ext>
            </a:extLst>
          </p:cNvPr>
          <p:cNvSpPr>
            <a:spLocks noGrp="1"/>
          </p:cNvSpPr>
          <p:nvPr>
            <p:ph idx="1"/>
          </p:nvPr>
        </p:nvSpPr>
        <p:spPr>
          <a:xfrm>
            <a:off x="384175" y="598084"/>
            <a:ext cx="10515600" cy="155748"/>
          </a:xfrm>
        </p:spPr>
        <p:txBody>
          <a:bodyPr/>
          <a:lstStyle>
            <a:lvl1pPr marL="0" indent="0">
              <a:buNone/>
              <a:defRPr sz="1100" b="0" i="0">
                <a:latin typeface="Helvetica Now for IB Display Lt" panose="020B0404030202020204" pitchFamily="34" charset="77"/>
              </a:defRPr>
            </a:lvl1pPr>
            <a:lvl2pPr marL="457200" indent="0">
              <a:buNone/>
              <a:defRPr sz="1100" b="0" i="0">
                <a:latin typeface="Helvetica Now for IB Text" panose="020B0504030202020204" pitchFamily="34" charset="77"/>
              </a:defRPr>
            </a:lvl2pPr>
            <a:lvl3pPr marL="914400" indent="0">
              <a:buNone/>
              <a:defRPr sz="1100" b="0" i="0">
                <a:latin typeface="Helvetica Now for IB Text" panose="020B0504030202020204" pitchFamily="34" charset="77"/>
              </a:defRPr>
            </a:lvl3pPr>
            <a:lvl4pPr marL="1371600" indent="0">
              <a:buNone/>
              <a:defRPr sz="1100" b="0" i="0">
                <a:latin typeface="Helvetica Now for IB Text" panose="020B0504030202020204" pitchFamily="34" charset="77"/>
              </a:defRPr>
            </a:lvl4pPr>
            <a:lvl5pPr marL="1828800" indent="0">
              <a:buNone/>
              <a:defRPr sz="1100" b="0" i="0">
                <a:latin typeface="Helvetica Now for IB Text" panose="020B0504030202020204" pitchFamily="34" charset="77"/>
              </a:defRPr>
            </a:lvl5pPr>
          </a:lstStyle>
          <a:p>
            <a:pPr lvl="0"/>
            <a:r>
              <a:rPr lang="en-US"/>
              <a:t>Click to edit Master text style</a:t>
            </a:r>
          </a:p>
        </p:txBody>
      </p:sp>
      <p:sp>
        <p:nvSpPr>
          <p:cNvPr id="5" name="Footer Placeholder 4">
            <a:extLst>
              <a:ext uri="{FF2B5EF4-FFF2-40B4-BE49-F238E27FC236}">
                <a16:creationId xmlns:a16="http://schemas.microsoft.com/office/drawing/2014/main" id="{801CBE1C-67F1-F21D-A621-C153C842F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67AD3-F9AA-99B7-3A3B-F82E4766EB86}"/>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864198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5814A84-F5A1-2352-46ED-5981FCB601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F7BA2D-2B9B-DB2E-95D2-B0490A81EF39}"/>
              </a:ext>
            </a:extLst>
          </p:cNvPr>
          <p:cNvSpPr>
            <a:spLocks noGrp="1"/>
          </p:cNvSpPr>
          <p:nvPr>
            <p:ph type="sldNum" sz="quarter" idx="12"/>
          </p:nvPr>
        </p:nvSpPr>
        <p:spPr/>
        <p:txBody>
          <a:bodyPr/>
          <a:lstStyle/>
          <a:p>
            <a:fld id="{1815586A-6096-DC4D-AABE-0544BEF69985}" type="slidenum">
              <a:rPr lang="en-US" smtClean="0"/>
              <a:t>‹#›</a:t>
            </a:fld>
            <a:endParaRPr lang="en-US"/>
          </a:p>
        </p:txBody>
      </p:sp>
    </p:spTree>
    <p:extLst>
      <p:ext uri="{BB962C8B-B14F-4D97-AF65-F5344CB8AC3E}">
        <p14:creationId xmlns:p14="http://schemas.microsoft.com/office/powerpoint/2010/main" val="1821265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17EE93-638F-11AE-59A2-9B4A1C902983}"/>
              </a:ext>
            </a:extLst>
          </p:cNvPr>
          <p:cNvSpPr>
            <a:spLocks noGrp="1"/>
          </p:cNvSpPr>
          <p:nvPr>
            <p:ph type="title"/>
          </p:nvPr>
        </p:nvSpPr>
        <p:spPr>
          <a:xfrm>
            <a:off x="382589" y="386005"/>
            <a:ext cx="4668837" cy="276999"/>
          </a:xfrm>
          <a:prstGeom prst="rect">
            <a:avLst/>
          </a:prstGeom>
        </p:spPr>
        <p:txBody>
          <a:bodyPr vert="horz" wrap="square" lIns="0" tIns="0" rIns="0" bIns="0" rtlCol="0" anchor="t">
            <a:spAutoFit/>
          </a:bodyPr>
          <a:lstStyle/>
          <a:p>
            <a:r>
              <a:rPr lang="en-US"/>
              <a:t>Click to edit Master title style</a:t>
            </a:r>
          </a:p>
        </p:txBody>
      </p:sp>
      <p:sp>
        <p:nvSpPr>
          <p:cNvPr id="3" name="Text Placeholder 2">
            <a:extLst>
              <a:ext uri="{FF2B5EF4-FFF2-40B4-BE49-F238E27FC236}">
                <a16:creationId xmlns:a16="http://schemas.microsoft.com/office/drawing/2014/main" id="{186C3620-76C2-3E27-5A9E-0ECE988D63DA}"/>
              </a:ext>
            </a:extLst>
          </p:cNvPr>
          <p:cNvSpPr>
            <a:spLocks noGrp="1"/>
          </p:cNvSpPr>
          <p:nvPr>
            <p:ph type="body" idx="1"/>
          </p:nvPr>
        </p:nvSpPr>
        <p:spPr>
          <a:xfrm>
            <a:off x="382588" y="1371600"/>
            <a:ext cx="4668838" cy="1253677"/>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4810705"/>
      </p:ext>
    </p:extLst>
  </p:cSld>
  <p:clrMap bg1="lt1" tx1="dk1" bg2="lt2" tx2="dk2" accent1="accent1" accent2="accent2" accent3="accent3" accent4="accent4" accent5="accent5" accent6="accent6" hlink="hlink" folHlink="folHlink"/>
  <p:sldLayoutIdLst>
    <p:sldLayoutId id="2147483649" r:id="rId1"/>
    <p:sldLayoutId id="2147483989" r:id="rId2"/>
    <p:sldLayoutId id="2147483990" r:id="rId3"/>
    <p:sldLayoutId id="2147483655" r:id="rId4"/>
    <p:sldLayoutId id="2147483957" r:id="rId5"/>
    <p:sldLayoutId id="2147483960" r:id="rId6"/>
    <p:sldLayoutId id="2147483961" r:id="rId7"/>
  </p:sldLayoutIdLst>
  <p:txStyles>
    <p:titleStyle>
      <a:lvl1pPr algn="l" defTabSz="914400" rtl="0" eaLnBrk="1" latinLnBrk="0" hangingPunct="1">
        <a:lnSpc>
          <a:spcPct val="90000"/>
        </a:lnSpc>
        <a:spcBef>
          <a:spcPct val="0"/>
        </a:spcBef>
        <a:buNone/>
        <a:defRPr sz="2000" b="0" i="0" kern="1200">
          <a:solidFill>
            <a:schemeClr val="accent1"/>
          </a:solidFill>
          <a:latin typeface="Source Sans Pro SemiBold" panose="020B0503030403020204" pitchFamily="34" charset="0"/>
          <a:ea typeface="Source Sans Pro SemiBold"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40" userDrawn="1">
          <p15:clr>
            <a:srgbClr val="F26B43"/>
          </p15:clr>
        </p15:guide>
        <p15:guide id="3" pos="241">
          <p15:clr>
            <a:srgbClr val="F26B43"/>
          </p15:clr>
        </p15:guide>
        <p15:guide id="4" pos="7439">
          <p15:clr>
            <a:srgbClr val="F26B43"/>
          </p15:clr>
        </p15:guide>
        <p15:guide id="5" orient="horz" pos="4077">
          <p15:clr>
            <a:srgbClr val="F26B43"/>
          </p15:clr>
        </p15:guide>
        <p15:guide id="6" pos="752">
          <p15:clr>
            <a:srgbClr val="5ACBF0"/>
          </p15:clr>
        </p15:guide>
        <p15:guide id="7" pos="846" userDrawn="1">
          <p15:clr>
            <a:srgbClr val="5ACBF0"/>
          </p15:clr>
        </p15:guide>
        <p15:guide id="8" pos="1359">
          <p15:clr>
            <a:srgbClr val="5ACBF0"/>
          </p15:clr>
        </p15:guide>
        <p15:guide id="9" pos="1454">
          <p15:clr>
            <a:srgbClr val="5ACBF0"/>
          </p15:clr>
        </p15:guide>
        <p15:guide id="10" pos="1967">
          <p15:clr>
            <a:srgbClr val="5ACBF0"/>
          </p15:clr>
        </p15:guide>
        <p15:guide id="11" pos="2063">
          <p15:clr>
            <a:srgbClr val="5ACBF0"/>
          </p15:clr>
        </p15:guide>
        <p15:guide id="12" pos="2574">
          <p15:clr>
            <a:srgbClr val="5ACBF0"/>
          </p15:clr>
        </p15:guide>
        <p15:guide id="13" pos="2671">
          <p15:clr>
            <a:srgbClr val="5ACBF0"/>
          </p15:clr>
        </p15:guide>
        <p15:guide id="14" pos="3182">
          <p15:clr>
            <a:srgbClr val="5ACBF0"/>
          </p15:clr>
        </p15:guide>
        <p15:guide id="15" pos="3280">
          <p15:clr>
            <a:srgbClr val="5ACBF0"/>
          </p15:clr>
        </p15:guide>
        <p15:guide id="16" pos="3791">
          <p15:clr>
            <a:srgbClr val="5ACBF0"/>
          </p15:clr>
        </p15:guide>
        <p15:guide id="17" pos="3887">
          <p15:clr>
            <a:srgbClr val="5ACBF0"/>
          </p15:clr>
        </p15:guide>
        <p15:guide id="18" pos="4399">
          <p15:clr>
            <a:srgbClr val="5ACBF0"/>
          </p15:clr>
        </p15:guide>
        <p15:guide id="19" pos="4495">
          <p15:clr>
            <a:srgbClr val="5ACBF0"/>
          </p15:clr>
        </p15:guide>
        <p15:guide id="20" pos="5008">
          <p15:clr>
            <a:srgbClr val="5ACBF0"/>
          </p15:clr>
        </p15:guide>
        <p15:guide id="21" pos="5102">
          <p15:clr>
            <a:srgbClr val="5ACBF0"/>
          </p15:clr>
        </p15:guide>
        <p15:guide id="22" pos="5613">
          <p15:clr>
            <a:srgbClr val="5ACBF0"/>
          </p15:clr>
        </p15:guide>
        <p15:guide id="23" pos="5712">
          <p15:clr>
            <a:srgbClr val="5ACBF0"/>
          </p15:clr>
        </p15:guide>
        <p15:guide id="24" pos="6223">
          <p15:clr>
            <a:srgbClr val="5ACBF0"/>
          </p15:clr>
        </p15:guide>
        <p15:guide id="25" pos="6319">
          <p15:clr>
            <a:srgbClr val="5ACBF0"/>
          </p15:clr>
        </p15:guide>
        <p15:guide id="26" pos="6830">
          <p15:clr>
            <a:srgbClr val="5ACBF0"/>
          </p15:clr>
        </p15:guide>
        <p15:guide id="27" pos="6929">
          <p15:clr>
            <a:srgbClr val="5ACBF0"/>
          </p15:clr>
        </p15:guide>
        <p15:guide id="29" pos="118" userDrawn="1">
          <p15:clr>
            <a:srgbClr val="A4A3A4"/>
          </p15:clr>
        </p15:guide>
        <p15:guide id="30" orient="horz" pos="120" userDrawn="1">
          <p15:clr>
            <a:srgbClr val="A4A3A4"/>
          </p15:clr>
        </p15:guide>
        <p15:guide id="31" pos="7557" userDrawn="1">
          <p15:clr>
            <a:srgbClr val="A4A3A4"/>
          </p15:clr>
        </p15:guide>
        <p15:guide id="32" orient="horz" pos="4199" userDrawn="1">
          <p15:clr>
            <a:srgbClr val="A4A3A4"/>
          </p15:clr>
        </p15:guide>
        <p15:guide id="33" orient="horz" pos="864" userDrawn="1">
          <p15:clr>
            <a:srgbClr val="5ACBF0"/>
          </p15:clr>
        </p15:guide>
        <p15:guide id="34" orient="horz" pos="2161" userDrawn="1">
          <p15:clr>
            <a:srgbClr val="A4A3A4"/>
          </p15:clr>
        </p15:guide>
        <p15:guide id="36" orient="horz" pos="433" userDrawn="1">
          <p15:clr>
            <a:srgbClr val="5ACBF0"/>
          </p15:clr>
        </p15:guide>
        <p15:guide id="37" orient="horz" pos="327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A25E28-4EF6-466D-47D7-93C50F75750C}"/>
              </a:ext>
            </a:extLst>
          </p:cNvPr>
          <p:cNvSpPr>
            <a:spLocks noGrp="1"/>
          </p:cNvSpPr>
          <p:nvPr>
            <p:ph type="title"/>
          </p:nvPr>
        </p:nvSpPr>
        <p:spPr>
          <a:xfrm>
            <a:off x="384175" y="381000"/>
            <a:ext cx="10515600" cy="339773"/>
          </a:xfrm>
          <a:prstGeom prst="rect">
            <a:avLst/>
          </a:prstGeom>
        </p:spPr>
        <p:txBody>
          <a:bodyPr vert="horz"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CB82AD26-E858-80F3-E59A-3B67789BDB0D}"/>
              </a:ext>
            </a:extLst>
          </p:cNvPr>
          <p:cNvSpPr>
            <a:spLocks noGrp="1"/>
          </p:cNvSpPr>
          <p:nvPr>
            <p:ph type="body" idx="1"/>
          </p:nvPr>
        </p:nvSpPr>
        <p:spPr>
          <a:xfrm>
            <a:off x="384175" y="1175543"/>
            <a:ext cx="10515600" cy="1230273"/>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DC4D673-5FDF-24CB-4E09-3A3C071ECD44}"/>
              </a:ext>
            </a:extLst>
          </p:cNvPr>
          <p:cNvSpPr>
            <a:spLocks noGrp="1"/>
          </p:cNvSpPr>
          <p:nvPr>
            <p:ph type="ftr" sz="quarter" idx="3"/>
          </p:nvPr>
        </p:nvSpPr>
        <p:spPr>
          <a:xfrm>
            <a:off x="384175" y="6484144"/>
            <a:ext cx="4114800" cy="123111"/>
          </a:xfrm>
          <a:prstGeom prst="rect">
            <a:avLst/>
          </a:prstGeom>
        </p:spPr>
        <p:txBody>
          <a:bodyPr vert="horz" lIns="0" tIns="0" rIns="0" bIns="0" rtlCol="0" anchor="t" anchorCtr="0">
            <a:spAutoFit/>
          </a:bodyPr>
          <a:lstStyle>
            <a:lvl1pPr algn="l">
              <a:defRPr sz="800" b="0" i="0">
                <a:solidFill>
                  <a:schemeClr val="tx1">
                    <a:tint val="75000"/>
                  </a:schemeClr>
                </a:solidFill>
                <a:latin typeface="Helvetica Now for IB Text" panose="020B0504030202020204" pitchFamily="34" charset="77"/>
              </a:defRPr>
            </a:lvl1pPr>
          </a:lstStyle>
          <a:p>
            <a:r>
              <a:rPr lang="en-US"/>
              <a:t>GE Product Branding Development | October 2022</a:t>
            </a:r>
          </a:p>
        </p:txBody>
      </p:sp>
      <p:sp>
        <p:nvSpPr>
          <p:cNvPr id="6" name="Slide Number Placeholder 5">
            <a:extLst>
              <a:ext uri="{FF2B5EF4-FFF2-40B4-BE49-F238E27FC236}">
                <a16:creationId xmlns:a16="http://schemas.microsoft.com/office/drawing/2014/main" id="{0F9CD20C-2EF2-2D4F-9D00-9EDB6EE606C4}"/>
              </a:ext>
            </a:extLst>
          </p:cNvPr>
          <p:cNvSpPr>
            <a:spLocks noGrp="1"/>
          </p:cNvSpPr>
          <p:nvPr>
            <p:ph type="sldNum" sz="quarter" idx="4"/>
          </p:nvPr>
        </p:nvSpPr>
        <p:spPr>
          <a:xfrm>
            <a:off x="9064625" y="6484144"/>
            <a:ext cx="2743200" cy="123111"/>
          </a:xfrm>
          <a:prstGeom prst="rect">
            <a:avLst/>
          </a:prstGeom>
        </p:spPr>
        <p:txBody>
          <a:bodyPr vert="horz" lIns="0" tIns="0" rIns="0" bIns="0" rtlCol="0" anchor="t" anchorCtr="0">
            <a:spAutoFit/>
          </a:bodyPr>
          <a:lstStyle>
            <a:lvl1pPr algn="r">
              <a:defRPr sz="800" b="0" i="0">
                <a:solidFill>
                  <a:schemeClr val="tx1">
                    <a:tint val="75000"/>
                  </a:schemeClr>
                </a:solidFill>
                <a:latin typeface="Helvetica Now for IB Text" panose="020B0504030202020204" pitchFamily="34" charset="77"/>
              </a:defRPr>
            </a:lvl1pPr>
          </a:lstStyle>
          <a:p>
            <a:fld id="{1815586A-6096-DC4D-AABE-0544BEF69985}" type="slidenum">
              <a:rPr lang="en-US" smtClean="0"/>
              <a:pPr/>
              <a:t>‹#›</a:t>
            </a:fld>
            <a:endParaRPr lang="en-US"/>
          </a:p>
        </p:txBody>
      </p:sp>
    </p:spTree>
    <p:extLst>
      <p:ext uri="{BB962C8B-B14F-4D97-AF65-F5344CB8AC3E}">
        <p14:creationId xmlns:p14="http://schemas.microsoft.com/office/powerpoint/2010/main" val="1175245793"/>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Lst>
  <p:txStyles>
    <p:titleStyle>
      <a:lvl1pPr algn="l" defTabSz="914400" rtl="0" eaLnBrk="1" latinLnBrk="0" hangingPunct="1">
        <a:lnSpc>
          <a:spcPct val="90000"/>
        </a:lnSpc>
        <a:spcBef>
          <a:spcPct val="0"/>
        </a:spcBef>
        <a:buNone/>
        <a:defRPr sz="2400" b="0" i="0" kern="1200">
          <a:solidFill>
            <a:schemeClr val="tx1"/>
          </a:solidFill>
          <a:latin typeface="Helvetica Now for IB Display Lt" panose="020B040403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tx1"/>
          </a:solidFill>
          <a:latin typeface="Helvetica Now for IB Display Lt" panose="020B040403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Helvetica Now for IB Display Lt" panose="020B040403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Helvetica Now for IB Display Lt" panose="020B040403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Helvetica Now for IB Display Lt" panose="020B040403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Helvetica Now for IB Display Lt" panose="020B040403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5ACBF0"/>
          </p15:clr>
        </p15:guide>
        <p15:guide id="3" pos="240">
          <p15:clr>
            <a:srgbClr val="F26B43"/>
          </p15:clr>
        </p15:guide>
        <p15:guide id="4" pos="750">
          <p15:clr>
            <a:srgbClr val="F26B43"/>
          </p15:clr>
        </p15:guide>
        <p15:guide id="5" pos="848">
          <p15:clr>
            <a:srgbClr val="F26B43"/>
          </p15:clr>
        </p15:guide>
        <p15:guide id="6" pos="1360">
          <p15:clr>
            <a:srgbClr val="F26B43"/>
          </p15:clr>
        </p15:guide>
        <p15:guide id="7" pos="1456">
          <p15:clr>
            <a:srgbClr val="F26B43"/>
          </p15:clr>
        </p15:guide>
        <p15:guide id="8" pos="1968">
          <p15:clr>
            <a:srgbClr val="F26B43"/>
          </p15:clr>
        </p15:guide>
        <p15:guide id="9" pos="2064">
          <p15:clr>
            <a:srgbClr val="F26B43"/>
          </p15:clr>
        </p15:guide>
        <p15:guide id="10" pos="2574">
          <p15:clr>
            <a:srgbClr val="F26B43"/>
          </p15:clr>
        </p15:guide>
        <p15:guide id="11" pos="2670">
          <p15:clr>
            <a:srgbClr val="F26B43"/>
          </p15:clr>
        </p15:guide>
        <p15:guide id="12" pos="3182">
          <p15:clr>
            <a:srgbClr val="F26B43"/>
          </p15:clr>
        </p15:guide>
        <p15:guide id="13" pos="3280">
          <p15:clr>
            <a:srgbClr val="F26B43"/>
          </p15:clr>
        </p15:guide>
        <p15:guide id="14" pos="3792">
          <p15:clr>
            <a:srgbClr val="F26B43"/>
          </p15:clr>
        </p15:guide>
        <p15:guide id="15" pos="3886">
          <p15:clr>
            <a:srgbClr val="F26B43"/>
          </p15:clr>
        </p15:guide>
        <p15:guide id="16" pos="4398">
          <p15:clr>
            <a:srgbClr val="F26B43"/>
          </p15:clr>
        </p15:guide>
        <p15:guide id="17" pos="4494">
          <p15:clr>
            <a:srgbClr val="F26B43"/>
          </p15:clr>
        </p15:guide>
        <p15:guide id="18" pos="5008">
          <p15:clr>
            <a:srgbClr val="F26B43"/>
          </p15:clr>
        </p15:guide>
        <p15:guide id="19" pos="5104">
          <p15:clr>
            <a:srgbClr val="F26B43"/>
          </p15:clr>
        </p15:guide>
        <p15:guide id="20" pos="5616">
          <p15:clr>
            <a:srgbClr val="F26B43"/>
          </p15:clr>
        </p15:guide>
        <p15:guide id="21" pos="5710">
          <p15:clr>
            <a:srgbClr val="F26B43"/>
          </p15:clr>
        </p15:guide>
        <p15:guide id="22" pos="6224">
          <p15:clr>
            <a:srgbClr val="F26B43"/>
          </p15:clr>
        </p15:guide>
        <p15:guide id="23" pos="6320">
          <p15:clr>
            <a:srgbClr val="F26B43"/>
          </p15:clr>
        </p15:guide>
        <p15:guide id="24" pos="6830">
          <p15:clr>
            <a:srgbClr val="F26B43"/>
          </p15:clr>
        </p15:guide>
        <p15:guide id="25" pos="6928">
          <p15:clr>
            <a:srgbClr val="F26B43"/>
          </p15:clr>
        </p15:guide>
        <p15:guide id="26" pos="7440">
          <p15:clr>
            <a:srgbClr val="F26B43"/>
          </p15:clr>
        </p15:guide>
        <p15:guide id="27" orient="horz" pos="240">
          <p15:clr>
            <a:srgbClr val="F26B43"/>
          </p15:clr>
        </p15:guide>
        <p15:guide id="28" orient="horz" pos="4080">
          <p15:clr>
            <a:srgbClr val="F26B43"/>
          </p15:clr>
        </p15:guide>
        <p15:guide id="29" orient="horz" pos="57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3.mp4"/><Relationship Id="rId7" Type="http://schemas.openxmlformats.org/officeDocument/2006/relationships/image" Target="../media/image14.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notesSlide" Target="../notesSlides/notesSlide9.xml"/><Relationship Id="rId5" Type="http://schemas.openxmlformats.org/officeDocument/2006/relationships/slideLayout" Target="../slideLayouts/slideLayout3.xml"/><Relationship Id="rId4" Type="http://schemas.openxmlformats.org/officeDocument/2006/relationships/video" Target="../media/media3.mp4"/></Relationships>
</file>

<file path=ppt/slides/_rels/slide11.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4.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15.png"/><Relationship Id="rId5" Type="http://schemas.openxmlformats.org/officeDocument/2006/relationships/slideLayout" Target="../slideLayouts/slideLayout3.xml"/><Relationship Id="rId4" Type="http://schemas.openxmlformats.org/officeDocument/2006/relationships/video" Target="../media/media1.mp4"/></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15.mp4"/><Relationship Id="rId7" Type="http://schemas.openxmlformats.org/officeDocument/2006/relationships/slideLayout" Target="../slideLayouts/slideLayout3.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video" Target="../media/media16.mp4"/><Relationship Id="rId11" Type="http://schemas.openxmlformats.org/officeDocument/2006/relationships/image" Target="../media/image18.png"/><Relationship Id="rId5" Type="http://schemas.microsoft.com/office/2007/relationships/media" Target="../media/media16.mp4"/><Relationship Id="rId10" Type="http://schemas.openxmlformats.org/officeDocument/2006/relationships/image" Target="../media/image17.png"/><Relationship Id="rId4" Type="http://schemas.openxmlformats.org/officeDocument/2006/relationships/video" Target="../media/media15.mp4"/><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microsoft.com/office/2007/relationships/media" Target="../media/media14.mp4"/><Relationship Id="rId7" Type="http://schemas.openxmlformats.org/officeDocument/2006/relationships/image" Target="../media/image16.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7.png"/><Relationship Id="rId5" Type="http://schemas.openxmlformats.org/officeDocument/2006/relationships/slideLayout" Target="../slideLayouts/slideLayout3.xml"/><Relationship Id="rId4" Type="http://schemas.openxmlformats.org/officeDocument/2006/relationships/video" Target="../media/media14.mp4"/></Relationships>
</file>

<file path=ppt/slides/_rels/slide15.xml.rels><?xml version="1.0" encoding="UTF-8" standalone="yes"?>
<Relationships xmlns="http://schemas.openxmlformats.org/package/2006/relationships"><Relationship Id="rId3" Type="http://schemas.microsoft.com/office/2007/relationships/media" Target="../media/media11.mp4"/><Relationship Id="rId7" Type="http://schemas.openxmlformats.org/officeDocument/2006/relationships/image" Target="../media/image14.pn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image" Target="../media/image19.png"/><Relationship Id="rId5" Type="http://schemas.openxmlformats.org/officeDocument/2006/relationships/slideLayout" Target="../slideLayouts/slideLayout3.xml"/><Relationship Id="rId4" Type="http://schemas.openxmlformats.org/officeDocument/2006/relationships/video" Target="../media/media11.mp4"/></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19.mp4"/><Relationship Id="rId7" Type="http://schemas.openxmlformats.org/officeDocument/2006/relationships/slideLayout" Target="../slideLayouts/slideLayout3.xml"/><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video" Target="../media/media1.mp4"/><Relationship Id="rId11" Type="http://schemas.openxmlformats.org/officeDocument/2006/relationships/image" Target="../media/image4.png"/><Relationship Id="rId5" Type="http://schemas.microsoft.com/office/2007/relationships/media" Target="../media/media1.mp4"/><Relationship Id="rId10" Type="http://schemas.openxmlformats.org/officeDocument/2006/relationships/image" Target="../media/image21.png"/><Relationship Id="rId4" Type="http://schemas.openxmlformats.org/officeDocument/2006/relationships/video" Target="../media/media19.mp4"/><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app.smartsheet.com/b/form/2088a593136548918561df856ac29f8e" TargetMode="External"/><Relationship Id="rId7" Type="http://schemas.openxmlformats.org/officeDocument/2006/relationships/hyperlink" Target="https://thebeat.gehealthcare.com/content/news/article/65c50c9b8835d21be79b0be9" TargetMode="External"/><Relationship Id="rId2" Type="http://schemas.openxmlformats.org/officeDocument/2006/relationships/hyperlink" Target="mailto:brand.health@gehealthcare.com?subject=Motion%20Graphic%20Guideline%20enquiry" TargetMode="External"/><Relationship Id="rId1" Type="http://schemas.openxmlformats.org/officeDocument/2006/relationships/slideLayout" Target="../slideLayouts/slideLayout2.xml"/><Relationship Id="rId6" Type="http://schemas.openxmlformats.org/officeDocument/2006/relationships/hyperlink" Target="https://gehealthcare.widencollective.com/dam/dashboard?t%3Alb=t" TargetMode="External"/><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slideLayout" Target="../slideLayouts/slideLayout1.xml"/><Relationship Id="rId18" Type="http://schemas.openxmlformats.org/officeDocument/2006/relationships/image" Target="../media/image6.png"/><Relationship Id="rId3" Type="http://schemas.microsoft.com/office/2007/relationships/media" Target="../media/media2.mp4"/><Relationship Id="rId21" Type="http://schemas.openxmlformats.org/officeDocument/2006/relationships/image" Target="../media/image9.png"/><Relationship Id="rId7" Type="http://schemas.microsoft.com/office/2007/relationships/media" Target="../media/media4.mp4"/><Relationship Id="rId12" Type="http://schemas.openxmlformats.org/officeDocument/2006/relationships/video" Target="../media/media6.mp4"/><Relationship Id="rId17" Type="http://schemas.openxmlformats.org/officeDocument/2006/relationships/image" Target="../media/image5.png"/><Relationship Id="rId2" Type="http://schemas.openxmlformats.org/officeDocument/2006/relationships/video" Target="../media/media1.mp4"/><Relationship Id="rId16" Type="http://schemas.openxmlformats.org/officeDocument/2006/relationships/image" Target="../media/image4.png"/><Relationship Id="rId20" Type="http://schemas.openxmlformats.org/officeDocument/2006/relationships/image" Target="../media/image8.png"/><Relationship Id="rId1" Type="http://schemas.microsoft.com/office/2007/relationships/media" Target="../media/media1.mp4"/><Relationship Id="rId6" Type="http://schemas.openxmlformats.org/officeDocument/2006/relationships/video" Target="../media/media3.mp4"/><Relationship Id="rId11" Type="http://schemas.microsoft.com/office/2007/relationships/media" Target="../media/media6.mp4"/><Relationship Id="rId5" Type="http://schemas.microsoft.com/office/2007/relationships/media" Target="../media/media3.mp4"/><Relationship Id="rId15" Type="http://schemas.openxmlformats.org/officeDocument/2006/relationships/image" Target="../media/image3.png"/><Relationship Id="rId10" Type="http://schemas.openxmlformats.org/officeDocument/2006/relationships/video" Target="../media/media5.mp4"/><Relationship Id="rId19" Type="http://schemas.openxmlformats.org/officeDocument/2006/relationships/image" Target="../media/image7.png"/><Relationship Id="rId4" Type="http://schemas.openxmlformats.org/officeDocument/2006/relationships/video" Target="../media/media2.mp4"/><Relationship Id="rId9" Type="http://schemas.microsoft.com/office/2007/relationships/media" Target="../media/media5.mp4"/><Relationship Id="rId1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ngpwvb.collections.welcomesoftware.com/api/library-collection/b3b588e8932f11ed9902deb2874fea4c" TargetMode="External"/><Relationship Id="rId3" Type="http://schemas.microsoft.com/office/2007/relationships/media" Target="../media/media7.mp4"/><Relationship Id="rId7" Type="http://schemas.openxmlformats.org/officeDocument/2006/relationships/hyperlink" Target="https://thebeat.gehealthcare.com/content/news/article/65c50c9b8835d21be79b0be9" TargetMode="Externa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notesSlide" Target="../notesSlides/notesSlide5.xml"/><Relationship Id="rId5" Type="http://schemas.openxmlformats.org/officeDocument/2006/relationships/slideLayout" Target="../slideLayouts/slideLayout3.xml"/><Relationship Id="rId10" Type="http://schemas.openxmlformats.org/officeDocument/2006/relationships/image" Target="../media/image10.png"/><Relationship Id="rId4" Type="http://schemas.openxmlformats.org/officeDocument/2006/relationships/video" Target="../media/media7.mp4"/><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5.mp4"/><Relationship Id="rId7" Type="http://schemas.openxmlformats.org/officeDocument/2006/relationships/image" Target="../media/image9.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notesSlide" Target="../notesSlides/notesSlide6.xml"/><Relationship Id="rId5" Type="http://schemas.openxmlformats.org/officeDocument/2006/relationships/slideLayout" Target="../slideLayouts/slideLayout3.xml"/><Relationship Id="rId4" Type="http://schemas.openxmlformats.org/officeDocument/2006/relationships/video" Target="../media/media5.mp4"/></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9.mp4"/><Relationship Id="rId7" Type="http://schemas.openxmlformats.org/officeDocument/2006/relationships/image" Target="../media/image7.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7.xml"/><Relationship Id="rId5" Type="http://schemas.openxmlformats.org/officeDocument/2006/relationships/slideLayout" Target="../slideLayouts/slideLayout3.xml"/><Relationship Id="rId4" Type="http://schemas.openxmlformats.org/officeDocument/2006/relationships/video" Target="../media/media9.mp4"/><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11.mp4"/><Relationship Id="rId7" Type="http://schemas.openxmlformats.org/officeDocument/2006/relationships/image" Target="../media/image13.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video" Target="../media/media11.mp4"/></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A57F5B57-0A01-3330-111F-D9FEBCA09324}"/>
              </a:ext>
            </a:extLst>
          </p:cNvPr>
          <p:cNvSpPr txBox="1">
            <a:spLocks/>
          </p:cNvSpPr>
          <p:nvPr/>
        </p:nvSpPr>
        <p:spPr>
          <a:xfrm>
            <a:off x="437881" y="1757523"/>
            <a:ext cx="11147424" cy="2339102"/>
          </a:xfrm>
          <a:prstGeom prst="rect">
            <a:avLst/>
          </a:prstGeom>
        </p:spPr>
        <p:txBody>
          <a:bodyPr>
            <a:spAutoFit/>
          </a:bodyPr>
          <a:lstStyle>
            <a:lvl1pPr algn="l" defTabSz="914400" rtl="0" eaLnBrk="1" latinLnBrk="0" hangingPunct="1">
              <a:lnSpc>
                <a:spcPct val="90000"/>
              </a:lnSpc>
              <a:spcBef>
                <a:spcPct val="0"/>
              </a:spcBef>
              <a:buNone/>
              <a:defRPr sz="2000" b="0" i="0" kern="1200">
                <a:solidFill>
                  <a:schemeClr val="accent1"/>
                </a:solidFill>
                <a:latin typeface="Source Sans Pro SemiBold" panose="020B0503030403020204" pitchFamily="34" charset="0"/>
                <a:ea typeface="Source Sans Pro SemiBold" panose="020B0503030403020204" pitchFamily="34" charset="0"/>
                <a:cs typeface="+mj-cs"/>
              </a:defRPr>
            </a:lvl1pPr>
          </a:lstStyle>
          <a:p>
            <a:r>
              <a:rPr lang="en-US" sz="8000" b="1" dirty="0">
                <a:solidFill>
                  <a:schemeClr val="bg1"/>
                </a:solidFill>
              </a:rPr>
              <a:t>Welcome to </a:t>
            </a:r>
            <a:br>
              <a:rPr lang="en-US" sz="8000" b="1" dirty="0">
                <a:solidFill>
                  <a:schemeClr val="bg1"/>
                </a:solidFill>
              </a:rPr>
            </a:br>
            <a:r>
              <a:rPr lang="en-US" sz="8000" b="1" dirty="0">
                <a:solidFill>
                  <a:schemeClr val="bg1"/>
                </a:solidFill>
              </a:rPr>
              <a:t>motion graphics training</a:t>
            </a:r>
            <a:endParaRPr lang="en-US" sz="8000" dirty="0">
              <a:solidFill>
                <a:schemeClr val="bg1"/>
              </a:solidFill>
              <a:latin typeface="Source Sans Pro" panose="020B0503030403020204" pitchFamily="34" charset="0"/>
              <a:ea typeface="Source Sans Pro" panose="020B0503030403020204" pitchFamily="34" charset="0"/>
            </a:endParaRPr>
          </a:p>
        </p:txBody>
      </p:sp>
      <p:sp>
        <p:nvSpPr>
          <p:cNvPr id="4" name="Title 9">
            <a:extLst>
              <a:ext uri="{FF2B5EF4-FFF2-40B4-BE49-F238E27FC236}">
                <a16:creationId xmlns:a16="http://schemas.microsoft.com/office/drawing/2014/main" id="{F37D289E-D7A6-5DC7-E38B-0B2B461EBA66}"/>
              </a:ext>
            </a:extLst>
          </p:cNvPr>
          <p:cNvSpPr txBox="1">
            <a:spLocks/>
          </p:cNvSpPr>
          <p:nvPr/>
        </p:nvSpPr>
        <p:spPr>
          <a:xfrm>
            <a:off x="568371" y="4268788"/>
            <a:ext cx="9108441" cy="415498"/>
          </a:xfrm>
          <a:prstGeom prst="rect">
            <a:avLst/>
          </a:prstGeom>
          <a:noFill/>
        </p:spPr>
        <p:txBody>
          <a:bodyPr vert="horz" lIns="0" tIns="0" rIns="0" bIns="0" rtlCol="0" anchor="t" anchorCtr="0">
            <a:spAutoFit/>
          </a:bodyPr>
          <a:lstStyle>
            <a:lvl1pPr marL="0" indent="0" algn="l" defTabSz="914400" rtl="0" eaLnBrk="1" latinLnBrk="0" hangingPunct="1">
              <a:lnSpc>
                <a:spcPct val="90000"/>
              </a:lnSpc>
              <a:spcBef>
                <a:spcPct val="0"/>
              </a:spcBef>
              <a:buSzPct val="200000"/>
              <a:buFont typeface="Source Sans Pro Light" panose="020B0403030403020204" pitchFamily="34" charset="0"/>
              <a:buNone/>
              <a:defRPr sz="6000" kern="1200">
                <a:solidFill>
                  <a:schemeClr val="bg1"/>
                </a:solidFill>
                <a:latin typeface="Source Sans Pro Light" panose="020B0403030403020204" pitchFamily="34" charset="0"/>
                <a:ea typeface="+mj-ea"/>
                <a:cs typeface="Segoe UI Light" panose="020B0502040204020203" pitchFamily="34" charset="0"/>
              </a:defRPr>
            </a:lvl1pPr>
          </a:lstStyle>
          <a:p>
            <a:r>
              <a:rPr lang="en-US" sz="3000" dirty="0">
                <a:latin typeface="Source Sans Pro" panose="020B0503030403020204" pitchFamily="34" charset="0"/>
                <a:ea typeface="Source Sans Pro" panose="020B0503030403020204" pitchFamily="34" charset="0"/>
              </a:rPr>
              <a:t>We will begin shortly</a:t>
            </a:r>
          </a:p>
        </p:txBody>
      </p:sp>
      <p:pic>
        <p:nvPicPr>
          <p:cNvPr id="13" name="Picture 12">
            <a:extLst>
              <a:ext uri="{FF2B5EF4-FFF2-40B4-BE49-F238E27FC236}">
                <a16:creationId xmlns:a16="http://schemas.microsoft.com/office/drawing/2014/main" id="{688A80CB-C581-0C8E-CDD4-5467577161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black">
          <a:xfrm>
            <a:off x="241941" y="5197011"/>
            <a:ext cx="3784202" cy="1291353"/>
          </a:xfrm>
          <a:prstGeom prst="rect">
            <a:avLst/>
          </a:prstGeom>
        </p:spPr>
      </p:pic>
    </p:spTree>
    <p:extLst>
      <p:ext uri="{BB962C8B-B14F-4D97-AF65-F5344CB8AC3E}">
        <p14:creationId xmlns:p14="http://schemas.microsoft.com/office/powerpoint/2010/main" val="269648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F0C78839-E70B-9690-1E2D-A8B46B1907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69796E6-D74B-04AF-1A1A-08EA51978CB1}"/>
              </a:ext>
            </a:extLst>
          </p:cNvPr>
          <p:cNvSpPr>
            <a:spLocks noGrp="1"/>
          </p:cNvSpPr>
          <p:nvPr>
            <p:ph type="title"/>
          </p:nvPr>
        </p:nvSpPr>
        <p:spPr>
          <a:xfrm>
            <a:off x="382588" y="381000"/>
            <a:ext cx="4668837" cy="276999"/>
          </a:xfrm>
        </p:spPr>
        <p:txBody>
          <a:bodyPr/>
          <a:lstStyle/>
          <a:p>
            <a:r>
              <a:rPr lang="en-US" dirty="0">
                <a:solidFill>
                  <a:srgbClr val="6123A8"/>
                </a:solidFill>
              </a:rPr>
              <a:t>Graphic device transitions</a:t>
            </a:r>
          </a:p>
        </p:txBody>
      </p:sp>
      <p:sp>
        <p:nvSpPr>
          <p:cNvPr id="6" name="TextBox 5">
            <a:extLst>
              <a:ext uri="{FF2B5EF4-FFF2-40B4-BE49-F238E27FC236}">
                <a16:creationId xmlns:a16="http://schemas.microsoft.com/office/drawing/2014/main" id="{C189A2F5-4E7F-1315-552A-F86BDE3679A8}"/>
              </a:ext>
            </a:extLst>
          </p:cNvPr>
          <p:cNvSpPr txBox="1"/>
          <p:nvPr/>
        </p:nvSpPr>
        <p:spPr>
          <a:xfrm>
            <a:off x="6219076" y="4603211"/>
            <a:ext cx="4550524"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Graphic device with animated text over video</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A8E36FF1-813D-9AC7-9B31-E91F28402DA8}"/>
              </a:ext>
            </a:extLst>
          </p:cNvPr>
          <p:cNvSpPr txBox="1"/>
          <p:nvPr/>
        </p:nvSpPr>
        <p:spPr>
          <a:xfrm>
            <a:off x="382589" y="5073428"/>
            <a:ext cx="4576762" cy="461665"/>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ea typeface="Source Sans Pro" panose="020B0503030403020204" pitchFamily="34" charset="0"/>
              </a:rPr>
              <a:t>Graphic device transitions can be used to bring in a separate block of information, from a piece of footage to text. In line with the standard transitions, these also </a:t>
            </a:r>
            <a:br>
              <a:rPr lang="en-US" sz="1000" b="0" i="0" u="none" strike="noStrike" dirty="0">
                <a:solidFill>
                  <a:srgbClr val="000000"/>
                </a:solidFill>
                <a:effectLst/>
                <a:latin typeface="Source Sans Pro" panose="020B0503030403020204" pitchFamily="34" charset="0"/>
                <a:ea typeface="Source Sans Pro" panose="020B0503030403020204" pitchFamily="34" charset="0"/>
              </a:rPr>
            </a:br>
            <a:r>
              <a:rPr lang="en-US" sz="1000" b="0" i="0" u="none" strike="noStrike" dirty="0">
                <a:solidFill>
                  <a:srgbClr val="000000"/>
                </a:solidFill>
                <a:effectLst/>
                <a:latin typeface="Source Sans Pro" panose="020B0503030403020204" pitchFamily="34" charset="0"/>
                <a:ea typeface="Source Sans Pro" panose="020B0503030403020204" pitchFamily="34" charset="0"/>
              </a:rPr>
              <a:t>rely on the balance principle.</a:t>
            </a:r>
          </a:p>
        </p:txBody>
      </p:sp>
      <p:sp>
        <p:nvSpPr>
          <p:cNvPr id="11" name="TextBox 10">
            <a:extLst>
              <a:ext uri="{FF2B5EF4-FFF2-40B4-BE49-F238E27FC236}">
                <a16:creationId xmlns:a16="http://schemas.microsoft.com/office/drawing/2014/main" id="{60935946-8E3C-B737-C53A-3670C146383F}"/>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a:solidFill>
                  <a:srgbClr val="000000"/>
                </a:solidFill>
                <a:effectLst/>
                <a:latin typeface="Source Sans Pro" panose="020B0503030403020204" pitchFamily="34" charset="0"/>
              </a:rPr>
              <a:t>Graphic device revealing video</a:t>
            </a:r>
            <a:endParaRPr lang="en-US" sz="1000">
              <a:latin typeface="Source Sans Pro" panose="020B0503030403020204" pitchFamily="34" charset="0"/>
              <a:ea typeface="Source Sans Pro" panose="020B0503030403020204" pitchFamily="34" charset="0"/>
            </a:endParaRPr>
          </a:p>
        </p:txBody>
      </p:sp>
      <p:pic>
        <p:nvPicPr>
          <p:cNvPr id="5" name="Graphic Device Transition 02b.mp4">
            <a:hlinkClick r:id="" action="ppaction://media"/>
            <a:extLst>
              <a:ext uri="{FF2B5EF4-FFF2-40B4-BE49-F238E27FC236}">
                <a16:creationId xmlns:a16="http://schemas.microsoft.com/office/drawing/2014/main" id="{F17D42BD-5D91-C3B6-009A-63E725122A6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8" y="1388427"/>
            <a:ext cx="5559261" cy="3127084"/>
          </a:xfrm>
          <a:prstGeom prst="rect">
            <a:avLst/>
          </a:prstGeom>
          <a:ln w="6350">
            <a:noFill/>
          </a:ln>
        </p:spPr>
      </p:pic>
      <p:pic>
        <p:nvPicPr>
          <p:cNvPr id="2" name="Graphic Device Transition 03 V2.mp4">
            <a:hlinkClick r:id="" action="ppaction://media"/>
            <a:extLst>
              <a:ext uri="{FF2B5EF4-FFF2-40B4-BE49-F238E27FC236}">
                <a16:creationId xmlns:a16="http://schemas.microsoft.com/office/drawing/2014/main" id="{558364E6-18D8-E370-E1FA-0C88C3A80C9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121110" y="1388427"/>
            <a:ext cx="5559260" cy="3127084"/>
          </a:xfrm>
          <a:prstGeom prst="rect">
            <a:avLst/>
          </a:prstGeom>
        </p:spPr>
      </p:pic>
    </p:spTree>
    <p:extLst>
      <p:ext uri="{BB962C8B-B14F-4D97-AF65-F5344CB8AC3E}">
        <p14:creationId xmlns:p14="http://schemas.microsoft.com/office/powerpoint/2010/main" val="297846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11"/>
            </p:par>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video>
              <p:cMediaNode vol="80000">
                <p:cTn id="18" fill="hold" display="0">
                  <p:stCondLst>
                    <p:cond delay="indefinite"/>
                  </p:stCondLst>
                </p:cTn>
                <p:tgtEl>
                  <p:spTgt spid="2"/>
                </p:tgtEl>
              </p:cMediaNode>
            </p:video>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8" y="340179"/>
            <a:ext cx="4668837" cy="276999"/>
          </a:xfrm>
        </p:spPr>
        <p:txBody>
          <a:bodyPr/>
          <a:lstStyle/>
          <a:p>
            <a:r>
              <a:rPr lang="en-US" dirty="0">
                <a:solidFill>
                  <a:srgbClr val="6123A8"/>
                </a:solidFill>
              </a:rPr>
              <a:t>Lower thirds</a:t>
            </a:r>
          </a:p>
        </p:txBody>
      </p:sp>
      <p:sp>
        <p:nvSpPr>
          <p:cNvPr id="12" name="TextBox 11">
            <a:extLst>
              <a:ext uri="{FF2B5EF4-FFF2-40B4-BE49-F238E27FC236}">
                <a16:creationId xmlns:a16="http://schemas.microsoft.com/office/drawing/2014/main" id="{96613646-EDEE-B3B7-EDC3-55388763F7B3}"/>
              </a:ext>
            </a:extLst>
          </p:cNvPr>
          <p:cNvSpPr txBox="1"/>
          <p:nvPr/>
        </p:nvSpPr>
        <p:spPr>
          <a:xfrm>
            <a:off x="389776" y="4965055"/>
            <a:ext cx="4423524" cy="923330"/>
          </a:xfrm>
          <a:prstGeom prst="rect">
            <a:avLst/>
          </a:prstGeom>
          <a:noFill/>
        </p:spPr>
        <p:txBody>
          <a:bodyPr wrap="square" lIns="0" tIns="0" rIns="0" bIns="0" rtlCol="0">
            <a:spAutoFit/>
          </a:bodyPr>
          <a:lstStyle/>
          <a:p>
            <a:r>
              <a:rPr lang="en-US" sz="1000" u="none" strike="noStrike" dirty="0">
                <a:solidFill>
                  <a:srgbClr val="000000"/>
                </a:solidFill>
                <a:effectLst/>
                <a:latin typeface="Source Sans Pro" panose="020B0503030403020204" pitchFamily="34" charset="0"/>
                <a:ea typeface="Source Sans Pro" panose="020B0503030403020204" pitchFamily="34" charset="0"/>
              </a:rPr>
              <a:t>Lower thirds are used to add information about the content of the video, such as a person who is speaking or a site location, etc. </a:t>
            </a:r>
          </a:p>
          <a:p>
            <a:endParaRPr lang="en-US" sz="1000" dirty="0">
              <a:solidFill>
                <a:srgbClr val="000000"/>
              </a:solidFill>
              <a:latin typeface="Source Sans Pro" panose="020B0503030403020204" pitchFamily="34" charset="0"/>
              <a:ea typeface="Source Sans Pro" panose="020B0503030403020204" pitchFamily="34" charset="0"/>
            </a:endParaRPr>
          </a:p>
          <a:p>
            <a:r>
              <a:rPr lang="en-US" sz="1000" u="none" strike="noStrike" dirty="0">
                <a:solidFill>
                  <a:srgbClr val="000000"/>
                </a:solidFill>
                <a:effectLst/>
                <a:latin typeface="Source Sans Pro" panose="020B0503030403020204" pitchFamily="34" charset="0"/>
                <a:ea typeface="Source Sans Pro" panose="020B0503030403020204" pitchFamily="34" charset="0"/>
              </a:rPr>
              <a:t>Leverage the version with the GE HealthCare logo if the video is for external purposes or the person </a:t>
            </a:r>
            <a:r>
              <a:rPr lang="en-US" sz="1000" dirty="0">
                <a:solidFill>
                  <a:srgbClr val="000000"/>
                </a:solidFill>
                <a:latin typeface="Source Sans Pro" panose="020B0503030403020204" pitchFamily="34" charset="0"/>
                <a:ea typeface="Source Sans Pro" panose="020B0503030403020204" pitchFamily="34" charset="0"/>
              </a:rPr>
              <a:t>speaking is in the context of external companies. </a:t>
            </a:r>
            <a:r>
              <a:rPr lang="en-US" sz="1000" u="none" strike="noStrike" dirty="0">
                <a:solidFill>
                  <a:srgbClr val="000000"/>
                </a:solidFill>
                <a:effectLst/>
                <a:latin typeface="Source Sans Pro" panose="020B0503030403020204" pitchFamily="34" charset="0"/>
                <a:ea typeface="Source Sans Pro" panose="020B0503030403020204" pitchFamily="34" charset="0"/>
              </a:rPr>
              <a:t>In line with the concise motion principle, the movement is deliberate and direct.</a:t>
            </a:r>
          </a:p>
        </p:txBody>
      </p:sp>
      <p:sp>
        <p:nvSpPr>
          <p:cNvPr id="6" name="TextBox 5">
            <a:extLst>
              <a:ext uri="{FF2B5EF4-FFF2-40B4-BE49-F238E27FC236}">
                <a16:creationId xmlns:a16="http://schemas.microsoft.com/office/drawing/2014/main" id="{5192C9D8-DB25-745D-0427-315A1C1F8ACB}"/>
              </a:ext>
            </a:extLst>
          </p:cNvPr>
          <p:cNvSpPr txBox="1"/>
          <p:nvPr/>
        </p:nvSpPr>
        <p:spPr>
          <a:xfrm>
            <a:off x="389776" y="4603208"/>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With logo</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6DF48E7D-A8AB-7BD5-27E8-9F30809E7A06}"/>
              </a:ext>
            </a:extLst>
          </p:cNvPr>
          <p:cNvSpPr txBox="1"/>
          <p:nvPr/>
        </p:nvSpPr>
        <p:spPr>
          <a:xfrm>
            <a:off x="6174626" y="4603208"/>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Without logo</a:t>
            </a:r>
            <a:endParaRPr lang="en-US" sz="1000" dirty="0">
              <a:latin typeface="Source Sans Pro" panose="020B0503030403020204" pitchFamily="34" charset="0"/>
              <a:ea typeface="Source Sans Pro" panose="020B0503030403020204" pitchFamily="34" charset="0"/>
            </a:endParaRPr>
          </a:p>
        </p:txBody>
      </p:sp>
      <p:pic>
        <p:nvPicPr>
          <p:cNvPr id="3" name="Lowerthird - 2 lines">
            <a:hlinkClick r:id="" action="ppaction://media"/>
            <a:extLst>
              <a:ext uri="{FF2B5EF4-FFF2-40B4-BE49-F238E27FC236}">
                <a16:creationId xmlns:a16="http://schemas.microsoft.com/office/drawing/2014/main" id="{25112E84-086E-7E85-E6FC-19E3C7645F1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2588" y="1381027"/>
            <a:ext cx="5588173" cy="3143348"/>
          </a:xfrm>
          <a:prstGeom prst="rect">
            <a:avLst/>
          </a:prstGeom>
        </p:spPr>
      </p:pic>
      <p:pic>
        <p:nvPicPr>
          <p:cNvPr id="2" name="Lowerthird - 2 lines-non-branded.mp4">
            <a:hlinkClick r:id="" action="ppaction://media"/>
            <a:extLst>
              <a:ext uri="{FF2B5EF4-FFF2-40B4-BE49-F238E27FC236}">
                <a16:creationId xmlns:a16="http://schemas.microsoft.com/office/drawing/2014/main" id="{ABC5C341-850B-A566-C02F-F131DA6816E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221241" y="1381027"/>
            <a:ext cx="5588173" cy="3143348"/>
          </a:xfrm>
          <a:prstGeom prst="rect">
            <a:avLst/>
          </a:prstGeom>
        </p:spPr>
      </p:pic>
      <p:sp>
        <p:nvSpPr>
          <p:cNvPr id="5" name="TextBox 4">
            <a:extLst>
              <a:ext uri="{FF2B5EF4-FFF2-40B4-BE49-F238E27FC236}">
                <a16:creationId xmlns:a16="http://schemas.microsoft.com/office/drawing/2014/main" id="{333C60A5-0C3D-C024-11F6-F728B31F361E}"/>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i="0" dirty="0">
                <a:effectLst/>
                <a:latin typeface="Source Sans Pro" panose="020B0503030403020204" pitchFamily="34" charset="0"/>
              </a:rPr>
              <a:t>A lower third is a combination of text and graphical elements placed in the lower area of the screen to give the audience more information.</a:t>
            </a:r>
            <a:endParaRPr lang="en-US" sz="1200" dirty="0">
              <a:latin typeface="Source Sans Pro" panose="020B0503030403020204" pitchFamily="34" charset="0"/>
            </a:endParaRPr>
          </a:p>
        </p:txBody>
      </p:sp>
    </p:spTree>
    <p:extLst>
      <p:ext uri="{BB962C8B-B14F-4D97-AF65-F5344CB8AC3E}">
        <p14:creationId xmlns:p14="http://schemas.microsoft.com/office/powerpoint/2010/main" val="157427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422B4997-9E22-6F78-2305-2B6362FDB8FD}"/>
              </a:ext>
            </a:extLst>
          </p:cNvPr>
          <p:cNvSpPr/>
          <p:nvPr/>
        </p:nvSpPr>
        <p:spPr>
          <a:xfrm>
            <a:off x="204538" y="213756"/>
            <a:ext cx="11790948" cy="6100792"/>
          </a:xfrm>
          <a:prstGeom prst="roundRect">
            <a:avLst>
              <a:gd name="adj" fmla="val 1455"/>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2430C5E7-FB67-01B3-4EF0-C733E671D761}"/>
              </a:ext>
            </a:extLst>
          </p:cNvPr>
          <p:cNvSpPr txBox="1">
            <a:spLocks/>
          </p:cNvSpPr>
          <p:nvPr/>
        </p:nvSpPr>
        <p:spPr>
          <a:xfrm>
            <a:off x="742957" y="2771834"/>
            <a:ext cx="6425286" cy="124431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80000"/>
              </a:lnSpc>
              <a:defRPr/>
            </a:pPr>
            <a:r>
              <a:rPr lang="en-US" sz="5000" b="1" spc="-150" dirty="0">
                <a:solidFill>
                  <a:schemeClr val="bg1"/>
                </a:solidFill>
                <a:latin typeface="Source Sans Pro SemiBold" panose="020B0503030403020204" pitchFamily="34" charset="0"/>
                <a:ea typeface="Source Sans Pro SemiBold" panose="020B0503030403020204" pitchFamily="34" charset="0"/>
                <a:cs typeface="Arial"/>
              </a:rPr>
              <a:t>Technical motion reference for animators </a:t>
            </a:r>
          </a:p>
        </p:txBody>
      </p:sp>
      <p:sp>
        <p:nvSpPr>
          <p:cNvPr id="16" name="Title 1">
            <a:extLst>
              <a:ext uri="{FF2B5EF4-FFF2-40B4-BE49-F238E27FC236}">
                <a16:creationId xmlns:a16="http://schemas.microsoft.com/office/drawing/2014/main" id="{7B60DFD6-20E9-B838-7C81-B3D033E2B7C3}"/>
              </a:ext>
            </a:extLst>
          </p:cNvPr>
          <p:cNvSpPr txBox="1">
            <a:spLocks/>
          </p:cNvSpPr>
          <p:nvPr/>
        </p:nvSpPr>
        <p:spPr>
          <a:xfrm>
            <a:off x="770582" y="4221888"/>
            <a:ext cx="5164854" cy="70634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1700" dirty="0">
                <a:solidFill>
                  <a:schemeClr val="bg1"/>
                </a:solidFill>
                <a:latin typeface="Source Sans Pro" panose="020B0503030403020204" pitchFamily="34" charset="0"/>
                <a:ea typeface="Source Sans Pro SemiBold" panose="020B0503030403020204" pitchFamily="34" charset="0"/>
                <a:cs typeface="Arial"/>
              </a:rPr>
              <a:t>The following pages are a reference for animators to  implement technical motion and transitions for our brand assets based on the principles we’ve established.</a:t>
            </a:r>
          </a:p>
        </p:txBody>
      </p:sp>
    </p:spTree>
    <p:extLst>
      <p:ext uri="{BB962C8B-B14F-4D97-AF65-F5344CB8AC3E}">
        <p14:creationId xmlns:p14="http://schemas.microsoft.com/office/powerpoint/2010/main" val="13885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8" y="381000"/>
            <a:ext cx="4668837" cy="553998"/>
          </a:xfrm>
        </p:spPr>
        <p:txBody>
          <a:bodyPr/>
          <a:lstStyle/>
          <a:p>
            <a:r>
              <a:rPr lang="en-US" dirty="0">
                <a:solidFill>
                  <a:srgbClr val="6123A8"/>
                </a:solidFill>
              </a:rPr>
              <a:t>Our principles of motion graphics</a:t>
            </a:r>
            <a:br>
              <a:rPr lang="en-US" dirty="0">
                <a:solidFill>
                  <a:srgbClr val="6123A8"/>
                </a:solidFill>
              </a:rPr>
            </a:br>
            <a:endParaRPr lang="en-US" dirty="0">
              <a:solidFill>
                <a:schemeClr val="tx1"/>
              </a:solidFill>
              <a:latin typeface="Source Sans Pro Light" panose="020B0403030403020204" pitchFamily="34" charset="0"/>
            </a:endParaRPr>
          </a:p>
        </p:txBody>
      </p:sp>
      <p:sp>
        <p:nvSpPr>
          <p:cNvPr id="18" name="TextBox 17">
            <a:extLst>
              <a:ext uri="{FF2B5EF4-FFF2-40B4-BE49-F238E27FC236}">
                <a16:creationId xmlns:a16="http://schemas.microsoft.com/office/drawing/2014/main" id="{2A6C6B25-AA59-9FB6-158E-8A49DDFEFDAA}"/>
              </a:ext>
            </a:extLst>
          </p:cNvPr>
          <p:cNvSpPr txBox="1"/>
          <p:nvPr/>
        </p:nvSpPr>
        <p:spPr>
          <a:xfrm>
            <a:off x="389777" y="4807809"/>
            <a:ext cx="3696448"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Calm</a:t>
            </a:r>
            <a:endParaRPr lang="en-US" sz="1600">
              <a:latin typeface="Source Sans Pro" panose="020B0503030403020204" pitchFamily="34" charset="0"/>
              <a:ea typeface="Source Sans Pro" panose="020B0503030403020204" pitchFamily="34" charset="0"/>
            </a:endParaRPr>
          </a:p>
        </p:txBody>
      </p:sp>
      <p:sp>
        <p:nvSpPr>
          <p:cNvPr id="19" name="TextBox 18">
            <a:extLst>
              <a:ext uri="{FF2B5EF4-FFF2-40B4-BE49-F238E27FC236}">
                <a16:creationId xmlns:a16="http://schemas.microsoft.com/office/drawing/2014/main" id="{EAE4FFFA-444E-BACA-6B7B-9DFAA7C5DBBE}"/>
              </a:ext>
            </a:extLst>
          </p:cNvPr>
          <p:cNvSpPr txBox="1"/>
          <p:nvPr/>
        </p:nvSpPr>
        <p:spPr>
          <a:xfrm>
            <a:off x="4255606" y="4807809"/>
            <a:ext cx="3693761"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Balance</a:t>
            </a:r>
            <a:endParaRPr lang="en-US" sz="1600">
              <a:latin typeface="Source Sans Pro" panose="020B0503030403020204" pitchFamily="34" charset="0"/>
              <a:ea typeface="Source Sans Pro" panose="020B0503030403020204" pitchFamily="34" charset="0"/>
            </a:endParaRPr>
          </a:p>
        </p:txBody>
      </p:sp>
      <p:sp>
        <p:nvSpPr>
          <p:cNvPr id="20" name="TextBox 19">
            <a:extLst>
              <a:ext uri="{FF2B5EF4-FFF2-40B4-BE49-F238E27FC236}">
                <a16:creationId xmlns:a16="http://schemas.microsoft.com/office/drawing/2014/main" id="{ECCE1B8E-EA31-EE73-CFAC-DB02B2089D2E}"/>
              </a:ext>
            </a:extLst>
          </p:cNvPr>
          <p:cNvSpPr txBox="1"/>
          <p:nvPr/>
        </p:nvSpPr>
        <p:spPr>
          <a:xfrm>
            <a:off x="8105194" y="4807809"/>
            <a:ext cx="3703320"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Concise</a:t>
            </a:r>
            <a:endParaRPr lang="en-US" sz="1600">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7215733F-1A6D-98E6-A920-ED39000199FD}"/>
              </a:ext>
            </a:extLst>
          </p:cNvPr>
          <p:cNvSpPr txBox="1"/>
          <p:nvPr/>
        </p:nvSpPr>
        <p:spPr>
          <a:xfrm>
            <a:off x="389777" y="5119151"/>
            <a:ext cx="3693761" cy="769441"/>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Calm refers to the smooth and gentle movement of assets. The calm motion principle is</a:t>
            </a:r>
            <a:r>
              <a:rPr lang="en-US" sz="1000" dirty="0">
                <a:latin typeface="Source Sans Pro" panose="020B0503030403020204" pitchFamily="34" charset="0"/>
              </a:rPr>
              <a:t> an important tool for creating a sense of compassion. This </a:t>
            </a:r>
            <a:r>
              <a:rPr lang="en-US" sz="1000" dirty="0">
                <a:latin typeface="Source Sans Pro" panose="020B0503030403020204" pitchFamily="34" charset="0"/>
                <a:ea typeface="Source Sans Pro" panose="020B0503030403020204" pitchFamily="34" charset="0"/>
              </a:rPr>
              <a:t>creates fluidity and a soft flow of motion </a:t>
            </a:r>
            <a:r>
              <a:rPr lang="en-US" sz="1000" dirty="0">
                <a:latin typeface="Source Sans Pro" panose="020B0503030403020204" pitchFamily="34" charset="0"/>
              </a:rPr>
              <a:t>for elements like messaging where you need to have a moment of focus or pause.</a:t>
            </a:r>
          </a:p>
        </p:txBody>
      </p:sp>
      <p:sp>
        <p:nvSpPr>
          <p:cNvPr id="22" name="TextBox 21">
            <a:extLst>
              <a:ext uri="{FF2B5EF4-FFF2-40B4-BE49-F238E27FC236}">
                <a16:creationId xmlns:a16="http://schemas.microsoft.com/office/drawing/2014/main" id="{4D6BCBE9-E53B-65FB-0A75-23E37B62E052}"/>
              </a:ext>
            </a:extLst>
          </p:cNvPr>
          <p:cNvSpPr txBox="1"/>
          <p:nvPr/>
        </p:nvSpPr>
        <p:spPr>
          <a:xfrm>
            <a:off x="4255606" y="5119151"/>
            <a:ext cx="3693761"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Balance refers to the smooth and even movement of elements to create a sense of </a:t>
            </a:r>
            <a:r>
              <a:rPr lang="en-ZA" sz="1000" dirty="0">
                <a:latin typeface="Source Sans Pro" panose="020B0503030403020204" pitchFamily="34" charset="0"/>
                <a:ea typeface="Source Sans Pro" panose="020B0503030403020204" pitchFamily="34" charset="0"/>
              </a:rPr>
              <a:t>harmony and symmetry. There is a </a:t>
            </a:r>
            <a:r>
              <a:rPr lang="en-US" sz="1000" dirty="0">
                <a:latin typeface="Source Sans Pro" panose="020B0503030403020204" pitchFamily="34" charset="0"/>
                <a:ea typeface="Source Sans Pro" panose="020B0503030403020204" pitchFamily="34" charset="0"/>
              </a:rPr>
              <a:t>coordinated flow between elements, like transitioning between messaging to a product feature.</a:t>
            </a:r>
          </a:p>
        </p:txBody>
      </p:sp>
      <p:sp>
        <p:nvSpPr>
          <p:cNvPr id="23" name="TextBox 22">
            <a:extLst>
              <a:ext uri="{FF2B5EF4-FFF2-40B4-BE49-F238E27FC236}">
                <a16:creationId xmlns:a16="http://schemas.microsoft.com/office/drawing/2014/main" id="{3D966910-D289-868D-73AF-592CFF607E65}"/>
              </a:ext>
            </a:extLst>
          </p:cNvPr>
          <p:cNvSpPr txBox="1"/>
          <p:nvPr/>
        </p:nvSpPr>
        <p:spPr>
          <a:xfrm>
            <a:off x="8105194" y="5119151"/>
            <a:ext cx="3703320"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Concise movements are made with precision and confidence, moving with the least amount of effort and time. It’s deliberate and direct with no unnecessary motion, putting emphasis on being functional like UI elements (i.e., lower thirds). </a:t>
            </a:r>
            <a:endParaRPr lang="en-US" sz="1000" b="1" dirty="0">
              <a:latin typeface="Source Sans Pro SemiBold" panose="020B0503030403020204" pitchFamily="34" charset="0"/>
              <a:ea typeface="Source Sans Pro" panose="020B0503030403020204" pitchFamily="34" charset="0"/>
            </a:endParaRPr>
          </a:p>
        </p:txBody>
      </p:sp>
      <p:pic>
        <p:nvPicPr>
          <p:cNvPr id="27" name="Principle 01 - Calm Curve">
            <a:hlinkClick r:id="" action="ppaction://media"/>
            <a:extLst>
              <a:ext uri="{FF2B5EF4-FFF2-40B4-BE49-F238E27FC236}">
                <a16:creationId xmlns:a16="http://schemas.microsoft.com/office/drawing/2014/main" id="{BEBF93B0-3092-F79E-BF44-B4DAA304E19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10401" y="1371602"/>
            <a:ext cx="3714115" cy="3331650"/>
          </a:xfrm>
          <a:prstGeom prst="rect">
            <a:avLst/>
          </a:prstGeom>
        </p:spPr>
      </p:pic>
      <p:pic>
        <p:nvPicPr>
          <p:cNvPr id="28" name="Principle 03 - Concise Curve">
            <a:hlinkClick r:id="" action="ppaction://media"/>
            <a:extLst>
              <a:ext uri="{FF2B5EF4-FFF2-40B4-BE49-F238E27FC236}">
                <a16:creationId xmlns:a16="http://schemas.microsoft.com/office/drawing/2014/main" id="{EFFD5E21-46A0-0E86-6498-7ED04F2560DA}"/>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8088109" y="1371603"/>
            <a:ext cx="3714113" cy="3331648"/>
          </a:xfrm>
          <a:prstGeom prst="rect">
            <a:avLst/>
          </a:prstGeom>
        </p:spPr>
      </p:pic>
      <p:pic>
        <p:nvPicPr>
          <p:cNvPr id="29" name="Principle 02 - Balance Curve">
            <a:hlinkClick r:id="" action="ppaction://media"/>
            <a:extLst>
              <a:ext uri="{FF2B5EF4-FFF2-40B4-BE49-F238E27FC236}">
                <a16:creationId xmlns:a16="http://schemas.microsoft.com/office/drawing/2014/main" id="{9E2123D9-0DB2-7C56-A788-DDE8E2D27513}"/>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4241604" y="1371603"/>
            <a:ext cx="3714113" cy="3331648"/>
          </a:xfrm>
          <a:prstGeom prst="rect">
            <a:avLst/>
          </a:prstGeom>
        </p:spPr>
      </p:pic>
      <p:sp>
        <p:nvSpPr>
          <p:cNvPr id="3" name="TextBox 2">
            <a:extLst>
              <a:ext uri="{FF2B5EF4-FFF2-40B4-BE49-F238E27FC236}">
                <a16:creationId xmlns:a16="http://schemas.microsoft.com/office/drawing/2014/main" id="{DAB6FFF7-47F0-182C-DF1E-48FE41117DDE}"/>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i="0" dirty="0">
                <a:effectLst/>
                <a:latin typeface="Source Sans Pro" panose="020B0503030403020204" pitchFamily="34" charset="0"/>
              </a:rPr>
              <a:t>Please note the distance between each circle in the animations below detail</a:t>
            </a:r>
            <a:br>
              <a:rPr lang="en-GB" sz="1200" i="0" dirty="0">
                <a:effectLst/>
                <a:latin typeface="Source Sans Pro" panose="020B0503030403020204" pitchFamily="34" charset="0"/>
              </a:rPr>
            </a:br>
            <a:r>
              <a:rPr lang="en-GB" sz="1200" i="0" dirty="0">
                <a:effectLst/>
                <a:latin typeface="Source Sans Pro" panose="020B0503030403020204" pitchFamily="34" charset="0"/>
              </a:rPr>
              <a:t>the nuance, pace, rhythm and style of motion for each of our principles. </a:t>
            </a:r>
            <a:endParaRPr lang="en-US" sz="1200" dirty="0">
              <a:latin typeface="Source Sans Pro" panose="020B0503030403020204" pitchFamily="34" charset="0"/>
            </a:endParaRPr>
          </a:p>
        </p:txBody>
      </p:sp>
    </p:spTree>
    <p:extLst>
      <p:ext uri="{BB962C8B-B14F-4D97-AF65-F5344CB8AC3E}">
        <p14:creationId xmlns:p14="http://schemas.microsoft.com/office/powerpoint/2010/main" val="268661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00" fill="hold"/>
                                        <p:tgtEl>
                                          <p:spTgt spid="2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00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7"/>
                </p:tgtEl>
              </p:cMediaNode>
            </p:video>
            <p:seq concurrent="1" nextAc="seek">
              <p:cTn id="16" restart="whenNotActive" fill="hold" evtFilter="cancelBubble" nodeType="interactiveSeq">
                <p:stCondLst>
                  <p:cond evt="onClick" delay="0">
                    <p:tgtEl>
                      <p:spTgt spid="2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7"/>
                                        </p:tgtEl>
                                      </p:cBhvr>
                                    </p:cmd>
                                  </p:childTnLst>
                                </p:cTn>
                              </p:par>
                            </p:childTnLst>
                          </p:cTn>
                        </p:par>
                      </p:childTnLst>
                    </p:cTn>
                  </p:par>
                </p:childTnLst>
              </p:cTn>
              <p:nextCondLst>
                <p:cond evt="onClick" delay="0">
                  <p:tgtEl>
                    <p:spTgt spid="27"/>
                  </p:tgtEl>
                </p:cond>
              </p:nextCondLst>
            </p:seq>
            <p:video>
              <p:cMediaNode vol="80000">
                <p:cTn id="21" fill="hold" display="0">
                  <p:stCondLst>
                    <p:cond delay="indefinite"/>
                  </p:stCondLst>
                </p:cTn>
                <p:tgtEl>
                  <p:spTgt spid="29"/>
                </p:tgtEl>
              </p:cMediaNode>
            </p:video>
            <p:seq concurrent="1" nextAc="seek">
              <p:cTn id="22" restart="whenNotActive" fill="hold" evtFilter="cancelBubble" nodeType="interactiveSeq">
                <p:stCondLst>
                  <p:cond evt="onClick" delay="0">
                    <p:tgtEl>
                      <p:spTgt spid="29"/>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29"/>
                                        </p:tgtEl>
                                      </p:cBhvr>
                                    </p:cmd>
                                  </p:childTnLst>
                                </p:cTn>
                              </p:par>
                            </p:childTnLst>
                          </p:cTn>
                        </p:par>
                      </p:childTnLst>
                    </p:cTn>
                  </p:par>
                </p:childTnLst>
              </p:cTn>
              <p:nextCondLst>
                <p:cond evt="onClick" delay="0">
                  <p:tgtEl>
                    <p:spTgt spid="29"/>
                  </p:tgtEl>
                </p:cond>
              </p:nextCondLst>
            </p:seq>
            <p:video>
              <p:cMediaNode vol="80000">
                <p:cTn id="27" fill="hold" display="0">
                  <p:stCondLst>
                    <p:cond delay="indefinite"/>
                  </p:stCondLst>
                </p:cTn>
                <p:tgtEl>
                  <p:spTgt spid="28"/>
                </p:tgtEl>
              </p:cMediaNode>
            </p:video>
            <p:seq concurrent="1" nextAc="seek">
              <p:cTn id="28" restart="whenNotActive" fill="hold" evtFilter="cancelBubble" nodeType="interactiveSeq">
                <p:stCondLst>
                  <p:cond evt="onClick" delay="0">
                    <p:tgtEl>
                      <p:spTgt spid="28"/>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Typography 02">
            <a:hlinkClick r:id="" action="ppaction://media"/>
            <a:extLst>
              <a:ext uri="{FF2B5EF4-FFF2-40B4-BE49-F238E27FC236}">
                <a16:creationId xmlns:a16="http://schemas.microsoft.com/office/drawing/2014/main" id="{6DC93C94-6CFE-6DE9-B1B5-A47C5ECF2D4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62181" y="2168954"/>
            <a:ext cx="5184958" cy="2916539"/>
          </a:xfrm>
          <a:prstGeom prst="rect">
            <a:avLst/>
          </a:prstGeom>
        </p:spPr>
      </p:pic>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Calm</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6" y="872987"/>
            <a:ext cx="6456086" cy="553998"/>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Calm refers to the smooth and gentle movement of assets. Calm motion is</a:t>
            </a:r>
            <a:r>
              <a:rPr lang="en-US" sz="1200" dirty="0">
                <a:latin typeface="Source Sans Pro" panose="020B0503030403020204" pitchFamily="34" charset="0"/>
              </a:rPr>
              <a:t> an important tool for creating a sense of compassion. This principle </a:t>
            </a:r>
            <a:r>
              <a:rPr lang="en-US" sz="1200" dirty="0">
                <a:latin typeface="Source Sans Pro" panose="020B0503030403020204" pitchFamily="34" charset="0"/>
                <a:ea typeface="Source Sans Pro" panose="020B0503030403020204" pitchFamily="34" charset="0"/>
              </a:rPr>
              <a:t>creates fluidity and soft flow of motion </a:t>
            </a:r>
            <a:r>
              <a:rPr lang="en-US" sz="1200" dirty="0">
                <a:latin typeface="Source Sans Pro" panose="020B0503030403020204" pitchFamily="34" charset="0"/>
              </a:rPr>
              <a:t>for elements like messaging where you need to have a moment of focus or pause.</a:t>
            </a: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extLst>
              <p:ext uri="{D42A27DB-BD31-4B8C-83A1-F6EECF244321}">
                <p14:modId xmlns:p14="http://schemas.microsoft.com/office/powerpoint/2010/main" val="1733730396"/>
              </p:ext>
            </p:extLst>
          </p:nvPr>
        </p:nvGraphicFramePr>
        <p:xfrm>
          <a:off x="9249093" y="2037300"/>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2000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(.6,0,.3,1)</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extLst>
              <p:ext uri="{D42A27DB-BD31-4B8C-83A1-F6EECF244321}">
                <p14:modId xmlns:p14="http://schemas.microsoft.com/office/powerpoint/2010/main" val="669030043"/>
              </p:ext>
            </p:extLst>
          </p:nvPr>
        </p:nvGraphicFramePr>
        <p:xfrm>
          <a:off x="9249093" y="3315872"/>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70%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32" name="TextBox 31">
            <a:extLst>
              <a:ext uri="{FF2B5EF4-FFF2-40B4-BE49-F238E27FC236}">
                <a16:creationId xmlns:a16="http://schemas.microsoft.com/office/drawing/2014/main" id="{BA6E24D8-5E95-3B88-DC35-D3571FEC35B4}"/>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calm motion in action.</a:t>
            </a:r>
          </a:p>
        </p:txBody>
      </p:sp>
      <p:sp>
        <p:nvSpPr>
          <p:cNvPr id="35" name="TextBox 34">
            <a:extLst>
              <a:ext uri="{FF2B5EF4-FFF2-40B4-BE49-F238E27FC236}">
                <a16:creationId xmlns:a16="http://schemas.microsoft.com/office/drawing/2014/main" id="{8FD73DA9-1A64-98BF-6F99-5729E44FA07F}"/>
              </a:ext>
            </a:extLst>
          </p:cNvPr>
          <p:cNvSpPr txBox="1"/>
          <p:nvPr/>
        </p:nvSpPr>
        <p:spPr>
          <a:xfrm>
            <a:off x="9249092" y="4603236"/>
            <a:ext cx="2560320" cy="692497"/>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a:p>
            <a:pPr>
              <a:spcAft>
                <a:spcPts val="600"/>
              </a:spcAft>
            </a:pPr>
            <a:r>
              <a:rPr lang="en-ZA" sz="800">
                <a:solidFill>
                  <a:srgbClr val="1D1C1D"/>
                </a:solidFill>
                <a:effectLst/>
                <a:latin typeface="Source Sans Pro" panose="020B0503030403020204" pitchFamily="34" charset="0"/>
                <a:ea typeface="Source Sans Pro" panose="020B0503030403020204" pitchFamily="34" charset="0"/>
              </a:rPr>
              <a:t>(Background and foundational elements)</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 intro/outro</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endParaRPr lang="en-ZA" sz="800">
              <a:solidFill>
                <a:srgbClr val="1D1C1D"/>
              </a:solidFill>
              <a:latin typeface="Source Sans Pro" panose="020B0503030403020204" pitchFamily="34" charset="0"/>
              <a:ea typeface="Source Sans Pro" panose="020B0503030403020204" pitchFamily="34" charset="0"/>
            </a:endParaRPr>
          </a:p>
        </p:txBody>
      </p:sp>
      <p:pic>
        <p:nvPicPr>
          <p:cNvPr id="7" name="Principle 01 - Calm Curve">
            <a:hlinkClick r:id="" action="ppaction://media"/>
            <a:extLst>
              <a:ext uri="{FF2B5EF4-FFF2-40B4-BE49-F238E27FC236}">
                <a16:creationId xmlns:a16="http://schemas.microsoft.com/office/drawing/2014/main" id="{F07513C8-4168-5616-9533-1D10B2D319EC}"/>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9776" y="2174447"/>
            <a:ext cx="3255498" cy="2920259"/>
          </a:xfrm>
          <a:prstGeom prst="rect">
            <a:avLst/>
          </a:prstGeom>
        </p:spPr>
      </p:pic>
    </p:spTree>
    <p:extLst>
      <p:ext uri="{BB962C8B-B14F-4D97-AF65-F5344CB8AC3E}">
        <p14:creationId xmlns:p14="http://schemas.microsoft.com/office/powerpoint/2010/main" val="124827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Balance</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7" y="874363"/>
            <a:ext cx="7038712" cy="369332"/>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Balance refers to the smooth and even movement of elements to create a sense of </a:t>
            </a:r>
            <a:r>
              <a:rPr lang="en-ZA" sz="1200" dirty="0">
                <a:latin typeface="Source Sans Pro" panose="020B0503030403020204" pitchFamily="34" charset="0"/>
                <a:ea typeface="Source Sans Pro" panose="020B0503030403020204" pitchFamily="34" charset="0"/>
              </a:rPr>
              <a:t>harmony and symmetry. There is a </a:t>
            </a:r>
            <a:r>
              <a:rPr lang="en-US" sz="1200" dirty="0">
                <a:latin typeface="Source Sans Pro" panose="020B0503030403020204" pitchFamily="34" charset="0"/>
                <a:ea typeface="Source Sans Pro" panose="020B0503030403020204" pitchFamily="34" charset="0"/>
              </a:rPr>
              <a:t>coordinated flow between elements, like transitioning between messaging to a product feature.</a:t>
            </a: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extLst>
              <p:ext uri="{D42A27DB-BD31-4B8C-83A1-F6EECF244321}">
                <p14:modId xmlns:p14="http://schemas.microsoft.com/office/powerpoint/2010/main" val="48452976"/>
              </p:ext>
            </p:extLst>
          </p:nvPr>
        </p:nvGraphicFramePr>
        <p:xfrm>
          <a:off x="9249093" y="2067869"/>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1400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(.6,0,.6,1)</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extLst>
              <p:ext uri="{D42A27DB-BD31-4B8C-83A1-F6EECF244321}">
                <p14:modId xmlns:p14="http://schemas.microsoft.com/office/powerpoint/2010/main" val="1955810003"/>
              </p:ext>
            </p:extLst>
          </p:nvPr>
        </p:nvGraphicFramePr>
        <p:xfrm>
          <a:off x="9249093" y="3346441"/>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9" name="TextBox 8">
            <a:extLst>
              <a:ext uri="{FF2B5EF4-FFF2-40B4-BE49-F238E27FC236}">
                <a16:creationId xmlns:a16="http://schemas.microsoft.com/office/drawing/2014/main" id="{E9033B9E-F6A2-8E47-6890-9C4E38AC4200}"/>
              </a:ext>
            </a:extLst>
          </p:cNvPr>
          <p:cNvSpPr txBox="1"/>
          <p:nvPr/>
        </p:nvSpPr>
        <p:spPr>
          <a:xfrm>
            <a:off x="9249093" y="4633805"/>
            <a:ext cx="1767636" cy="569387"/>
          </a:xfrm>
          <a:prstGeom prst="rect">
            <a:avLst/>
          </a:prstGeom>
          <a:noFill/>
        </p:spPr>
        <p:txBody>
          <a:bodyPr wrap="square" lIns="0" tIns="0" rIns="0" bIns="0" rtlCol="0">
            <a:spAutoFit/>
          </a:bodyPr>
          <a:lstStyle/>
          <a:p>
            <a:pPr>
              <a:spcAft>
                <a:spcPts val="600"/>
              </a:spcAft>
            </a:pPr>
            <a:r>
              <a:rPr lang="en-US" sz="800" b="1">
                <a:latin typeface="Source Sans Pro SemiBold" panose="020B0503030403020204" pitchFamily="34" charset="0"/>
                <a:ea typeface="Source Sans Pro SemiBold" panose="020B0503030403020204" pitchFamily="34" charset="0"/>
              </a:rPr>
              <a:t>Uses and applications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p>
          <a:p>
            <a:pPr marL="82296" indent="-82296">
              <a:buFont typeface="Arial" panose="020B0604020202020204" pitchFamily="34" charset="0"/>
              <a:buChar char="•"/>
            </a:pPr>
            <a:r>
              <a:rPr lang="en-ZA" sz="800">
                <a:solidFill>
                  <a:srgbClr val="1D1C1D"/>
                </a:solidFill>
                <a:latin typeface="Source Sans Pro" panose="020B0503030403020204" pitchFamily="34" charset="0"/>
                <a:ea typeface="Source Sans Pro" panose="020B0503030403020204" pitchFamily="34" charset="0"/>
              </a:rPr>
              <a:t>Graphic device transitions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Data graphics</a:t>
            </a:r>
            <a:endParaRPr lang="en-US" sz="800">
              <a:latin typeface="Source Sans Pro" panose="020B0503030403020204" pitchFamily="34" charset="0"/>
              <a:ea typeface="Source Sans Pro" panose="020B0503030403020204" pitchFamily="34" charset="0"/>
            </a:endParaRPr>
          </a:p>
        </p:txBody>
      </p:sp>
      <p:pic>
        <p:nvPicPr>
          <p:cNvPr id="2" name="Principle 02 - Balance Curve">
            <a:hlinkClick r:id="" action="ppaction://media"/>
            <a:extLst>
              <a:ext uri="{FF2B5EF4-FFF2-40B4-BE49-F238E27FC236}">
                <a16:creationId xmlns:a16="http://schemas.microsoft.com/office/drawing/2014/main" id="{BA9CDA88-4BDE-08ED-8391-E602A6F8402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9776" y="2160588"/>
            <a:ext cx="3254644" cy="2919493"/>
          </a:xfrm>
          <a:prstGeom prst="rect">
            <a:avLst/>
          </a:prstGeom>
        </p:spPr>
      </p:pic>
      <p:sp>
        <p:nvSpPr>
          <p:cNvPr id="10" name="TextBox 9">
            <a:extLst>
              <a:ext uri="{FF2B5EF4-FFF2-40B4-BE49-F238E27FC236}">
                <a16:creationId xmlns:a16="http://schemas.microsoft.com/office/drawing/2014/main" id="{99699C22-F27F-A8D2-B4A4-4AC116323FFA}"/>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balanced motion in action.</a:t>
            </a:r>
          </a:p>
        </p:txBody>
      </p:sp>
      <p:pic>
        <p:nvPicPr>
          <p:cNvPr id="3" name="Transition 04 V2.mp4">
            <a:hlinkClick r:id="" action="ppaction://media"/>
            <a:extLst>
              <a:ext uri="{FF2B5EF4-FFF2-40B4-BE49-F238E27FC236}">
                <a16:creationId xmlns:a16="http://schemas.microsoft.com/office/drawing/2014/main" id="{937347E9-334D-F74F-5B52-83532D7A6985}"/>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42797" y="2153263"/>
            <a:ext cx="5190210" cy="2919493"/>
          </a:xfrm>
          <a:prstGeom prst="rect">
            <a:avLst/>
          </a:prstGeom>
        </p:spPr>
      </p:pic>
    </p:spTree>
    <p:extLst>
      <p:ext uri="{BB962C8B-B14F-4D97-AF65-F5344CB8AC3E}">
        <p14:creationId xmlns:p14="http://schemas.microsoft.com/office/powerpoint/2010/main" val="315397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Concise</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7" y="866361"/>
            <a:ext cx="6207874" cy="553998"/>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Concise movements are made with precision and confidence. It is deliberate and direct with no unnecessary motion, putting emphasis on being functional like UI elements (i.e., lower thirds). Elements move with the least amount of effort and time.</a:t>
            </a:r>
            <a:endParaRPr lang="en-US" sz="1200" b="1" dirty="0">
              <a:latin typeface="Source Sans Pro SemiBold" panose="020B0503030403020204" pitchFamily="34" charset="0"/>
              <a:ea typeface="Source Sans Pro" panose="020B0503030403020204" pitchFamily="34" charset="0"/>
            </a:endParaRP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nvGraphicFramePr>
        <p:xfrm>
          <a:off x="9249093" y="2150428"/>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1000 Milliseconds</a:t>
                      </a:r>
                    </a:p>
                    <a:p>
                      <a:r>
                        <a:rPr lang="en-US" sz="1200" b="0" i="0">
                          <a:solidFill>
                            <a:schemeClr val="tx1"/>
                          </a:solidFill>
                          <a:latin typeface="Source Sans Pro" panose="020B0503030403020204" pitchFamily="34" charset="0"/>
                          <a:ea typeface="Source Sans Pro" panose="020B0503030403020204" pitchFamily="34" charset="0"/>
                        </a:rPr>
                        <a:t>25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(.0,0,.9,1)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nvGraphicFramePr>
        <p:xfrm>
          <a:off x="9249093" y="3429000"/>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8" name="TextBox 7">
            <a:extLst>
              <a:ext uri="{FF2B5EF4-FFF2-40B4-BE49-F238E27FC236}">
                <a16:creationId xmlns:a16="http://schemas.microsoft.com/office/drawing/2014/main" id="{8ED1B81F-147B-CD6E-76FE-C0DC96B67F5C}"/>
              </a:ext>
            </a:extLst>
          </p:cNvPr>
          <p:cNvSpPr txBox="1"/>
          <p:nvPr/>
        </p:nvSpPr>
        <p:spPr>
          <a:xfrm>
            <a:off x="9249092" y="4716364"/>
            <a:ext cx="2103269" cy="938719"/>
          </a:xfrm>
          <a:prstGeom prst="rect">
            <a:avLst/>
          </a:prstGeom>
          <a:noFill/>
        </p:spPr>
        <p:txBody>
          <a:bodyPr wrap="square" lIns="0" tIns="0" rIns="0" bIns="0" rtlCol="0">
            <a:spAutoFit/>
          </a:bodyPr>
          <a:lstStyle/>
          <a:p>
            <a:pPr>
              <a:spcAft>
                <a:spcPts val="600"/>
              </a:spcAft>
            </a:pPr>
            <a:r>
              <a:rPr lang="en-US" sz="800" b="1">
                <a:latin typeface="Source Sans Pro SemiBold" panose="020B0503030403020204" pitchFamily="34" charset="0"/>
                <a:ea typeface="Source Sans Pro SemiBold" panose="020B0503030403020204" pitchFamily="34" charset="0"/>
              </a:rPr>
              <a:t>Uses and applications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Lower thirds</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Subtitles</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Smaller type</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UI elements (i.e., graphic bar)</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Overlay stats (infographic) over moving footage</a:t>
            </a:r>
            <a:endParaRPr lang="en-ZA" sz="800">
              <a:effectLst/>
              <a:latin typeface="Source Sans Pro" panose="020B0503030403020204" pitchFamily="34" charset="0"/>
              <a:ea typeface="Source Sans Pro" panose="020B0503030403020204" pitchFamily="34" charset="0"/>
              <a:cs typeface="Times New Roman" panose="02020603050405020304" pitchFamily="18" charset="0"/>
            </a:endParaRPr>
          </a:p>
          <a:p>
            <a:pPr marL="171450" indent="-171450">
              <a:buFont typeface="Arial" panose="020B0604020202020204" pitchFamily="34" charset="0"/>
              <a:buChar char="•"/>
            </a:pPr>
            <a:endParaRPr lang="en-US" sz="800">
              <a:latin typeface="Source Sans Pro" panose="020B0503030403020204" pitchFamily="34" charset="0"/>
              <a:ea typeface="Source Sans Pro" panose="020B0503030403020204" pitchFamily="34" charset="0"/>
            </a:endParaRPr>
          </a:p>
        </p:txBody>
      </p:sp>
      <p:pic>
        <p:nvPicPr>
          <p:cNvPr id="6" name="Principle 03 - Concise Example">
            <a:hlinkClick r:id="" action="ppaction://media"/>
            <a:extLst>
              <a:ext uri="{FF2B5EF4-FFF2-40B4-BE49-F238E27FC236}">
                <a16:creationId xmlns:a16="http://schemas.microsoft.com/office/drawing/2014/main" id="{CCC79C72-D997-80FE-2012-12127E84FA63}"/>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3206004" y="2904799"/>
            <a:ext cx="3250272" cy="2916132"/>
          </a:xfrm>
          <a:prstGeom prst="rect">
            <a:avLst/>
          </a:prstGeom>
        </p:spPr>
      </p:pic>
      <p:pic>
        <p:nvPicPr>
          <p:cNvPr id="14" name="Principle 03 - Concise Curve">
            <a:hlinkClick r:id="" action="ppaction://media"/>
            <a:extLst>
              <a:ext uri="{FF2B5EF4-FFF2-40B4-BE49-F238E27FC236}">
                <a16:creationId xmlns:a16="http://schemas.microsoft.com/office/drawing/2014/main" id="{1B2CB49F-C57D-5079-3AB2-F9C8B3873AF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89776" y="2159612"/>
            <a:ext cx="3261183" cy="2925359"/>
          </a:xfrm>
          <a:prstGeom prst="rect">
            <a:avLst/>
          </a:prstGeom>
        </p:spPr>
      </p:pic>
      <p:sp>
        <p:nvSpPr>
          <p:cNvPr id="9" name="TextBox 8">
            <a:extLst>
              <a:ext uri="{FF2B5EF4-FFF2-40B4-BE49-F238E27FC236}">
                <a16:creationId xmlns:a16="http://schemas.microsoft.com/office/drawing/2014/main" id="{E843B1DC-AFE5-2901-F842-4613FE2AB486}"/>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concise motion in action.</a:t>
            </a:r>
          </a:p>
        </p:txBody>
      </p:sp>
      <p:pic>
        <p:nvPicPr>
          <p:cNvPr id="2" name="Lowerthird - 2 lines-non-branded.mp4">
            <a:hlinkClick r:id="" action="ppaction://media"/>
            <a:extLst>
              <a:ext uri="{FF2B5EF4-FFF2-40B4-BE49-F238E27FC236}">
                <a16:creationId xmlns:a16="http://schemas.microsoft.com/office/drawing/2014/main" id="{F0CFDC23-3079-7A5B-B91C-FA3D0F5A715D}"/>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3849705" y="2150428"/>
            <a:ext cx="5216965" cy="2934543"/>
          </a:xfrm>
          <a:prstGeom prst="rect">
            <a:avLst/>
          </a:prstGeom>
        </p:spPr>
      </p:pic>
    </p:spTree>
    <p:extLst>
      <p:ext uri="{BB962C8B-B14F-4D97-AF65-F5344CB8AC3E}">
        <p14:creationId xmlns:p14="http://schemas.microsoft.com/office/powerpoint/2010/main" val="144178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14"/>
                </p:tgtEl>
              </p:cMediaNode>
            </p:vide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4"/>
                                        </p:tgtEl>
                                      </p:cBhvr>
                                    </p:cmd>
                                  </p:childTnLst>
                                </p:cTn>
                              </p:par>
                            </p:childTnLst>
                          </p:cTn>
                        </p:par>
                      </p:childTnLst>
                    </p:cTn>
                  </p:par>
                </p:childTnLst>
              </p:cTn>
              <p:nextCondLst>
                <p:cond evt="onClick" delay="0">
                  <p:tgtEl>
                    <p:spTgt spid="14"/>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Technical motion reference for animators</a:t>
            </a:r>
          </a:p>
        </p:txBody>
      </p:sp>
      <p:sp>
        <p:nvSpPr>
          <p:cNvPr id="8" name="TextBox 7">
            <a:extLst>
              <a:ext uri="{FF2B5EF4-FFF2-40B4-BE49-F238E27FC236}">
                <a16:creationId xmlns:a16="http://schemas.microsoft.com/office/drawing/2014/main" id="{A013E30E-2F35-71E4-86ED-A54D86F0FA89}"/>
              </a:ext>
            </a:extLst>
          </p:cNvPr>
          <p:cNvSpPr txBox="1"/>
          <p:nvPr/>
        </p:nvSpPr>
        <p:spPr>
          <a:xfrm>
            <a:off x="389777" y="1822183"/>
            <a:ext cx="1767636" cy="730969"/>
          </a:xfrm>
          <a:prstGeom prst="rect">
            <a:avLst/>
          </a:prstGeom>
          <a:noFill/>
        </p:spPr>
        <p:txBody>
          <a:bodyPr wrap="square" lIns="0" tIns="0" rIns="0" bIns="0" rtlCol="0">
            <a:spAutoFit/>
          </a:bodyPr>
          <a:lstStyle/>
          <a:p>
            <a:pPr>
              <a:spcBef>
                <a:spcPts val="300"/>
              </a:spcBef>
            </a:pPr>
            <a:r>
              <a:rPr lang="en-US" sz="1000">
                <a:latin typeface="Source Sans Pro" panose="020B0503030403020204" pitchFamily="34" charset="0"/>
                <a:ea typeface="Source Sans Pro" panose="020B0503030403020204" pitchFamily="34" charset="0"/>
              </a:rPr>
              <a:t>Smooth</a:t>
            </a:r>
          </a:p>
          <a:p>
            <a:pPr>
              <a:spcBef>
                <a:spcPts val="300"/>
              </a:spcBef>
            </a:pPr>
            <a:r>
              <a:rPr lang="en-US" sz="1000">
                <a:latin typeface="Source Sans Pro" panose="020B0503030403020204" pitchFamily="34" charset="0"/>
                <a:ea typeface="Source Sans Pro" panose="020B0503030403020204" pitchFamily="34" charset="0"/>
              </a:rPr>
              <a:t>Soft</a:t>
            </a:r>
          </a:p>
          <a:p>
            <a:pPr>
              <a:spcBef>
                <a:spcPts val="300"/>
              </a:spcBef>
            </a:pPr>
            <a:r>
              <a:rPr lang="en-US" sz="1000">
                <a:latin typeface="Source Sans Pro" panose="020B0503030403020204" pitchFamily="34" charset="0"/>
                <a:ea typeface="Source Sans Pro" panose="020B0503030403020204" pitchFamily="34" charset="0"/>
              </a:rPr>
              <a:t>Gentle</a:t>
            </a:r>
          </a:p>
          <a:p>
            <a:pPr>
              <a:spcBef>
                <a:spcPts val="300"/>
              </a:spcBef>
            </a:pPr>
            <a:r>
              <a:rPr lang="en-US" sz="1000">
                <a:latin typeface="Source Sans Pro" panose="020B0503030403020204" pitchFamily="34" charset="0"/>
                <a:ea typeface="Source Sans Pro" panose="020B0503030403020204" pitchFamily="34" charset="0"/>
              </a:rPr>
              <a:t>Compassionate</a:t>
            </a:r>
          </a:p>
        </p:txBody>
      </p:sp>
      <p:cxnSp>
        <p:nvCxnSpPr>
          <p:cNvPr id="3" name="Straight Connector 2">
            <a:extLst>
              <a:ext uri="{FF2B5EF4-FFF2-40B4-BE49-F238E27FC236}">
                <a16:creationId xmlns:a16="http://schemas.microsoft.com/office/drawing/2014/main" id="{5F84B147-442A-4C53-7BDC-F2D3955A5954}"/>
              </a:ext>
            </a:extLst>
          </p:cNvPr>
          <p:cNvCxnSpPr>
            <a:cxnSpLocks/>
          </p:cNvCxnSpPr>
          <p:nvPr/>
        </p:nvCxnSpPr>
        <p:spPr>
          <a:xfrm>
            <a:off x="389777" y="1379538"/>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08BEBDC-4AC8-76B7-6A68-3A2D98E0158F}"/>
              </a:ext>
            </a:extLst>
          </p:cNvPr>
          <p:cNvSpPr txBox="1"/>
          <p:nvPr/>
        </p:nvSpPr>
        <p:spPr>
          <a:xfrm>
            <a:off x="389777" y="1532135"/>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Calm</a:t>
            </a:r>
            <a:endParaRPr lang="en-US">
              <a:latin typeface="Source Sans Pro" panose="020B0503030403020204" pitchFamily="34" charset="0"/>
              <a:ea typeface="Source Sans Pro" panose="020B0503030403020204" pitchFamily="34" charset="0"/>
            </a:endParaRPr>
          </a:p>
        </p:txBody>
      </p:sp>
      <p:sp>
        <p:nvSpPr>
          <p:cNvPr id="14" name="TextBox 13">
            <a:extLst>
              <a:ext uri="{FF2B5EF4-FFF2-40B4-BE49-F238E27FC236}">
                <a16:creationId xmlns:a16="http://schemas.microsoft.com/office/drawing/2014/main" id="{03C113FD-C300-76CD-2065-7DFE783AB477}"/>
              </a:ext>
            </a:extLst>
          </p:cNvPr>
          <p:cNvSpPr txBox="1"/>
          <p:nvPr/>
        </p:nvSpPr>
        <p:spPr>
          <a:xfrm>
            <a:off x="389777" y="3446394"/>
            <a:ext cx="1192838" cy="730969"/>
          </a:xfrm>
          <a:prstGeom prst="rect">
            <a:avLst/>
          </a:prstGeom>
          <a:noFill/>
        </p:spPr>
        <p:txBody>
          <a:bodyPr wrap="square" lIns="0" tIns="0" rIns="0" bIns="0" rtlCol="0">
            <a:spAutoFit/>
          </a:bodyPr>
          <a:lstStyle/>
          <a:p>
            <a:pPr>
              <a:spcBef>
                <a:spcPts val="300"/>
              </a:spcBef>
            </a:pPr>
            <a:r>
              <a:rPr lang="en-ZA" sz="1000">
                <a:latin typeface="Söhne"/>
              </a:rPr>
              <a:t>H</a:t>
            </a:r>
            <a:r>
              <a:rPr lang="en-ZA" sz="1000" b="0" i="0">
                <a:effectLst/>
                <a:latin typeface="Söhne"/>
              </a:rPr>
              <a:t>armonious</a:t>
            </a:r>
          </a:p>
          <a:p>
            <a:pPr>
              <a:spcBef>
                <a:spcPts val="300"/>
              </a:spcBef>
            </a:pPr>
            <a:r>
              <a:rPr lang="en-ZA" sz="1000" b="0" i="0">
                <a:effectLst/>
                <a:latin typeface="Söhne"/>
              </a:rPr>
              <a:t>Symmetrical</a:t>
            </a:r>
          </a:p>
          <a:p>
            <a:pPr>
              <a:spcBef>
                <a:spcPts val="300"/>
              </a:spcBef>
            </a:pPr>
            <a:r>
              <a:rPr lang="en-US" sz="1000">
                <a:latin typeface="Source Sans Pro" panose="020B0503030403020204" pitchFamily="34" charset="0"/>
                <a:ea typeface="Source Sans Pro" panose="020B0503030403020204" pitchFamily="34" charset="0"/>
              </a:rPr>
              <a:t>Coordinated</a:t>
            </a:r>
            <a:endParaRPr lang="en-ZA" sz="1000">
              <a:latin typeface="Söhne"/>
              <a:ea typeface="Source Sans Pro" panose="020B0503030403020204" pitchFamily="34" charset="0"/>
            </a:endParaRPr>
          </a:p>
          <a:p>
            <a:pPr>
              <a:spcBef>
                <a:spcPts val="300"/>
              </a:spcBef>
            </a:pPr>
            <a:r>
              <a:rPr lang="en-ZA" sz="1000">
                <a:latin typeface="Söhne"/>
                <a:ea typeface="Source Sans Pro" panose="020B0503030403020204" pitchFamily="34" charset="0"/>
              </a:rPr>
              <a:t>Stability</a:t>
            </a:r>
            <a:endParaRPr lang="en-US" sz="1000">
              <a:latin typeface="Source Sans Pro" panose="020B0503030403020204" pitchFamily="34" charset="0"/>
              <a:ea typeface="Source Sans Pro" panose="020B0503030403020204" pitchFamily="34" charset="0"/>
            </a:endParaRPr>
          </a:p>
        </p:txBody>
      </p:sp>
      <p:cxnSp>
        <p:nvCxnSpPr>
          <p:cNvPr id="15" name="Straight Connector 14">
            <a:extLst>
              <a:ext uri="{FF2B5EF4-FFF2-40B4-BE49-F238E27FC236}">
                <a16:creationId xmlns:a16="http://schemas.microsoft.com/office/drawing/2014/main" id="{30F4B164-CDAE-DF1E-4149-B2899C0CDB70}"/>
              </a:ext>
            </a:extLst>
          </p:cNvPr>
          <p:cNvCxnSpPr>
            <a:cxnSpLocks/>
          </p:cNvCxnSpPr>
          <p:nvPr/>
        </p:nvCxnSpPr>
        <p:spPr>
          <a:xfrm>
            <a:off x="389777" y="3003750"/>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7A63058-0F7F-8874-7C4A-18E1620B8DAC}"/>
              </a:ext>
            </a:extLst>
          </p:cNvPr>
          <p:cNvSpPr txBox="1"/>
          <p:nvPr/>
        </p:nvSpPr>
        <p:spPr>
          <a:xfrm>
            <a:off x="389777" y="3156347"/>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Balance</a:t>
            </a:r>
            <a:endParaRPr lang="en-US">
              <a:latin typeface="Source Sans Pro" panose="020B0503030403020204" pitchFamily="34" charset="0"/>
              <a:ea typeface="Source Sans Pro" panose="020B0503030403020204" pitchFamily="34" charset="0"/>
            </a:endParaRPr>
          </a:p>
        </p:txBody>
      </p:sp>
      <p:sp>
        <p:nvSpPr>
          <p:cNvPr id="17" name="TextBox 16">
            <a:extLst>
              <a:ext uri="{FF2B5EF4-FFF2-40B4-BE49-F238E27FC236}">
                <a16:creationId xmlns:a16="http://schemas.microsoft.com/office/drawing/2014/main" id="{99844E96-0466-5273-1C29-6ECA1ED7A0E5}"/>
              </a:ext>
            </a:extLst>
          </p:cNvPr>
          <p:cNvSpPr txBox="1"/>
          <p:nvPr/>
        </p:nvSpPr>
        <p:spPr>
          <a:xfrm>
            <a:off x="389777" y="5074146"/>
            <a:ext cx="1767636" cy="923330"/>
          </a:xfrm>
          <a:prstGeom prst="rect">
            <a:avLst/>
          </a:prstGeom>
          <a:noFill/>
        </p:spPr>
        <p:txBody>
          <a:bodyPr wrap="square" lIns="0" tIns="0" rIns="0" bIns="0" rtlCol="0">
            <a:spAutoFit/>
          </a:bodyPr>
          <a:lstStyle/>
          <a:p>
            <a:pPr>
              <a:spcBef>
                <a:spcPts val="300"/>
              </a:spcBef>
            </a:pPr>
            <a:r>
              <a:rPr lang="en-US" sz="1000" dirty="0">
                <a:latin typeface="Source Sans Pro" panose="020B0503030403020204" pitchFamily="34" charset="0"/>
                <a:ea typeface="Source Sans Pro" panose="020B0503030403020204" pitchFamily="34" charset="0"/>
              </a:rPr>
              <a:t>Precise</a:t>
            </a:r>
          </a:p>
          <a:p>
            <a:pPr>
              <a:spcBef>
                <a:spcPts val="300"/>
              </a:spcBef>
            </a:pPr>
            <a:r>
              <a:rPr lang="en-US" sz="1000" dirty="0">
                <a:latin typeface="Source Sans Pro" panose="020B0503030403020204" pitchFamily="34" charset="0"/>
                <a:ea typeface="Source Sans Pro" panose="020B0503030403020204" pitchFamily="34" charset="0"/>
              </a:rPr>
              <a:t>Confident</a:t>
            </a:r>
          </a:p>
          <a:p>
            <a:pPr>
              <a:spcBef>
                <a:spcPts val="300"/>
              </a:spcBef>
            </a:pPr>
            <a:r>
              <a:rPr lang="en-US" sz="1000" dirty="0">
                <a:latin typeface="Source Sans Pro" panose="020B0503030403020204" pitchFamily="34" charset="0"/>
                <a:ea typeface="Source Sans Pro" panose="020B0503030403020204" pitchFamily="34" charset="0"/>
              </a:rPr>
              <a:t>Deliberate</a:t>
            </a:r>
          </a:p>
          <a:p>
            <a:pPr>
              <a:spcBef>
                <a:spcPts val="300"/>
              </a:spcBef>
            </a:pPr>
            <a:r>
              <a:rPr lang="en-US" sz="1000" dirty="0">
                <a:latin typeface="Source Sans Pro" panose="020B0503030403020204" pitchFamily="34" charset="0"/>
                <a:ea typeface="Source Sans Pro" panose="020B0503030403020204" pitchFamily="34" charset="0"/>
              </a:rPr>
              <a:t>Crisp</a:t>
            </a:r>
          </a:p>
          <a:p>
            <a:pPr>
              <a:spcBef>
                <a:spcPts val="300"/>
              </a:spcBef>
            </a:pPr>
            <a:endParaRPr lang="en-US" sz="1000" dirty="0">
              <a:latin typeface="Source Sans Pro" panose="020B0503030403020204" pitchFamily="34" charset="0"/>
              <a:ea typeface="Source Sans Pro" panose="020B0503030403020204" pitchFamily="34" charset="0"/>
            </a:endParaRPr>
          </a:p>
        </p:txBody>
      </p:sp>
      <p:cxnSp>
        <p:nvCxnSpPr>
          <p:cNvPr id="18" name="Straight Connector 17">
            <a:extLst>
              <a:ext uri="{FF2B5EF4-FFF2-40B4-BE49-F238E27FC236}">
                <a16:creationId xmlns:a16="http://schemas.microsoft.com/office/drawing/2014/main" id="{C2B0849C-D8D3-ECDB-3117-BF18EA56A518}"/>
              </a:ext>
            </a:extLst>
          </p:cNvPr>
          <p:cNvCxnSpPr>
            <a:cxnSpLocks/>
          </p:cNvCxnSpPr>
          <p:nvPr/>
        </p:nvCxnSpPr>
        <p:spPr>
          <a:xfrm>
            <a:off x="389777" y="4622237"/>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670221E-C7E4-C3A2-D8E2-E4E2F5DD1993}"/>
              </a:ext>
            </a:extLst>
          </p:cNvPr>
          <p:cNvSpPr txBox="1"/>
          <p:nvPr/>
        </p:nvSpPr>
        <p:spPr>
          <a:xfrm>
            <a:off x="389777" y="4774834"/>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Concise</a:t>
            </a:r>
            <a:endParaRPr lang="en-US">
              <a:latin typeface="Source Sans Pro" panose="020B0503030403020204" pitchFamily="34" charset="0"/>
              <a:ea typeface="Source Sans Pro" panose="020B0503030403020204" pitchFamily="34" charset="0"/>
            </a:endParaRPr>
          </a:p>
        </p:txBody>
      </p:sp>
      <p:sp>
        <p:nvSpPr>
          <p:cNvPr id="20" name="TextBox 19">
            <a:extLst>
              <a:ext uri="{FF2B5EF4-FFF2-40B4-BE49-F238E27FC236}">
                <a16:creationId xmlns:a16="http://schemas.microsoft.com/office/drawing/2014/main" id="{B09D2DFA-2B6C-82DA-2B7B-FE6A523DE94C}"/>
              </a:ext>
            </a:extLst>
          </p:cNvPr>
          <p:cNvSpPr txBox="1"/>
          <p:nvPr/>
        </p:nvSpPr>
        <p:spPr>
          <a:xfrm>
            <a:off x="2312020" y="1785898"/>
            <a:ext cx="1767636" cy="615553"/>
          </a:xfrm>
          <a:prstGeom prst="rect">
            <a:avLst/>
          </a:prstGeom>
          <a:noFill/>
        </p:spPr>
        <p:txBody>
          <a:bodyPr wrap="square" lIns="0" tIns="0" rIns="0" bIns="0" rtlCol="0">
            <a:spAutoFit/>
          </a:bodyPr>
          <a:lstStyle/>
          <a:p>
            <a:r>
              <a:rPr lang="en-ZA" sz="800">
                <a:solidFill>
                  <a:srgbClr val="1D1C1D"/>
                </a:solidFill>
                <a:effectLst/>
                <a:latin typeface="Source Sans Pro" panose="020B0503030403020204" pitchFamily="34" charset="0"/>
                <a:ea typeface="Source Sans Pro" panose="020B0503030403020204" pitchFamily="34" charset="0"/>
              </a:rPr>
              <a:t>Background and foundational elements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 intro/outro</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Typography in motion</a:t>
            </a:r>
          </a:p>
          <a:p>
            <a:endParaRPr lang="en-ZA" sz="800">
              <a:solidFill>
                <a:srgbClr val="1D1C1D"/>
              </a:solidFill>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DBE7DAC3-CC5E-6000-246F-5FF90A2F3A6C}"/>
              </a:ext>
            </a:extLst>
          </p:cNvPr>
          <p:cNvSpPr txBox="1"/>
          <p:nvPr/>
        </p:nvSpPr>
        <p:spPr>
          <a:xfrm>
            <a:off x="2312020" y="3410110"/>
            <a:ext cx="1767636" cy="369332"/>
          </a:xfrm>
          <a:prstGeom prst="rect">
            <a:avLst/>
          </a:prstGeom>
          <a:noFill/>
        </p:spPr>
        <p:txBody>
          <a:bodyPr wrap="square" lIns="0" tIns="0" rIns="0" bIns="0" rtlCol="0">
            <a:spAutoFit/>
          </a:bodyPr>
          <a:lstStyle/>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Graphic device transitions</a:t>
            </a:r>
            <a:endParaRPr lang="en-US" sz="800">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latin typeface="Source Sans Pro" panose="020B0503030403020204" pitchFamily="34" charset="0"/>
              </a:rPr>
              <a:t>Data graphics</a:t>
            </a:r>
            <a:endParaRPr lang="en-US" sz="800">
              <a:solidFill>
                <a:srgbClr val="1D1C1D"/>
              </a:solidFill>
              <a:latin typeface="Source Sans Pro" panose="020B0503030403020204" pitchFamily="34" charset="0"/>
            </a:endParaRPr>
          </a:p>
        </p:txBody>
      </p:sp>
      <p:sp>
        <p:nvSpPr>
          <p:cNvPr id="22" name="TextBox 21">
            <a:extLst>
              <a:ext uri="{FF2B5EF4-FFF2-40B4-BE49-F238E27FC236}">
                <a16:creationId xmlns:a16="http://schemas.microsoft.com/office/drawing/2014/main" id="{9DC864AB-8CBD-88FD-5A61-A37AD60A2E22}"/>
              </a:ext>
            </a:extLst>
          </p:cNvPr>
          <p:cNvSpPr txBox="1"/>
          <p:nvPr/>
        </p:nvSpPr>
        <p:spPr>
          <a:xfrm>
            <a:off x="2312020" y="5037861"/>
            <a:ext cx="1389123" cy="861774"/>
          </a:xfrm>
          <a:prstGeom prst="rect">
            <a:avLst/>
          </a:prstGeom>
          <a:noFill/>
        </p:spPr>
        <p:txBody>
          <a:bodyPr wrap="square" lIns="0" tIns="0" rIns="0" bIns="0" rtlCol="0">
            <a:spAutoFit/>
          </a:bodyPr>
          <a:lstStyle/>
          <a:p>
            <a:pPr marL="82296" indent="-82296">
              <a:buFont typeface="Arial" panose="020B0604020202020204" pitchFamily="34" charset="0"/>
              <a:buChar char="•"/>
            </a:pPr>
            <a:r>
              <a:rPr lang="en-ZA" sz="800">
                <a:solidFill>
                  <a:srgbClr val="1D1C1D"/>
                </a:solidFill>
                <a:latin typeface="Source Sans Pro" panose="020B0503030403020204" pitchFamily="34" charset="0"/>
              </a:rPr>
              <a:t>Lower thirds</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Subtitles</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Smaller type</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UI elements (i.e., graphic bar)</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Overlay stats (infographic) over moving footage</a:t>
            </a:r>
          </a:p>
          <a:p>
            <a:endParaRPr lang="en-US" sz="800">
              <a:latin typeface="Source Sans Pro" panose="020B0503030403020204" pitchFamily="34" charset="0"/>
              <a:ea typeface="Source Sans Pro" panose="020B0503030403020204" pitchFamily="34" charset="0"/>
            </a:endParaRPr>
          </a:p>
        </p:txBody>
      </p:sp>
      <p:graphicFrame>
        <p:nvGraphicFramePr>
          <p:cNvPr id="26" name="Table 26">
            <a:extLst>
              <a:ext uri="{FF2B5EF4-FFF2-40B4-BE49-F238E27FC236}">
                <a16:creationId xmlns:a16="http://schemas.microsoft.com/office/drawing/2014/main" id="{2BBD6730-60D8-7615-B144-282EA6F58932}"/>
              </a:ext>
            </a:extLst>
          </p:cNvPr>
          <p:cNvGraphicFramePr>
            <a:graphicFrameLocks noGrp="1"/>
          </p:cNvGraphicFramePr>
          <p:nvPr>
            <p:extLst>
              <p:ext uri="{D42A27DB-BD31-4B8C-83A1-F6EECF244321}">
                <p14:modId xmlns:p14="http://schemas.microsoft.com/office/powerpoint/2010/main" val="338097990"/>
              </p:ext>
            </p:extLst>
          </p:nvPr>
        </p:nvGraphicFramePr>
        <p:xfrm>
          <a:off x="4240211" y="1603523"/>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2000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(.6,0,.3,1)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sp>
        <p:nvSpPr>
          <p:cNvPr id="27" name="TextBox 26">
            <a:extLst>
              <a:ext uri="{FF2B5EF4-FFF2-40B4-BE49-F238E27FC236}">
                <a16:creationId xmlns:a16="http://schemas.microsoft.com/office/drawing/2014/main" id="{EBFA3D1E-27DE-BFC8-B48D-51F58115F693}"/>
              </a:ext>
            </a:extLst>
          </p:cNvPr>
          <p:cNvSpPr txBox="1"/>
          <p:nvPr/>
        </p:nvSpPr>
        <p:spPr>
          <a:xfrm>
            <a:off x="2312020" y="1603523"/>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sp>
        <p:nvSpPr>
          <p:cNvPr id="28" name="TextBox 27">
            <a:extLst>
              <a:ext uri="{FF2B5EF4-FFF2-40B4-BE49-F238E27FC236}">
                <a16:creationId xmlns:a16="http://schemas.microsoft.com/office/drawing/2014/main" id="{88D41750-E44C-593E-78F1-7AA60A198268}"/>
              </a:ext>
            </a:extLst>
          </p:cNvPr>
          <p:cNvSpPr txBox="1"/>
          <p:nvPr/>
        </p:nvSpPr>
        <p:spPr>
          <a:xfrm>
            <a:off x="2312020" y="3227735"/>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sp>
        <p:nvSpPr>
          <p:cNvPr id="29" name="TextBox 28">
            <a:extLst>
              <a:ext uri="{FF2B5EF4-FFF2-40B4-BE49-F238E27FC236}">
                <a16:creationId xmlns:a16="http://schemas.microsoft.com/office/drawing/2014/main" id="{C1B92B89-BB8F-52F8-77B2-0833B4EC55B4}"/>
              </a:ext>
            </a:extLst>
          </p:cNvPr>
          <p:cNvSpPr txBox="1"/>
          <p:nvPr/>
        </p:nvSpPr>
        <p:spPr>
          <a:xfrm>
            <a:off x="2312020" y="4846222"/>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graphicFrame>
        <p:nvGraphicFramePr>
          <p:cNvPr id="30" name="Table 26">
            <a:extLst>
              <a:ext uri="{FF2B5EF4-FFF2-40B4-BE49-F238E27FC236}">
                <a16:creationId xmlns:a16="http://schemas.microsoft.com/office/drawing/2014/main" id="{59C6617C-61F4-8B52-D121-CC6EB10164C4}"/>
              </a:ext>
            </a:extLst>
          </p:cNvPr>
          <p:cNvGraphicFramePr>
            <a:graphicFrameLocks noGrp="1"/>
          </p:cNvGraphicFramePr>
          <p:nvPr/>
        </p:nvGraphicFramePr>
        <p:xfrm>
          <a:off x="6622461" y="1603523"/>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70%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32" name="Table 26">
            <a:extLst>
              <a:ext uri="{FF2B5EF4-FFF2-40B4-BE49-F238E27FC236}">
                <a16:creationId xmlns:a16="http://schemas.microsoft.com/office/drawing/2014/main" id="{9E4A87BD-CE57-57FA-3BAD-8B481DC29297}"/>
              </a:ext>
            </a:extLst>
          </p:cNvPr>
          <p:cNvGraphicFramePr>
            <a:graphicFrameLocks noGrp="1"/>
          </p:cNvGraphicFramePr>
          <p:nvPr>
            <p:extLst>
              <p:ext uri="{D42A27DB-BD31-4B8C-83A1-F6EECF244321}">
                <p14:modId xmlns:p14="http://schemas.microsoft.com/office/powerpoint/2010/main" val="2535142249"/>
              </p:ext>
            </p:extLst>
          </p:nvPr>
        </p:nvGraphicFramePr>
        <p:xfrm>
          <a:off x="4240211" y="3227735"/>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1400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Cubic-Bezier (.6,0,.6,1)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34" name="Table 26">
            <a:extLst>
              <a:ext uri="{FF2B5EF4-FFF2-40B4-BE49-F238E27FC236}">
                <a16:creationId xmlns:a16="http://schemas.microsoft.com/office/drawing/2014/main" id="{15851858-0035-B1B9-BABC-DA5111F85461}"/>
              </a:ext>
            </a:extLst>
          </p:cNvPr>
          <p:cNvGraphicFramePr>
            <a:graphicFrameLocks noGrp="1"/>
          </p:cNvGraphicFramePr>
          <p:nvPr>
            <p:extLst>
              <p:ext uri="{D42A27DB-BD31-4B8C-83A1-F6EECF244321}">
                <p14:modId xmlns:p14="http://schemas.microsoft.com/office/powerpoint/2010/main" val="1273091148"/>
              </p:ext>
            </p:extLst>
          </p:nvPr>
        </p:nvGraphicFramePr>
        <p:xfrm>
          <a:off x="4240211" y="4846222"/>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1000 Milliseconds</a:t>
                      </a:r>
                    </a:p>
                    <a:p>
                      <a:r>
                        <a:rPr lang="en-US" sz="1200" b="0" i="0">
                          <a:solidFill>
                            <a:schemeClr val="tx1"/>
                          </a:solidFill>
                          <a:latin typeface="Source Sans Pro" panose="020B0503030403020204" pitchFamily="34" charset="0"/>
                          <a:ea typeface="Source Sans Pro" panose="020B0503030403020204" pitchFamily="34" charset="0"/>
                        </a:rPr>
                        <a:t>25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(.9,0,.9,1)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36" name="Table 26">
            <a:extLst>
              <a:ext uri="{FF2B5EF4-FFF2-40B4-BE49-F238E27FC236}">
                <a16:creationId xmlns:a16="http://schemas.microsoft.com/office/drawing/2014/main" id="{49466B2B-54EB-357E-5B53-AED8BC7D0B6C}"/>
              </a:ext>
            </a:extLst>
          </p:cNvPr>
          <p:cNvGraphicFramePr>
            <a:graphicFrameLocks noGrp="1"/>
          </p:cNvGraphicFramePr>
          <p:nvPr/>
        </p:nvGraphicFramePr>
        <p:xfrm>
          <a:off x="6622461" y="3227735"/>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37" name="Table 26">
            <a:extLst>
              <a:ext uri="{FF2B5EF4-FFF2-40B4-BE49-F238E27FC236}">
                <a16:creationId xmlns:a16="http://schemas.microsoft.com/office/drawing/2014/main" id="{0F003DB2-17F5-6E65-A51E-B17204859596}"/>
              </a:ext>
            </a:extLst>
          </p:cNvPr>
          <p:cNvGraphicFramePr>
            <a:graphicFrameLocks noGrp="1"/>
          </p:cNvGraphicFramePr>
          <p:nvPr/>
        </p:nvGraphicFramePr>
        <p:xfrm>
          <a:off x="6622461" y="4846222"/>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Tree>
    <p:extLst>
      <p:ext uri="{BB962C8B-B14F-4D97-AF65-F5344CB8AC3E}">
        <p14:creationId xmlns:p14="http://schemas.microsoft.com/office/powerpoint/2010/main" val="3916761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F441F-F9F4-ECAB-BD1C-B87169805A0B}"/>
              </a:ext>
            </a:extLst>
          </p:cNvPr>
          <p:cNvSpPr txBox="1">
            <a:spLocks/>
          </p:cNvSpPr>
          <p:nvPr/>
        </p:nvSpPr>
        <p:spPr>
          <a:xfrm>
            <a:off x="540421" y="1458593"/>
            <a:ext cx="9345850" cy="119109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8600" b="1" spc="-60" dirty="0">
                <a:solidFill>
                  <a:schemeClr val="bg1"/>
                </a:solidFill>
                <a:latin typeface="Source Sans Pro SemiBold" panose="020B0503030403020204" pitchFamily="34" charset="0"/>
                <a:ea typeface="Source Sans Pro SemiBold" panose="020B0503030403020204" pitchFamily="34" charset="0"/>
                <a:cs typeface="Arial"/>
              </a:rPr>
              <a:t>Q&amp;A</a:t>
            </a:r>
          </a:p>
        </p:txBody>
      </p:sp>
      <p:sp>
        <p:nvSpPr>
          <p:cNvPr id="3" name="TextBox 2">
            <a:extLst>
              <a:ext uri="{FF2B5EF4-FFF2-40B4-BE49-F238E27FC236}">
                <a16:creationId xmlns:a16="http://schemas.microsoft.com/office/drawing/2014/main" id="{93C98067-3FC6-EAC7-139C-C7D2995C80C0}"/>
              </a:ext>
            </a:extLst>
          </p:cNvPr>
          <p:cNvSpPr txBox="1"/>
          <p:nvPr/>
        </p:nvSpPr>
        <p:spPr>
          <a:xfrm>
            <a:off x="453335" y="5399407"/>
            <a:ext cx="7285969" cy="707886"/>
          </a:xfrm>
          <a:prstGeom prst="rect">
            <a:avLst/>
          </a:prstGeom>
          <a:noFill/>
        </p:spPr>
        <p:txBody>
          <a:bodyPr wrap="none" rtlCol="0">
            <a:spAutoFit/>
          </a:bodyPr>
          <a:lstStyle/>
          <a:p>
            <a:r>
              <a:rPr lang="en-GB" sz="4000" dirty="0" err="1">
                <a:solidFill>
                  <a:schemeClr val="bg1"/>
                </a:solidFill>
                <a:latin typeface="Source Sans Pro" panose="020B0503030403020204" pitchFamily="34" charset="0"/>
                <a:ea typeface="Source Sans Pro" panose="020B0503030403020204" pitchFamily="34" charset="0"/>
              </a:rPr>
              <a:t>brand.health@gehealthcare.com</a:t>
            </a:r>
            <a:endParaRPr lang="en-DK" sz="4000">
              <a:solidFill>
                <a:schemeClr val="bg1"/>
              </a:solidFill>
              <a:latin typeface="Source Sans Pro" panose="020B0503030403020204" pitchFamily="34" charset="0"/>
              <a:ea typeface="Source Sans Pro" panose="020B0503030403020204" pitchFamily="34" charset="0"/>
            </a:endParaRPr>
          </a:p>
        </p:txBody>
      </p:sp>
      <p:sp>
        <p:nvSpPr>
          <p:cNvPr id="4" name="Rectangle 3">
            <a:extLst>
              <a:ext uri="{FF2B5EF4-FFF2-40B4-BE49-F238E27FC236}">
                <a16:creationId xmlns:a16="http://schemas.microsoft.com/office/drawing/2014/main" id="{D7C3B48B-1524-23A3-24A0-9944C621AA64}"/>
              </a:ext>
            </a:extLst>
          </p:cNvPr>
          <p:cNvSpPr/>
          <p:nvPr/>
        </p:nvSpPr>
        <p:spPr>
          <a:xfrm>
            <a:off x="543443" y="5106155"/>
            <a:ext cx="8564006"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u="none" strike="noStrike" kern="0" cap="none" spc="0" normalizeH="0" baseline="0" noProof="0">
                <a:ln>
                  <a:noFill/>
                </a:ln>
                <a:solidFill>
                  <a:schemeClr val="bg1"/>
                </a:solidFill>
                <a:effectLst/>
                <a:uLnTx/>
                <a:uFillTx/>
                <a:latin typeface="Source Sans Pro SemiBold" panose="020B0503030403020204" pitchFamily="34" charset="0"/>
                <a:ea typeface="Source Sans Pro SemiBold" panose="020B0503030403020204" pitchFamily="34" charset="0"/>
              </a:rPr>
              <a:t>For more questions reach out to</a:t>
            </a:r>
          </a:p>
        </p:txBody>
      </p:sp>
    </p:spTree>
    <p:extLst>
      <p:ext uri="{BB962C8B-B14F-4D97-AF65-F5344CB8AC3E}">
        <p14:creationId xmlns:p14="http://schemas.microsoft.com/office/powerpoint/2010/main" val="1507926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a:extLst>
            <a:ext uri="{FF2B5EF4-FFF2-40B4-BE49-F238E27FC236}">
              <a16:creationId xmlns:a16="http://schemas.microsoft.com/office/drawing/2014/main" id="{3E7CA5C5-3315-0FEA-F676-76997FE1B45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1F219AB0-7F3C-69FD-7925-75D9A3268D42}"/>
              </a:ext>
            </a:extLst>
          </p:cNvPr>
          <p:cNvSpPr txBox="1">
            <a:spLocks/>
          </p:cNvSpPr>
          <p:nvPr/>
        </p:nvSpPr>
        <p:spPr>
          <a:xfrm>
            <a:off x="877960" y="2862467"/>
            <a:ext cx="10436080" cy="664797"/>
          </a:xfrm>
          <a:prstGeom prst="rect">
            <a:avLst/>
          </a:prstGeom>
        </p:spPr>
        <p:txBody>
          <a:bodyPr>
            <a:normAutofit fontScale="90000" lnSpcReduction="10000"/>
          </a:bodyPr>
          <a:lstStyle>
            <a:lvl1pPr algn="l" defTabSz="914400" rtl="0" eaLnBrk="1" latinLnBrk="0" hangingPunct="1">
              <a:lnSpc>
                <a:spcPct val="90000"/>
              </a:lnSpc>
              <a:spcBef>
                <a:spcPct val="0"/>
              </a:spcBef>
              <a:buNone/>
              <a:defRPr sz="2000" b="0" i="0" kern="1200">
                <a:solidFill>
                  <a:schemeClr val="accent1"/>
                </a:solidFill>
                <a:latin typeface="Source Sans Pro SemiBold" panose="020B0503030403020204" pitchFamily="34" charset="0"/>
                <a:ea typeface="Source Sans Pro SemiBold" panose="020B0503030403020204" pitchFamily="34" charset="0"/>
                <a:cs typeface="+mj-cs"/>
              </a:defRPr>
            </a:lvl1pPr>
          </a:lstStyle>
          <a:p>
            <a:pPr algn="ctr"/>
            <a:r>
              <a:rPr lang="en-GB" sz="4800" dirty="0">
                <a:solidFill>
                  <a:schemeClr val="bg1"/>
                </a:solidFill>
                <a:latin typeface="Source Sans Pro" panose="020B0503030403020204" pitchFamily="34" charset="77"/>
              </a:rPr>
              <a:t>Thank you.</a:t>
            </a:r>
          </a:p>
        </p:txBody>
      </p:sp>
    </p:spTree>
    <p:extLst>
      <p:ext uri="{BB962C8B-B14F-4D97-AF65-F5344CB8AC3E}">
        <p14:creationId xmlns:p14="http://schemas.microsoft.com/office/powerpoint/2010/main" val="227949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E41E6C-F099-4CE5-B395-080B0CF9E5D4}"/>
              </a:ext>
            </a:extLst>
          </p:cNvPr>
          <p:cNvSpPr/>
          <p:nvPr/>
        </p:nvSpPr>
        <p:spPr>
          <a:xfrm>
            <a:off x="0" y="1"/>
            <a:ext cx="12192000" cy="6291072"/>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     </a:t>
            </a:r>
          </a:p>
        </p:txBody>
      </p:sp>
      <p:sp>
        <p:nvSpPr>
          <p:cNvPr id="5" name="Title 1">
            <a:extLst>
              <a:ext uri="{FF2B5EF4-FFF2-40B4-BE49-F238E27FC236}">
                <a16:creationId xmlns:a16="http://schemas.microsoft.com/office/drawing/2014/main" id="{ECC1BFAF-336E-C377-CE23-1E224C4B4F48}"/>
              </a:ext>
            </a:extLst>
          </p:cNvPr>
          <p:cNvSpPr txBox="1">
            <a:spLocks/>
          </p:cNvSpPr>
          <p:nvPr/>
        </p:nvSpPr>
        <p:spPr>
          <a:xfrm>
            <a:off x="382588" y="838495"/>
            <a:ext cx="5973501" cy="512448"/>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marL="0" marR="0" lvl="0" indent="0" algn="l" defTabSz="914126"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70" normalizeH="0" baseline="0" noProof="0" dirty="0">
                <a:ln>
                  <a:noFill/>
                </a:ln>
                <a:effectLst/>
                <a:uLnTx/>
                <a:uFillTx/>
                <a:latin typeface="Source Sans Pro SemiBold" panose="020B0503030403020204" pitchFamily="34" charset="0"/>
                <a:ea typeface="Source Sans Pro SemiBold" panose="020B0503030403020204" pitchFamily="34" charset="0"/>
                <a:cs typeface="Arial"/>
              </a:rPr>
              <a:t>Meet our trainer</a:t>
            </a:r>
          </a:p>
        </p:txBody>
      </p:sp>
      <p:sp>
        <p:nvSpPr>
          <p:cNvPr id="6" name="TextBox 5">
            <a:extLst>
              <a:ext uri="{FF2B5EF4-FFF2-40B4-BE49-F238E27FC236}">
                <a16:creationId xmlns:a16="http://schemas.microsoft.com/office/drawing/2014/main" id="{6BFA8933-26EA-5924-9C80-D3F5A49410EF}"/>
              </a:ext>
            </a:extLst>
          </p:cNvPr>
          <p:cNvSpPr txBox="1"/>
          <p:nvPr/>
        </p:nvSpPr>
        <p:spPr>
          <a:xfrm>
            <a:off x="290304" y="313717"/>
            <a:ext cx="1023037" cy="276999"/>
          </a:xfrm>
          <a:prstGeom prst="rect">
            <a:avLst/>
          </a:prstGeom>
          <a:noFill/>
        </p:spPr>
        <p:txBody>
          <a:bodyPr wrap="none" rtlCol="0">
            <a:spAutoFit/>
          </a:bodyPr>
          <a:lstStyle/>
          <a:p>
            <a:r>
              <a:rPr lang="en-DK" sz="1200" b="1">
                <a:solidFill>
                  <a:schemeClr val="accent1"/>
                </a:solidFill>
                <a:latin typeface="Source Sans Pro SemiBold" panose="020B0503030403020204" pitchFamily="34" charset="77"/>
              </a:rPr>
              <a:t>Introduction</a:t>
            </a:r>
          </a:p>
        </p:txBody>
      </p:sp>
      <p:sp>
        <p:nvSpPr>
          <p:cNvPr id="7" name="TextBox 6">
            <a:extLst>
              <a:ext uri="{FF2B5EF4-FFF2-40B4-BE49-F238E27FC236}">
                <a16:creationId xmlns:a16="http://schemas.microsoft.com/office/drawing/2014/main" id="{EC9DF36B-E353-023D-1339-2E120172C621}"/>
              </a:ext>
            </a:extLst>
          </p:cNvPr>
          <p:cNvSpPr txBox="1"/>
          <p:nvPr/>
        </p:nvSpPr>
        <p:spPr>
          <a:xfrm>
            <a:off x="4742862" y="4406135"/>
            <a:ext cx="2988000" cy="123110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6022A6"/>
                </a:solidFill>
                <a:effectLst/>
                <a:uLnTx/>
                <a:uFillTx/>
                <a:latin typeface="Source Sans Pro SemiBold" panose="020B0503030403020204" pitchFamily="34" charset="0"/>
                <a:ea typeface="Source Sans Pro SemiBold" panose="020B0503030403020204" pitchFamily="34" charset="0"/>
                <a:cs typeface="+mn-cs"/>
              </a:rPr>
              <a:t>Joanne Williams</a:t>
            </a:r>
            <a:br>
              <a:rPr kumimoji="0" lang="en-US" sz="2000" b="0" i="0" u="none" strike="noStrike" kern="1200" cap="none" spc="0" normalizeH="0" baseline="0" noProof="0" dirty="0">
                <a:ln>
                  <a:noFill/>
                </a:ln>
                <a:solidFill>
                  <a:srgbClr val="000000"/>
                </a:solidFill>
                <a:effectLst/>
                <a:uLnTx/>
                <a:uFillTx/>
                <a:latin typeface="Source Sans Pro SemiBold" panose="020B0503030403020204" pitchFamily="34" charset="0"/>
                <a:ea typeface="Source Sans Pro SemiBold" panose="020B0503030403020204" pitchFamily="34" charset="0"/>
                <a:cs typeface="+mn-cs"/>
              </a:rPr>
            </a:br>
            <a:r>
              <a:rPr kumimoji="0" lang="en-US" sz="2000" b="0" i="0" u="none" strike="noStrike" kern="1200" cap="none" spc="0" normalizeH="0" baseline="0" noProof="0" dirty="0">
                <a:ln>
                  <a:noFill/>
                </a:ln>
                <a:solidFill>
                  <a:srgbClr val="000000"/>
                </a:solidFill>
                <a:effectLst/>
                <a:uLnTx/>
                <a:uFillTx/>
                <a:latin typeface="Source Sans Pro" panose="020B0503030403020204" pitchFamily="34" charset="0"/>
                <a:ea typeface="Source Sans Pro SemiBold" panose="020B0503030403020204" pitchFamily="34" charset="0"/>
                <a:cs typeface="+mn-cs"/>
              </a:rPr>
              <a:t>Brand Governance &amp;</a:t>
            </a:r>
            <a:br>
              <a:rPr kumimoji="0" lang="en-US" sz="2000" b="0" i="0" u="none" strike="noStrike" kern="1200" cap="none" spc="0" normalizeH="0" baseline="0" noProof="0" dirty="0">
                <a:ln>
                  <a:noFill/>
                </a:ln>
                <a:solidFill>
                  <a:srgbClr val="000000"/>
                </a:solidFill>
                <a:effectLst/>
                <a:uLnTx/>
                <a:uFillTx/>
                <a:latin typeface="Source Sans Pro" panose="020B0503030403020204" pitchFamily="34" charset="0"/>
                <a:ea typeface="Source Sans Pro" panose="020B0503030403020204" pitchFamily="34" charset="0"/>
                <a:cs typeface="+mn-cs"/>
              </a:rPr>
            </a:br>
            <a:r>
              <a:rPr lang="en-US" sz="2000" dirty="0">
                <a:solidFill>
                  <a:srgbClr val="000000"/>
                </a:solidFill>
                <a:latin typeface="Source Sans Pro" panose="020B0503030403020204" pitchFamily="34" charset="0"/>
                <a:ea typeface="Source Sans Pro" panose="020B0503030403020204" pitchFamily="34" charset="0"/>
              </a:rPr>
              <a:t>Operations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ource Sans Pro" panose="020B0503030403020204" pitchFamily="34" charset="0"/>
                <a:ea typeface="Source Sans Pro" panose="020B0503030403020204" pitchFamily="34" charset="0"/>
                <a:cs typeface="+mn-cs"/>
              </a:rPr>
              <a:t>Specialist</a:t>
            </a:r>
          </a:p>
        </p:txBody>
      </p:sp>
      <p:sp>
        <p:nvSpPr>
          <p:cNvPr id="8" name="Rounded Rectangle 7">
            <a:extLst>
              <a:ext uri="{FF2B5EF4-FFF2-40B4-BE49-F238E27FC236}">
                <a16:creationId xmlns:a16="http://schemas.microsoft.com/office/drawing/2014/main" id="{57B0CA6A-ABB0-3516-E896-E81151ED34BC}"/>
              </a:ext>
            </a:extLst>
          </p:cNvPr>
          <p:cNvSpPr/>
          <p:nvPr/>
        </p:nvSpPr>
        <p:spPr>
          <a:xfrm>
            <a:off x="4729571" y="1495450"/>
            <a:ext cx="2790913" cy="2751075"/>
          </a:xfrm>
          <a:prstGeom prst="roundRect">
            <a:avLst>
              <a:gd name="adj" fmla="val 685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97BDD63-95DE-5D71-84E1-8D1B2598D013}"/>
              </a:ext>
            </a:extLst>
          </p:cNvPr>
          <p:cNvPicPr>
            <a:picLocks noChangeAspect="1"/>
          </p:cNvPicPr>
          <p:nvPr/>
        </p:nvPicPr>
        <p:blipFill rotWithShape="1">
          <a:blip r:embed="rId2"/>
          <a:srcRect l="1432" t="7750" r="4424" b="7752"/>
          <a:stretch/>
        </p:blipFill>
        <p:spPr>
          <a:xfrm>
            <a:off x="4896717" y="1587852"/>
            <a:ext cx="2500525" cy="2656097"/>
          </a:xfrm>
          <a:prstGeom prst="rect">
            <a:avLst/>
          </a:prstGeom>
          <a:ln w="19050">
            <a:noFill/>
          </a:ln>
        </p:spPr>
      </p:pic>
    </p:spTree>
    <p:extLst>
      <p:ext uri="{BB962C8B-B14F-4D97-AF65-F5344CB8AC3E}">
        <p14:creationId xmlns:p14="http://schemas.microsoft.com/office/powerpoint/2010/main" val="2337517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a:extLst>
            <a:ext uri="{FF2B5EF4-FFF2-40B4-BE49-F238E27FC236}">
              <a16:creationId xmlns:a16="http://schemas.microsoft.com/office/drawing/2014/main" id="{D599D9B8-AD16-FCE5-9744-734D98F9880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2CF51F7-0A46-3022-F5D6-46A4DDA6ECC1}"/>
              </a:ext>
            </a:extLst>
          </p:cNvPr>
          <p:cNvSpPr txBox="1"/>
          <p:nvPr/>
        </p:nvSpPr>
        <p:spPr>
          <a:xfrm>
            <a:off x="425824" y="1122829"/>
            <a:ext cx="3788708" cy="2195473"/>
          </a:xfrm>
          <a:prstGeom prst="rect">
            <a:avLst/>
          </a:prstGeom>
          <a:noFill/>
        </p:spPr>
        <p:txBody>
          <a:bodyPr wrap="square">
            <a:spAutoFit/>
          </a:bodyPr>
          <a:lstStyle/>
          <a:p>
            <a:pPr>
              <a:spcAft>
                <a:spcPts val="1575"/>
              </a:spcAft>
            </a:pPr>
            <a:r>
              <a:rPr lang="en-GB" sz="2000" b="1" dirty="0">
                <a:solidFill>
                  <a:schemeClr val="bg1"/>
                </a:solidFill>
                <a:effectLst/>
                <a:latin typeface="Source Sans Pro SemiBold" panose="020B0503030403020204" pitchFamily="34" charset="0"/>
              </a:rPr>
              <a:t>General brand questions</a:t>
            </a:r>
          </a:p>
          <a:p>
            <a:pPr>
              <a:spcAft>
                <a:spcPts val="1575"/>
              </a:spcAft>
            </a:pPr>
            <a:r>
              <a:rPr lang="en-GB" b="1" dirty="0">
                <a:solidFill>
                  <a:schemeClr val="bg1"/>
                </a:solidFill>
                <a:effectLst/>
                <a:latin typeface="Source Sans Pro SemiBold" panose="020B0503030403020204" pitchFamily="34" charset="0"/>
              </a:rPr>
              <a:t>The Brand team</a:t>
            </a:r>
            <a:br>
              <a:rPr lang="en-GB" dirty="0">
                <a:solidFill>
                  <a:srgbClr val="0563C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br>
            <a:r>
              <a:rPr lang="en-GB" u="sng" dirty="0" err="1">
                <a:solidFill>
                  <a:schemeClr val="bg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t>brand.health@gehealthcare.com</a:t>
            </a:r>
            <a:endParaRPr lang="en-GB" dirty="0">
              <a:solidFill>
                <a:schemeClr val="bg1"/>
              </a:solidFill>
              <a:effectLst/>
              <a:latin typeface="Source Sans Pro" panose="020B0503030403020204" pitchFamily="34" charset="0"/>
            </a:endParaRPr>
          </a:p>
          <a:p>
            <a:pPr>
              <a:spcAft>
                <a:spcPts val="1575"/>
              </a:spcAft>
            </a:pPr>
            <a:r>
              <a:rPr lang="en-GB" dirty="0">
                <a:solidFill>
                  <a:schemeClr val="bg1"/>
                </a:solidFill>
                <a:effectLst/>
                <a:latin typeface="Source Sans Pro" panose="020B0503030403020204" pitchFamily="34" charset="0"/>
              </a:rPr>
              <a:t>For feedback on this guideline,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please add your comments to </a:t>
            </a:r>
            <a:br>
              <a:rPr lang="en-GB" dirty="0">
                <a:solidFill>
                  <a:schemeClr val="bg1"/>
                </a:solidFill>
                <a:effectLst/>
                <a:latin typeface="Source Sans Pro" panose="020B0503030403020204" pitchFamily="34" charset="0"/>
              </a:rPr>
            </a:br>
            <a:r>
              <a:rPr lang="en-GB" u="sng" dirty="0">
                <a:solidFill>
                  <a:schemeClr val="bg1"/>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this short survey</a:t>
            </a:r>
            <a:r>
              <a:rPr lang="en-GB" dirty="0">
                <a:solidFill>
                  <a:schemeClr val="bg1"/>
                </a:solidFill>
                <a:effectLst/>
                <a:latin typeface="Source Sans Pro" panose="020B0503030403020204" pitchFamily="34" charset="0"/>
              </a:rPr>
              <a:t>.</a:t>
            </a:r>
          </a:p>
        </p:txBody>
      </p:sp>
      <p:sp>
        <p:nvSpPr>
          <p:cNvPr id="7" name="TextBox 6">
            <a:extLst>
              <a:ext uri="{FF2B5EF4-FFF2-40B4-BE49-F238E27FC236}">
                <a16:creationId xmlns:a16="http://schemas.microsoft.com/office/drawing/2014/main" id="{2A75E242-62C3-A08A-68B8-C328675EB02C}"/>
              </a:ext>
            </a:extLst>
          </p:cNvPr>
          <p:cNvSpPr txBox="1"/>
          <p:nvPr/>
        </p:nvSpPr>
        <p:spPr>
          <a:xfrm>
            <a:off x="6273053" y="1122829"/>
            <a:ext cx="5493123" cy="5509200"/>
          </a:xfrm>
          <a:prstGeom prst="rect">
            <a:avLst/>
          </a:prstGeom>
          <a:noFill/>
        </p:spPr>
        <p:txBody>
          <a:bodyPr wrap="square" rtlCol="0">
            <a:spAutoFit/>
          </a:bodyPr>
          <a:lstStyle/>
          <a:p>
            <a:pPr>
              <a:spcAft>
                <a:spcPts val="1575"/>
              </a:spcAft>
            </a:pPr>
            <a:r>
              <a:rPr lang="en-GB" sz="2000" b="1" dirty="0">
                <a:solidFill>
                  <a:schemeClr val="bg1"/>
                </a:solidFill>
                <a:effectLst/>
                <a:latin typeface="Source Sans Pro SemiBold" panose="020B0503030403020204" pitchFamily="34" charset="0"/>
              </a:rPr>
              <a:t>Brand guidelines &amp; templates </a:t>
            </a:r>
          </a:p>
          <a:p>
            <a:pPr>
              <a:spcAft>
                <a:spcPts val="1575"/>
              </a:spcAft>
            </a:pPr>
            <a:r>
              <a:rPr lang="en-GB" b="1" u="sng" dirty="0">
                <a:solidFill>
                  <a:schemeClr val="bg1"/>
                </a:solidFill>
                <a:effectLst/>
                <a:latin typeface="Source Sans Pro SemiBold" panose="020B0503030403020204" pitchFamily="34" charset="0"/>
                <a:hlinkClick r:id="rId4">
                  <a:extLst>
                    <a:ext uri="{A12FA001-AC4F-418D-AE19-62706E023703}">
                      <ahyp:hlinkClr xmlns:ahyp="http://schemas.microsoft.com/office/drawing/2018/hyperlinkcolor" val="tx"/>
                    </a:ext>
                  </a:extLst>
                </a:hlinkClick>
              </a:rPr>
              <a:t>Brand page on The Beat</a:t>
            </a:r>
            <a:br>
              <a:rPr lang="en-GB" b="1" u="sng"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(GE HealthCare colleagues)</a:t>
            </a:r>
          </a:p>
          <a:p>
            <a:pPr>
              <a:spcAft>
                <a:spcPts val="1575"/>
              </a:spcAft>
            </a:pPr>
            <a:r>
              <a:rPr lang="en-GB" dirty="0">
                <a:solidFill>
                  <a:schemeClr val="bg1"/>
                </a:solidFill>
                <a:effectLst/>
                <a:latin typeface="Source Sans Pro" panose="020B0503030403020204" pitchFamily="34" charset="0"/>
              </a:rPr>
              <a:t>Externally accessible</a:t>
            </a:r>
            <a:br>
              <a:rPr lang="en-GB" b="1" u="sng" dirty="0">
                <a:solidFill>
                  <a:schemeClr val="bg1"/>
                </a:solidFill>
                <a:effectLst/>
                <a:latin typeface="Source Sans Pro" panose="020B0503030403020204" pitchFamily="34" charset="0"/>
              </a:rPr>
            </a:br>
            <a:r>
              <a:rPr lang="en-GB" b="1" u="sng" dirty="0">
                <a:solidFill>
                  <a:schemeClr val="bg1"/>
                </a:solidFill>
                <a:effectLst/>
                <a:latin typeface="Source Sans Pro SemiBold" panose="020B0503030403020204" pitchFamily="34" charset="0"/>
                <a:hlinkClick r:id="rId5">
                  <a:extLst>
                    <a:ext uri="{A12FA001-AC4F-418D-AE19-62706E023703}">
                      <ahyp:hlinkClr xmlns:ahyp="http://schemas.microsoft.com/office/drawing/2018/hyperlinkcolor" val="tx"/>
                    </a:ext>
                  </a:extLst>
                </a:hlinkClick>
              </a:rPr>
              <a:t>Agency Brand Portal</a:t>
            </a:r>
            <a:br>
              <a:rPr lang="en-GB" b="1" u="sng"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(Contractors &amp; agencies)</a:t>
            </a:r>
          </a:p>
          <a:p>
            <a:pPr>
              <a:spcAft>
                <a:spcPts val="1575"/>
              </a:spcAft>
            </a:pPr>
            <a:r>
              <a:rPr lang="en-GB" b="1" u="sng" dirty="0">
                <a:solidFill>
                  <a:schemeClr val="bg1"/>
                </a:solidFill>
                <a:effectLst/>
                <a:latin typeface="Source Sans Pro SemiBold" panose="020B0503030403020204" pitchFamily="34" charset="0"/>
                <a:hlinkClick r:id="rId6">
                  <a:extLst>
                    <a:ext uri="{A12FA001-AC4F-418D-AE19-62706E023703}">
                      <ahyp:hlinkClr xmlns:ahyp="http://schemas.microsoft.com/office/drawing/2018/hyperlinkcolor" val="tx"/>
                    </a:ext>
                  </a:extLst>
                </a:hlinkClick>
              </a:rPr>
              <a:t>Widen image DAM</a:t>
            </a:r>
            <a:r>
              <a:rPr lang="en-GB" b="1" dirty="0">
                <a:solidFill>
                  <a:schemeClr val="bg1"/>
                </a:solidFill>
                <a:effectLst/>
                <a:latin typeface="Source Sans Pro SemiBold" panose="020B0503030403020204" pitchFamily="34" charset="0"/>
                <a:hlinkClick r:id="rId6">
                  <a:extLst>
                    <a:ext uri="{A12FA001-AC4F-418D-AE19-62706E023703}">
                      <ahyp:hlinkClr xmlns:ahyp="http://schemas.microsoft.com/office/drawing/2018/hyperlinkcolor" val="tx"/>
                    </a:ext>
                  </a:extLst>
                </a:hlinkClick>
              </a:rPr>
              <a:t>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(To gain external access to our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image library, please contact </a:t>
            </a:r>
            <a:br>
              <a:rPr lang="en-GB" dirty="0">
                <a:solidFill>
                  <a:schemeClr val="bg1"/>
                </a:solidFill>
                <a:effectLst/>
                <a:latin typeface="Source Sans Pro" panose="020B0503030403020204" pitchFamily="34" charset="0"/>
              </a:rPr>
            </a:br>
            <a:r>
              <a:rPr lang="en-GB" u="sng" dirty="0">
                <a:solidFill>
                  <a:schemeClr val="bg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t>brand.health@gehealthcare.com</a:t>
            </a:r>
            <a:r>
              <a:rPr lang="en-GB" dirty="0">
                <a:solidFill>
                  <a:schemeClr val="bg1"/>
                </a:solidFill>
                <a:effectLst/>
                <a:latin typeface="Source Sans Pro" panose="020B0503030403020204" pitchFamily="34" charset="0"/>
              </a:rPr>
              <a:t>)</a:t>
            </a:r>
          </a:p>
          <a:p>
            <a:pPr>
              <a:spcAft>
                <a:spcPts val="1575"/>
              </a:spcAft>
            </a:pPr>
            <a:r>
              <a:rPr lang="en-GB" dirty="0">
                <a:solidFill>
                  <a:schemeClr val="bg1"/>
                </a:solidFill>
                <a:effectLst/>
                <a:latin typeface="Source Sans Pro" panose="020B0503030403020204" pitchFamily="34" charset="0"/>
              </a:rPr>
              <a:t>For more information on our available guidelines and training, please refer to </a:t>
            </a:r>
            <a:r>
              <a:rPr lang="en-GB" u="sng" dirty="0">
                <a:solidFill>
                  <a:schemeClr val="bg1"/>
                </a:solidFill>
                <a:effectLst/>
                <a:latin typeface="Source Sans Pro" panose="020B0503030403020204" pitchFamily="34" charset="0"/>
                <a:hlinkClick r:id="rId7">
                  <a:extLst>
                    <a:ext uri="{A12FA001-AC4F-418D-AE19-62706E023703}">
                      <ahyp:hlinkClr xmlns:ahyp="http://schemas.microsoft.com/office/drawing/2018/hyperlinkcolor" val="tx"/>
                    </a:ext>
                  </a:extLst>
                </a:hlinkClick>
              </a:rPr>
              <a:t>this article on The Beat</a:t>
            </a:r>
            <a:r>
              <a:rPr lang="en-GB" dirty="0">
                <a:solidFill>
                  <a:schemeClr val="bg1"/>
                </a:solidFill>
                <a:effectLst/>
                <a:latin typeface="Source Sans Pro" panose="020B0503030403020204" pitchFamily="34" charset="0"/>
              </a:rPr>
              <a:t>.</a:t>
            </a:r>
          </a:p>
          <a:p>
            <a:pPr>
              <a:spcAft>
                <a:spcPts val="1575"/>
              </a:spcAft>
            </a:pPr>
            <a:r>
              <a:rPr lang="en-GB" dirty="0">
                <a:solidFill>
                  <a:schemeClr val="bg1"/>
                </a:solidFill>
                <a:effectLst/>
                <a:latin typeface="Source Sans Pro" panose="020B0503030403020204" pitchFamily="34" charset="0"/>
              </a:rPr>
              <a:t>For more information on our branded templates</a:t>
            </a:r>
            <a:r>
              <a:rPr lang="en-GB">
                <a:solidFill>
                  <a:schemeClr val="bg1"/>
                </a:solidFill>
                <a:effectLst/>
                <a:latin typeface="Source Sans Pro" panose="020B0503030403020204" pitchFamily="34" charset="0"/>
              </a:rPr>
              <a:t>, </a:t>
            </a:r>
            <a:br>
              <a:rPr lang="en-GB">
                <a:solidFill>
                  <a:schemeClr val="bg1"/>
                </a:solidFill>
                <a:effectLst/>
                <a:latin typeface="Source Sans Pro" panose="020B0503030403020204" pitchFamily="34" charset="0"/>
              </a:rPr>
            </a:br>
            <a:r>
              <a:rPr lang="en-GB">
                <a:solidFill>
                  <a:schemeClr val="bg1"/>
                </a:solidFill>
                <a:effectLst/>
                <a:latin typeface="Source Sans Pro" panose="020B0503030403020204" pitchFamily="34" charset="0"/>
              </a:rPr>
              <a:t>refer </a:t>
            </a:r>
            <a:r>
              <a:rPr lang="en-GB" dirty="0">
                <a:solidFill>
                  <a:schemeClr val="bg1"/>
                </a:solidFill>
                <a:effectLst/>
                <a:latin typeface="Source Sans Pro" panose="020B0503030403020204" pitchFamily="34" charset="0"/>
              </a:rPr>
              <a:t>to the </a:t>
            </a:r>
            <a:r>
              <a:rPr lang="en-GB" u="sng" dirty="0">
                <a:solidFill>
                  <a:schemeClr val="bg1"/>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GB" dirty="0">
                <a:solidFill>
                  <a:schemeClr val="bg1"/>
                </a:solidFill>
                <a:effectLst/>
                <a:latin typeface="Source Sans Pro" panose="020B0503030403020204" pitchFamily="34" charset="0"/>
              </a:rPr>
              <a:t>.</a:t>
            </a:r>
          </a:p>
          <a:p>
            <a:endParaRPr lang="en-US" dirty="0">
              <a:solidFill>
                <a:schemeClr val="bg1"/>
              </a:solidFill>
            </a:endParaRPr>
          </a:p>
        </p:txBody>
      </p:sp>
    </p:spTree>
    <p:extLst>
      <p:ext uri="{BB962C8B-B14F-4D97-AF65-F5344CB8AC3E}">
        <p14:creationId xmlns:p14="http://schemas.microsoft.com/office/powerpoint/2010/main" val="1865640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F0513B-95F5-686D-F598-389287C8A845}"/>
              </a:ext>
            </a:extLst>
          </p:cNvPr>
          <p:cNvSpPr>
            <a:spLocks noGrp="1"/>
          </p:cNvSpPr>
          <p:nvPr>
            <p:ph type="title"/>
          </p:nvPr>
        </p:nvSpPr>
        <p:spPr>
          <a:xfrm>
            <a:off x="524102" y="392101"/>
            <a:ext cx="4668837" cy="276999"/>
          </a:xfrm>
        </p:spPr>
        <p:txBody>
          <a:bodyPr/>
          <a:lstStyle/>
          <a:p>
            <a:r>
              <a:rPr lang="en-US"/>
              <a:t>Introduction</a:t>
            </a:r>
          </a:p>
        </p:txBody>
      </p:sp>
      <p:sp>
        <p:nvSpPr>
          <p:cNvPr id="6" name="TextBox 5">
            <a:extLst>
              <a:ext uri="{FF2B5EF4-FFF2-40B4-BE49-F238E27FC236}">
                <a16:creationId xmlns:a16="http://schemas.microsoft.com/office/drawing/2014/main" id="{3F4D8FFD-F4D2-AAEB-9154-08A812753581}"/>
              </a:ext>
            </a:extLst>
          </p:cNvPr>
          <p:cNvSpPr txBox="1"/>
          <p:nvPr/>
        </p:nvSpPr>
        <p:spPr>
          <a:xfrm>
            <a:off x="524102" y="1080052"/>
            <a:ext cx="9015412" cy="4770537"/>
          </a:xfrm>
          <a:prstGeom prst="rect">
            <a:avLst/>
          </a:prstGeom>
          <a:noFill/>
        </p:spPr>
        <p:txBody>
          <a:bodyPr wrap="square" lIns="0" tIns="0" rIns="0" bIns="0" rtlCol="0" anchor="t">
            <a:spAutoFit/>
          </a:bodyPr>
          <a:lstStyle/>
          <a:p>
            <a:pPr>
              <a:spcBef>
                <a:spcPts val="1200"/>
              </a:spcBef>
            </a:pPr>
            <a:r>
              <a:rPr lang="en-US" sz="2200" dirty="0">
                <a:solidFill>
                  <a:schemeClr val="bg1"/>
                </a:solidFill>
                <a:latin typeface="Source Sans Pro"/>
                <a:ea typeface="Source Sans Pro"/>
              </a:rPr>
              <a:t>Motion graphics play an important role in enhancing recognition, storytelling, and engagement for our brand. It brings elements like our logo, graphic device, messaging and imagery to life, by establishing visual consistency through animation across our design assets. </a:t>
            </a:r>
            <a:endParaRPr lang="en-US" sz="2200" dirty="0">
              <a:solidFill>
                <a:schemeClr val="bg1"/>
              </a:solidFill>
              <a:latin typeface="Source Sans Pro" panose="020B0503030403020204" pitchFamily="34" charset="0"/>
              <a:ea typeface="Source Sans Pro" panose="020B0503030403020204" pitchFamily="34" charset="0"/>
            </a:endParaRPr>
          </a:p>
          <a:p>
            <a:pPr>
              <a:spcBef>
                <a:spcPts val="1200"/>
              </a:spcBef>
            </a:pPr>
            <a:r>
              <a:rPr lang="en-US" sz="2200" dirty="0">
                <a:solidFill>
                  <a:schemeClr val="bg1"/>
                </a:solidFill>
                <a:latin typeface="Source Sans Pro"/>
                <a:ea typeface="Source Sans Pro"/>
              </a:rPr>
              <a:t>Our approach to motion is guided by principles that we will detail in this document and strives to achieve coherence through a clear, concise and consistent motion language. </a:t>
            </a:r>
            <a:endParaRPr lang="en-US" sz="2200" dirty="0">
              <a:solidFill>
                <a:schemeClr val="bg1"/>
              </a:solidFill>
              <a:latin typeface="Source Sans Pro" panose="020B0503030403020204" pitchFamily="34" charset="0"/>
              <a:ea typeface="Source Sans Pro" panose="020B0503030403020204" pitchFamily="34" charset="0"/>
            </a:endParaRPr>
          </a:p>
          <a:p>
            <a:pPr>
              <a:spcBef>
                <a:spcPts val="1200"/>
              </a:spcBef>
            </a:pPr>
            <a:r>
              <a:rPr lang="en-US" sz="2200" dirty="0">
                <a:solidFill>
                  <a:schemeClr val="bg1"/>
                </a:solidFill>
                <a:latin typeface="Source Sans Pro"/>
                <a:ea typeface="Source Sans Pro"/>
              </a:rPr>
              <a:t>This guideline should help achieve the essence and cadence of how information is revealed in a purposeful and approachable way. While it provides stylistic guidance on how our assets animate or transition, it does not outline guidance on </a:t>
            </a:r>
            <a:r>
              <a:rPr lang="en-US" sz="2200" dirty="0">
                <a:solidFill>
                  <a:schemeClr val="bg1"/>
                </a:solidFill>
                <a:latin typeface="Source Sans Pro" panose="020B0503030403020204" pitchFamily="34" charset="0"/>
                <a:ea typeface="Source Sans Pro"/>
              </a:rPr>
              <a:t>more complex applications like video or animation. </a:t>
            </a:r>
            <a:r>
              <a:rPr lang="en-GB" sz="2200" dirty="0">
                <a:solidFill>
                  <a:schemeClr val="bg1"/>
                </a:solidFill>
                <a:effectLst/>
                <a:latin typeface="Source Sans Pro" panose="020B0503030403020204" pitchFamily="34" charset="0"/>
              </a:rPr>
              <a:t>The assets that are detailed in this document are intro/outros, typography, transitions and lower thirds.</a:t>
            </a:r>
            <a:endParaRPr lang="en-US" sz="2200" dirty="0">
              <a:solidFill>
                <a:schemeClr val="bg1"/>
              </a:solidFill>
              <a:latin typeface="Source Sans Pro"/>
              <a:ea typeface="Source Sans Pro"/>
            </a:endParaRPr>
          </a:p>
        </p:txBody>
      </p:sp>
    </p:spTree>
    <p:extLst>
      <p:ext uri="{BB962C8B-B14F-4D97-AF65-F5344CB8AC3E}">
        <p14:creationId xmlns:p14="http://schemas.microsoft.com/office/powerpoint/2010/main" val="802015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5" name="Picture 34" descr="A screenshot of a computer&#10;&#10;Description automatically generated">
            <a:extLst>
              <a:ext uri="{FF2B5EF4-FFF2-40B4-BE49-F238E27FC236}">
                <a16:creationId xmlns:a16="http://schemas.microsoft.com/office/drawing/2014/main" id="{2B6B9B18-C35D-1D34-18D4-432CE7956C63}"/>
              </a:ext>
            </a:extLst>
          </p:cNvPr>
          <p:cNvPicPr>
            <a:picLocks noChangeAspect="1"/>
          </p:cNvPicPr>
          <p:nvPr/>
        </p:nvPicPr>
        <p:blipFill>
          <a:blip r:embed="rId15"/>
          <a:stretch>
            <a:fillRect/>
          </a:stretch>
        </p:blipFill>
        <p:spPr>
          <a:xfrm>
            <a:off x="6175880" y="4086016"/>
            <a:ext cx="2888998" cy="1552874"/>
          </a:xfrm>
          <a:prstGeom prst="rect">
            <a:avLst/>
          </a:prstGeom>
        </p:spPr>
      </p:pic>
      <p:grpSp>
        <p:nvGrpSpPr>
          <p:cNvPr id="22" name="Group 21">
            <a:extLst>
              <a:ext uri="{FF2B5EF4-FFF2-40B4-BE49-F238E27FC236}">
                <a16:creationId xmlns:a16="http://schemas.microsoft.com/office/drawing/2014/main" id="{73C45A9E-BF76-585C-49FB-AC3813F8EFD8}"/>
              </a:ext>
            </a:extLst>
          </p:cNvPr>
          <p:cNvGrpSpPr/>
          <p:nvPr/>
        </p:nvGrpSpPr>
        <p:grpSpPr>
          <a:xfrm>
            <a:off x="6170612" y="3284813"/>
            <a:ext cx="2740025" cy="486117"/>
            <a:chOff x="3278130" y="3284813"/>
            <a:chExt cx="2740025" cy="486117"/>
          </a:xfrm>
        </p:grpSpPr>
        <p:sp>
          <p:nvSpPr>
            <p:cNvPr id="10" name="TextBox 9">
              <a:extLst>
                <a:ext uri="{FF2B5EF4-FFF2-40B4-BE49-F238E27FC236}">
                  <a16:creationId xmlns:a16="http://schemas.microsoft.com/office/drawing/2014/main" id="{DDFDC9DC-1119-20AD-DC18-CCF230BC494D}"/>
                </a:ext>
              </a:extLst>
            </p:cNvPr>
            <p:cNvSpPr txBox="1"/>
            <p:nvPr/>
          </p:nvSpPr>
          <p:spPr>
            <a:xfrm>
              <a:off x="3278130"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Logo animation intro/outro </a:t>
              </a:r>
              <a:r>
                <a:rPr lang="en-US" sz="900" dirty="0">
                  <a:latin typeface="Source Sans Pro" panose="020B0503030403020204" pitchFamily="34" charset="0"/>
                  <a:ea typeface="Source Sans Pro" panose="020B0503030403020204" pitchFamily="34" charset="0"/>
                </a:rPr>
                <a:t>– page 7 </a:t>
              </a:r>
            </a:p>
          </p:txBody>
        </p:sp>
        <p:sp>
          <p:nvSpPr>
            <p:cNvPr id="25" name="TextBox 24">
              <a:extLst>
                <a:ext uri="{FF2B5EF4-FFF2-40B4-BE49-F238E27FC236}">
                  <a16:creationId xmlns:a16="http://schemas.microsoft.com/office/drawing/2014/main" id="{A783E192-2411-307C-CCF7-294408C23EC4}"/>
                </a:ext>
              </a:extLst>
            </p:cNvPr>
            <p:cNvSpPr txBox="1"/>
            <p:nvPr/>
          </p:nvSpPr>
          <p:spPr>
            <a:xfrm>
              <a:off x="3278130" y="3493931"/>
              <a:ext cx="2740025" cy="276999"/>
            </a:xfrm>
            <a:prstGeom prst="rect">
              <a:avLst/>
            </a:prstGeom>
            <a:noFill/>
          </p:spPr>
          <p:txBody>
            <a:bodyPr wrap="square" lIns="0" tIns="0" rIns="0" bIns="0">
              <a:spAutoFit/>
            </a:bodyPr>
            <a:lstStyle/>
            <a:p>
              <a:pPr marL="6350" indent="-6350">
                <a:spcBef>
                  <a:spcPts val="1200"/>
                </a:spcBef>
              </a:pPr>
              <a:r>
                <a:rPr lang="en-US" sz="900">
                  <a:latin typeface="Source Sans Pro" panose="020B0503030403020204" pitchFamily="34" charset="0"/>
                  <a:ea typeface="Source Sans Pro" panose="020B0503030403020204" pitchFamily="34" charset="0"/>
                </a:rPr>
                <a:t>With footage content​</a:t>
              </a:r>
              <a:br>
                <a:rPr lang="en-US" sz="900">
                  <a:latin typeface="Source Sans Pro" panose="020B0503030403020204" pitchFamily="34" charset="0"/>
                  <a:ea typeface="Source Sans Pro" panose="020B0503030403020204" pitchFamily="34" charset="0"/>
                </a:rPr>
              </a:br>
              <a:r>
                <a:rPr lang="en-US" sz="900">
                  <a:latin typeface="Source Sans Pro" panose="020B0503030403020204" pitchFamily="34" charset="0"/>
                  <a:ea typeface="Source Sans Pro" panose="020B0503030403020204" pitchFamily="34" charset="0"/>
                </a:rPr>
                <a:t>Without footage content</a:t>
              </a:r>
            </a:p>
          </p:txBody>
        </p:sp>
      </p:grpSp>
      <p:sp>
        <p:nvSpPr>
          <p:cNvPr id="3" name="Title 2">
            <a:extLst>
              <a:ext uri="{FF2B5EF4-FFF2-40B4-BE49-F238E27FC236}">
                <a16:creationId xmlns:a16="http://schemas.microsoft.com/office/drawing/2014/main" id="{A9F0513B-95F5-686D-F598-389287C8A845}"/>
              </a:ext>
            </a:extLst>
          </p:cNvPr>
          <p:cNvSpPr>
            <a:spLocks noGrp="1"/>
          </p:cNvSpPr>
          <p:nvPr>
            <p:ph type="title"/>
          </p:nvPr>
        </p:nvSpPr>
        <p:spPr>
          <a:xfrm>
            <a:off x="379249" y="381000"/>
            <a:ext cx="4668837" cy="276999"/>
          </a:xfrm>
        </p:spPr>
        <p:txBody>
          <a:bodyPr/>
          <a:lstStyle/>
          <a:p>
            <a:r>
              <a:rPr lang="en-US" dirty="0">
                <a:solidFill>
                  <a:srgbClr val="5F21A7"/>
                </a:solidFill>
              </a:rPr>
              <a:t>Table of contents</a:t>
            </a:r>
          </a:p>
        </p:txBody>
      </p:sp>
      <p:sp>
        <p:nvSpPr>
          <p:cNvPr id="8" name="TextBox 7">
            <a:extLst>
              <a:ext uri="{FF2B5EF4-FFF2-40B4-BE49-F238E27FC236}">
                <a16:creationId xmlns:a16="http://schemas.microsoft.com/office/drawing/2014/main" id="{3654D8D8-3C0B-66F8-9045-4525D55F126C}"/>
              </a:ext>
            </a:extLst>
          </p:cNvPr>
          <p:cNvSpPr txBox="1"/>
          <p:nvPr/>
        </p:nvSpPr>
        <p:spPr>
          <a:xfrm>
            <a:off x="379249" y="3284813"/>
            <a:ext cx="2740025" cy="184666"/>
          </a:xfrm>
          <a:prstGeom prst="rect">
            <a:avLst/>
          </a:prstGeom>
          <a:noFill/>
        </p:spPr>
        <p:txBody>
          <a:bodyPr wrap="square" lIns="0" tIns="0" rIns="0" bIns="0">
            <a:spAutoFit/>
          </a:bodyPr>
          <a:lstStyle/>
          <a:p>
            <a:pPr indent="-140335"/>
            <a:r>
              <a:rPr lang="en-US" sz="1200" dirty="0">
                <a:latin typeface="Source Sans Pro" panose="020B0503030403020204" pitchFamily="34" charset="0"/>
                <a:ea typeface="Source Sans Pro" panose="020B0503030403020204" pitchFamily="34" charset="0"/>
              </a:rPr>
              <a:t>Our approach to motion - </a:t>
            </a:r>
            <a:r>
              <a:rPr lang="en-US" sz="900" dirty="0">
                <a:latin typeface="Source Sans Pro"/>
                <a:ea typeface="Source Sans Pro"/>
              </a:rPr>
              <a:t>page 5</a:t>
            </a:r>
            <a:endParaRPr lang="en-US" sz="900" dirty="0">
              <a:latin typeface="Source Sans Pro" panose="020B0503030403020204" pitchFamily="34" charset="0"/>
              <a:ea typeface="Source Sans Pro" panose="020B0503030403020204" pitchFamily="34" charset="0"/>
            </a:endParaRPr>
          </a:p>
        </p:txBody>
      </p:sp>
      <p:sp>
        <p:nvSpPr>
          <p:cNvPr id="11" name="TextBox 10">
            <a:extLst>
              <a:ext uri="{FF2B5EF4-FFF2-40B4-BE49-F238E27FC236}">
                <a16:creationId xmlns:a16="http://schemas.microsoft.com/office/drawing/2014/main" id="{D1445AB7-C158-FF49-9B70-60371AD2C2BD}"/>
              </a:ext>
            </a:extLst>
          </p:cNvPr>
          <p:cNvSpPr txBox="1"/>
          <p:nvPr/>
        </p:nvSpPr>
        <p:spPr>
          <a:xfrm>
            <a:off x="9069214"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Typography in motion </a:t>
            </a:r>
            <a:r>
              <a:rPr lang="en-US" sz="900" dirty="0">
                <a:latin typeface="Source Sans Pro" panose="020B0503030403020204" pitchFamily="34" charset="0"/>
                <a:ea typeface="Source Sans Pro" panose="020B0503030403020204" pitchFamily="34" charset="0"/>
              </a:rPr>
              <a:t>– page 8</a:t>
            </a:r>
          </a:p>
        </p:txBody>
      </p:sp>
      <p:sp>
        <p:nvSpPr>
          <p:cNvPr id="12" name="TextBox 11">
            <a:extLst>
              <a:ext uri="{FF2B5EF4-FFF2-40B4-BE49-F238E27FC236}">
                <a16:creationId xmlns:a16="http://schemas.microsoft.com/office/drawing/2014/main" id="{A059A8C4-81CF-CE32-DC52-0BAAEC009A83}"/>
              </a:ext>
            </a:extLst>
          </p:cNvPr>
          <p:cNvSpPr txBox="1"/>
          <p:nvPr/>
        </p:nvSpPr>
        <p:spPr>
          <a:xfrm>
            <a:off x="379249" y="5707640"/>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Transitions </a:t>
            </a:r>
            <a:r>
              <a:rPr lang="en-US" sz="900" dirty="0">
                <a:latin typeface="Source Sans Pro" panose="020B0503030403020204" pitchFamily="34" charset="0"/>
                <a:ea typeface="Source Sans Pro" panose="020B0503030403020204" pitchFamily="34" charset="0"/>
              </a:rPr>
              <a:t>– page 9</a:t>
            </a:r>
          </a:p>
        </p:txBody>
      </p:sp>
      <p:sp>
        <p:nvSpPr>
          <p:cNvPr id="13" name="TextBox 12">
            <a:extLst>
              <a:ext uri="{FF2B5EF4-FFF2-40B4-BE49-F238E27FC236}">
                <a16:creationId xmlns:a16="http://schemas.microsoft.com/office/drawing/2014/main" id="{3423C3F3-1038-3BD7-D86D-B4F59BDD6E46}"/>
              </a:ext>
            </a:extLst>
          </p:cNvPr>
          <p:cNvSpPr txBox="1"/>
          <p:nvPr/>
        </p:nvSpPr>
        <p:spPr>
          <a:xfrm>
            <a:off x="3256614" y="5707640"/>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Lower thirds </a:t>
            </a:r>
            <a:r>
              <a:rPr lang="en-US" sz="900" dirty="0">
                <a:latin typeface="Source Sans Pro" panose="020B0503030403020204" pitchFamily="34" charset="0"/>
                <a:ea typeface="Source Sans Pro" panose="020B0503030403020204" pitchFamily="34" charset="0"/>
              </a:rPr>
              <a:t>– page 11</a:t>
            </a:r>
          </a:p>
        </p:txBody>
      </p:sp>
      <p:sp>
        <p:nvSpPr>
          <p:cNvPr id="15" name="TextBox 14">
            <a:extLst>
              <a:ext uri="{FF2B5EF4-FFF2-40B4-BE49-F238E27FC236}">
                <a16:creationId xmlns:a16="http://schemas.microsoft.com/office/drawing/2014/main" id="{FC0D134F-CBCB-AAAD-CDFE-4E2B31FB39DF}"/>
              </a:ext>
            </a:extLst>
          </p:cNvPr>
          <p:cNvSpPr txBox="1"/>
          <p:nvPr/>
        </p:nvSpPr>
        <p:spPr>
          <a:xfrm>
            <a:off x="379249" y="5919806"/>
            <a:ext cx="2740025" cy="415498"/>
          </a:xfrm>
          <a:prstGeom prst="rect">
            <a:avLst/>
          </a:prstGeom>
          <a:noFill/>
        </p:spPr>
        <p:txBody>
          <a:bodyPr wrap="square" lIns="0" tIns="0" rIns="0" bIns="0" anchor="t">
            <a:spAutoFit/>
          </a:bodyPr>
          <a:lstStyle/>
          <a:p>
            <a:pPr marL="6350" indent="-6350">
              <a:spcBef>
                <a:spcPts val="1200"/>
              </a:spcBef>
            </a:pPr>
            <a:r>
              <a:rPr lang="en-US" sz="900" dirty="0">
                <a:latin typeface="Source Sans Pro"/>
                <a:ea typeface="Source Sans Pro"/>
              </a:rPr>
              <a:t>Standard​</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 copy</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 graphic device​</a:t>
            </a:r>
          </a:p>
        </p:txBody>
      </p:sp>
      <p:sp>
        <p:nvSpPr>
          <p:cNvPr id="34" name="TextBox 33">
            <a:extLst>
              <a:ext uri="{FF2B5EF4-FFF2-40B4-BE49-F238E27FC236}">
                <a16:creationId xmlns:a16="http://schemas.microsoft.com/office/drawing/2014/main" id="{D68671C4-B95E-4655-4B88-62D1ECE90A72}"/>
              </a:ext>
            </a:extLst>
          </p:cNvPr>
          <p:cNvSpPr txBox="1"/>
          <p:nvPr/>
        </p:nvSpPr>
        <p:spPr>
          <a:xfrm>
            <a:off x="6173672" y="5707640"/>
            <a:ext cx="2740025" cy="184666"/>
          </a:xfrm>
          <a:prstGeom prst="rect">
            <a:avLst/>
          </a:prstGeom>
          <a:noFill/>
        </p:spPr>
        <p:txBody>
          <a:bodyPr wrap="square" lIns="0" tIns="0" rIns="0" bIns="0">
            <a:spAutoFit/>
          </a:bodyPr>
          <a:lstStyle/>
          <a:p>
            <a:pPr marL="6350" indent="-6350">
              <a:spcBef>
                <a:spcPts val="1200"/>
              </a:spcBef>
            </a:pPr>
            <a:r>
              <a:rPr lang="en-US" sz="1200" dirty="0">
                <a:latin typeface="Source Sans Pro" panose="020B0503030403020204" pitchFamily="34" charset="0"/>
                <a:ea typeface="Source Sans Pro" panose="020B0503030403020204" pitchFamily="34" charset="0"/>
              </a:rPr>
              <a:t>Assets and technical information </a:t>
            </a:r>
            <a:r>
              <a:rPr lang="en-US" sz="900" dirty="0">
                <a:latin typeface="Source Sans Pro" panose="020B0503030403020204" pitchFamily="34" charset="0"/>
                <a:ea typeface="Source Sans Pro" panose="020B0503030403020204" pitchFamily="34" charset="0"/>
              </a:rPr>
              <a:t>– page 13</a:t>
            </a:r>
          </a:p>
        </p:txBody>
      </p:sp>
      <p:sp>
        <p:nvSpPr>
          <p:cNvPr id="28" name="TextBox 27">
            <a:extLst>
              <a:ext uri="{FF2B5EF4-FFF2-40B4-BE49-F238E27FC236}">
                <a16:creationId xmlns:a16="http://schemas.microsoft.com/office/drawing/2014/main" id="{FD4B1F40-7EDE-B005-CEEF-83AD116C0900}"/>
              </a:ext>
            </a:extLst>
          </p:cNvPr>
          <p:cNvSpPr txBox="1"/>
          <p:nvPr/>
        </p:nvSpPr>
        <p:spPr>
          <a:xfrm>
            <a:off x="3256614" y="5919806"/>
            <a:ext cx="2740025" cy="276999"/>
          </a:xfrm>
          <a:prstGeom prst="rect">
            <a:avLst/>
          </a:prstGeom>
          <a:noFill/>
        </p:spPr>
        <p:txBody>
          <a:bodyPr wrap="square" lIns="0" tIns="0" rIns="0" bIns="0" anchor="t">
            <a:spAutoFit/>
          </a:bodyPr>
          <a:lstStyle/>
          <a:p>
            <a:pPr marL="6350" indent="-6350">
              <a:spcBef>
                <a:spcPts val="1200"/>
              </a:spcBef>
            </a:pPr>
            <a:r>
              <a:rPr lang="en-US" sz="900" dirty="0">
                <a:latin typeface="Source Sans Pro"/>
                <a:ea typeface="Source Sans Pro"/>
              </a:rPr>
              <a:t>With logo</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Without logo</a:t>
            </a:r>
          </a:p>
        </p:txBody>
      </p:sp>
      <p:sp>
        <p:nvSpPr>
          <p:cNvPr id="4" name="TextBox 3">
            <a:extLst>
              <a:ext uri="{FF2B5EF4-FFF2-40B4-BE49-F238E27FC236}">
                <a16:creationId xmlns:a16="http://schemas.microsoft.com/office/drawing/2014/main" id="{C8575877-D4DB-DF86-6BA3-0F736DFC5ADF}"/>
              </a:ext>
            </a:extLst>
          </p:cNvPr>
          <p:cNvSpPr txBox="1"/>
          <p:nvPr/>
        </p:nvSpPr>
        <p:spPr>
          <a:xfrm>
            <a:off x="382588" y="784993"/>
            <a:ext cx="3950515" cy="553998"/>
          </a:xfrm>
          <a:prstGeom prst="rect">
            <a:avLst/>
          </a:prstGeom>
          <a:noFill/>
        </p:spPr>
        <p:txBody>
          <a:bodyPr wrap="square" lIns="0" tIns="0" rIns="0" bIns="0" rtlCol="0">
            <a:spAutoFit/>
          </a:bodyPr>
          <a:lstStyle/>
          <a:p>
            <a:pPr>
              <a:spcAft>
                <a:spcPts val="600"/>
              </a:spcAft>
            </a:pPr>
            <a:r>
              <a:rPr lang="en-US" sz="1200" dirty="0">
                <a:latin typeface="Source Sans Pro" panose="020B0503030403020204" pitchFamily="34" charset="0"/>
              </a:rPr>
              <a:t>This document provides guidance on how logos, messaging and transitions of static or moving images come to life through animation.</a:t>
            </a:r>
          </a:p>
        </p:txBody>
      </p:sp>
      <p:sp>
        <p:nvSpPr>
          <p:cNvPr id="9" name="TextBox 8">
            <a:extLst>
              <a:ext uri="{FF2B5EF4-FFF2-40B4-BE49-F238E27FC236}">
                <a16:creationId xmlns:a16="http://schemas.microsoft.com/office/drawing/2014/main" id="{5F127E64-9F92-CD3D-2D3B-E720D098E796}"/>
              </a:ext>
            </a:extLst>
          </p:cNvPr>
          <p:cNvSpPr txBox="1"/>
          <p:nvPr/>
        </p:nvSpPr>
        <p:spPr>
          <a:xfrm>
            <a:off x="3290849"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Logo animation - </a:t>
            </a:r>
            <a:r>
              <a:rPr lang="en-US" sz="900" dirty="0">
                <a:latin typeface="Source Sans Pro"/>
                <a:ea typeface="Source Sans Pro"/>
              </a:rPr>
              <a:t>page 6</a:t>
            </a:r>
            <a:endParaRPr lang="en-US" sz="900" dirty="0">
              <a:latin typeface="Source Sans Pro" panose="020B0503030403020204" pitchFamily="34" charset="0"/>
              <a:ea typeface="Source Sans Pro" panose="020B0503030403020204" pitchFamily="34" charset="0"/>
            </a:endParaRPr>
          </a:p>
        </p:txBody>
      </p:sp>
      <p:pic>
        <p:nvPicPr>
          <p:cNvPr id="2" name="Lowerthird - 2 lines-non-branded.mp4">
            <a:hlinkClick r:id="" action="ppaction://media"/>
            <a:extLst>
              <a:ext uri="{FF2B5EF4-FFF2-40B4-BE49-F238E27FC236}">
                <a16:creationId xmlns:a16="http://schemas.microsoft.com/office/drawing/2014/main" id="{8A37438D-3529-86C2-0CC2-4280DB43431D}"/>
              </a:ext>
            </a:extLst>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3256614" y="4085233"/>
            <a:ext cx="2760665" cy="1552874"/>
          </a:xfrm>
          <a:prstGeom prst="rect">
            <a:avLst/>
          </a:prstGeom>
        </p:spPr>
      </p:pic>
      <p:pic>
        <p:nvPicPr>
          <p:cNvPr id="16" name="3 principles.mp4">
            <a:hlinkClick r:id="" action="ppaction://media"/>
            <a:extLst>
              <a:ext uri="{FF2B5EF4-FFF2-40B4-BE49-F238E27FC236}">
                <a16:creationId xmlns:a16="http://schemas.microsoft.com/office/drawing/2014/main" id="{B43085A4-84A9-CCC7-219A-293D303A7D4A}"/>
              </a:ext>
            </a:extLst>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a:off x="390431" y="1678975"/>
            <a:ext cx="2721926" cy="1531084"/>
          </a:xfrm>
          <a:prstGeom prst="rect">
            <a:avLst/>
          </a:prstGeom>
        </p:spPr>
      </p:pic>
      <p:pic>
        <p:nvPicPr>
          <p:cNvPr id="17" name="Graphic Device Transition 03 V2.mp4">
            <a:hlinkClick r:id="" action="ppaction://media"/>
            <a:extLst>
              <a:ext uri="{FF2B5EF4-FFF2-40B4-BE49-F238E27FC236}">
                <a16:creationId xmlns:a16="http://schemas.microsoft.com/office/drawing/2014/main" id="{3A337914-6EF3-815E-3583-9A2146325C9D}"/>
              </a:ext>
            </a:extLst>
          </p:cNvPr>
          <p:cNvPicPr>
            <a:picLocks noChangeAspect="1"/>
          </p:cNvPicPr>
          <p:nvPr>
            <a:videoFile r:link="rId6"/>
            <p:extLst>
              <p:ext uri="{DAA4B4D4-6D71-4841-9C94-3DE7FCFB9230}">
                <p14:media xmlns:p14="http://schemas.microsoft.com/office/powerpoint/2010/main" r:embed="rId5"/>
              </p:ext>
            </p:extLst>
          </p:nvPr>
        </p:nvPicPr>
        <p:blipFill>
          <a:blip r:embed="rId18"/>
          <a:stretch>
            <a:fillRect/>
          </a:stretch>
        </p:blipFill>
        <p:spPr>
          <a:xfrm>
            <a:off x="390431" y="4085233"/>
            <a:ext cx="2760665" cy="1552874"/>
          </a:xfrm>
          <a:prstGeom prst="rect">
            <a:avLst/>
          </a:prstGeom>
        </p:spPr>
      </p:pic>
      <p:pic>
        <p:nvPicPr>
          <p:cNvPr id="18" name="Typography 02">
            <a:hlinkClick r:id="" action="ppaction://media"/>
            <a:extLst>
              <a:ext uri="{FF2B5EF4-FFF2-40B4-BE49-F238E27FC236}">
                <a16:creationId xmlns:a16="http://schemas.microsoft.com/office/drawing/2014/main" id="{0A961250-50A2-04CB-545D-D84E37B9EA76}"/>
              </a:ext>
            </a:extLst>
          </p:cNvPr>
          <p:cNvPicPr>
            <a:picLocks noChangeAspect="1"/>
          </p:cNvPicPr>
          <p:nvPr>
            <a:videoFile r:link="rId8"/>
            <p:extLst>
              <p:ext uri="{DAA4B4D4-6D71-4841-9C94-3DE7FCFB9230}">
                <p14:media xmlns:p14="http://schemas.microsoft.com/office/powerpoint/2010/main" r:embed="rId7"/>
              </p:ext>
            </p:extLst>
          </p:nvPr>
        </p:nvPicPr>
        <p:blipFill>
          <a:blip r:embed="rId19"/>
          <a:stretch>
            <a:fillRect/>
          </a:stretch>
        </p:blipFill>
        <p:spPr>
          <a:xfrm>
            <a:off x="9036061" y="1678975"/>
            <a:ext cx="2701982" cy="1519865"/>
          </a:xfrm>
          <a:prstGeom prst="rect">
            <a:avLst/>
          </a:prstGeom>
        </p:spPr>
      </p:pic>
      <p:pic>
        <p:nvPicPr>
          <p:cNvPr id="19" name="Logo Animation OUTRO - With Content Final.mp4">
            <a:hlinkClick r:id="" action="ppaction://media"/>
            <a:extLst>
              <a:ext uri="{FF2B5EF4-FFF2-40B4-BE49-F238E27FC236}">
                <a16:creationId xmlns:a16="http://schemas.microsoft.com/office/drawing/2014/main" id="{DEDC5730-4A22-D8F7-7DA3-FE17AA97178F}"/>
              </a:ext>
            </a:extLst>
          </p:cNvPr>
          <p:cNvPicPr>
            <a:picLocks noChangeAspect="1"/>
          </p:cNvPicPr>
          <p:nvPr>
            <a:videoFile r:link="rId10"/>
            <p:extLst>
              <p:ext uri="{DAA4B4D4-6D71-4841-9C94-3DE7FCFB9230}">
                <p14:media xmlns:p14="http://schemas.microsoft.com/office/powerpoint/2010/main" r:embed="rId9"/>
              </p:ext>
            </p:extLst>
          </p:nvPr>
        </p:nvPicPr>
        <p:blipFill>
          <a:blip r:embed="rId20"/>
          <a:stretch>
            <a:fillRect/>
          </a:stretch>
        </p:blipFill>
        <p:spPr>
          <a:xfrm>
            <a:off x="6170612" y="1678974"/>
            <a:ext cx="2701983" cy="1519866"/>
          </a:xfrm>
          <a:prstGeom prst="rect">
            <a:avLst/>
          </a:prstGeom>
        </p:spPr>
      </p:pic>
      <p:pic>
        <p:nvPicPr>
          <p:cNvPr id="20" name="Logo Animation INTRO Final.mp4">
            <a:hlinkClick r:id="" action="ppaction://media"/>
            <a:extLst>
              <a:ext uri="{FF2B5EF4-FFF2-40B4-BE49-F238E27FC236}">
                <a16:creationId xmlns:a16="http://schemas.microsoft.com/office/drawing/2014/main" id="{3FD9BF41-3766-CB6C-4E1E-DDA293E2189A}"/>
              </a:ext>
            </a:extLst>
          </p:cNvPr>
          <p:cNvPicPr>
            <a:picLocks noChangeAspect="1"/>
          </p:cNvPicPr>
          <p:nvPr>
            <a:videoFile r:link="rId12"/>
            <p:extLst>
              <p:ext uri="{DAA4B4D4-6D71-4841-9C94-3DE7FCFB9230}">
                <p14:media xmlns:p14="http://schemas.microsoft.com/office/powerpoint/2010/main" r:embed="rId11"/>
              </p:ext>
            </p:extLst>
          </p:nvPr>
        </p:nvPicPr>
        <p:blipFill>
          <a:blip r:embed="rId21"/>
          <a:stretch>
            <a:fillRect/>
          </a:stretch>
        </p:blipFill>
        <p:spPr>
          <a:xfrm>
            <a:off x="3290849" y="1678975"/>
            <a:ext cx="2721926" cy="1531084"/>
          </a:xfrm>
          <a:prstGeom prst="rect">
            <a:avLst/>
          </a:prstGeom>
        </p:spPr>
      </p:pic>
    </p:spTree>
    <p:extLst>
      <p:ext uri="{BB962C8B-B14F-4D97-AF65-F5344CB8AC3E}">
        <p14:creationId xmlns:p14="http://schemas.microsoft.com/office/powerpoint/2010/main" val="169855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00" fill="hold"/>
                                        <p:tgtEl>
                                          <p:spTgt spid="1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760" fill="hold"/>
                                        <p:tgtEl>
                                          <p:spTgt spid="17"/>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80"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000" fill="hold"/>
                                        <p:tgtEl>
                                          <p:spTgt spid="19"/>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308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
                </p:tgtEl>
              </p:cMediaNode>
            </p:video>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
                                        </p:tgtEl>
                                      </p:cBhvr>
                                    </p:cmd>
                                  </p:childTnLst>
                                </p:cTn>
                              </p:par>
                            </p:childTnLst>
                          </p:cTn>
                        </p:par>
                      </p:childTnLst>
                    </p:cTn>
                  </p:par>
                </p:childTnLst>
              </p:cTn>
              <p:nextCondLst>
                <p:cond evt="onClick" delay="0">
                  <p:tgtEl>
                    <p:spTgt spid="2"/>
                  </p:tgtEl>
                </p:cond>
              </p:nextCondLst>
            </p:seq>
            <p:video>
              <p:cMediaNode vol="80000">
                <p:cTn id="33" fill="hold" display="0">
                  <p:stCondLst>
                    <p:cond delay="indefinite"/>
                  </p:stCondLst>
                </p:cTn>
                <p:tgtEl>
                  <p:spTgt spid="16"/>
                </p:tgtEl>
              </p:cMediaNode>
            </p:video>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16"/>
                                        </p:tgtEl>
                                      </p:cBhvr>
                                    </p:cmd>
                                  </p:childTnLst>
                                </p:cTn>
                              </p:par>
                            </p:childTnLst>
                          </p:cTn>
                        </p:par>
                      </p:childTnLst>
                    </p:cTn>
                  </p:par>
                </p:childTnLst>
              </p:cTn>
              <p:nextCondLst>
                <p:cond evt="onClick" delay="0">
                  <p:tgtEl>
                    <p:spTgt spid="16"/>
                  </p:tgtEl>
                </p:cond>
              </p:nextCondLst>
            </p:seq>
            <p:video>
              <p:cMediaNode vol="80000">
                <p:cTn id="39" fill="hold" display="0">
                  <p:stCondLst>
                    <p:cond delay="indefinite"/>
                  </p:stCondLst>
                </p:cTn>
                <p:tgtEl>
                  <p:spTgt spid="17"/>
                </p:tgtEl>
              </p:cMediaNode>
            </p:video>
            <p:seq concurrent="1" nextAc="seek">
              <p:cTn id="40" restart="whenNotActive" fill="hold" evtFilter="cancelBubble" nodeType="interactiveSeq">
                <p:stCondLst>
                  <p:cond evt="onClick" delay="0">
                    <p:tgtEl>
                      <p:spTgt spid="17"/>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7"/>
                                        </p:tgtEl>
                                      </p:cBhvr>
                                    </p:cmd>
                                  </p:child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18"/>
                    </p:tgtEl>
                  </p:cond>
                </p:stCondLst>
                <p:endSync evt="end" delay="0">
                  <p:rtn val="all"/>
                </p:endSync>
                <p:childTnLst>
                  <p:par>
                    <p:cTn id="46" fill="hold">
                      <p:stCondLst>
                        <p:cond delay="0"/>
                      </p:stCondLst>
                      <p:childTnLst>
                        <p:par>
                          <p:cTn id="47" fill="hold">
                            <p:stCondLst>
                              <p:cond delay="0"/>
                            </p:stCondLst>
                            <p:childTnLst>
                              <p:par>
                                <p:cTn id="48" presetID="2" presetClass="mediacall" presetSubtype="0" fill="hold" nodeType="clickEffect">
                                  <p:stCondLst>
                                    <p:cond delay="0"/>
                                  </p:stCondLst>
                                  <p:childTnLst>
                                    <p:cmd type="call" cmd="togglePause">
                                      <p:cBhvr>
                                        <p:cTn id="49" dur="1" fill="hold"/>
                                        <p:tgtEl>
                                          <p:spTgt spid="18"/>
                                        </p:tgtEl>
                                      </p:cBhvr>
                                    </p:cmd>
                                  </p:childTnLst>
                                </p:cTn>
                              </p:par>
                            </p:childTnLst>
                          </p:cTn>
                        </p:par>
                      </p:childTnLst>
                    </p:cTn>
                  </p:par>
                </p:childTnLst>
              </p:cTn>
              <p:nextCondLst>
                <p:cond evt="onClick" delay="0">
                  <p:tgtEl>
                    <p:spTgt spid="18"/>
                  </p:tgtEl>
                </p:cond>
              </p:nextCondLst>
            </p:seq>
            <p:video>
              <p:cMediaNode vol="80000">
                <p:cTn id="50" fill="hold" display="0">
                  <p:stCondLst>
                    <p:cond delay="indefinite"/>
                  </p:stCondLst>
                </p:cTn>
                <p:tgtEl>
                  <p:spTgt spid="18"/>
                </p:tgtEl>
              </p:cMediaNode>
            </p:video>
            <p:seq concurrent="1" nextAc="seek">
              <p:cTn id="51" restart="whenNotActive" fill="hold" evtFilter="cancelBubble" nodeType="interactiveSeq">
                <p:stCondLst>
                  <p:cond evt="onClick" delay="0">
                    <p:tgtEl>
                      <p:spTgt spid="19"/>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19"/>
                                        </p:tgtEl>
                                      </p:cBhvr>
                                    </p:cmd>
                                  </p:childTnLst>
                                </p:cTn>
                              </p:par>
                            </p:childTnLst>
                          </p:cTn>
                        </p:par>
                      </p:childTnLst>
                    </p:cTn>
                  </p:par>
                </p:childTnLst>
              </p:cTn>
              <p:nextCondLst>
                <p:cond evt="onClick" delay="0">
                  <p:tgtEl>
                    <p:spTgt spid="19"/>
                  </p:tgtEl>
                </p:cond>
              </p:nextCondLst>
            </p:seq>
            <p:video>
              <p:cMediaNode vol="80000">
                <p:cTn id="56" fill="hold" display="0">
                  <p:stCondLst>
                    <p:cond delay="indefinite"/>
                  </p:stCondLst>
                </p:cTn>
                <p:tgtEl>
                  <p:spTgt spid="19"/>
                </p:tgtEl>
              </p:cMediaNode>
            </p:video>
            <p:seq concurrent="1" nextAc="seek">
              <p:cTn id="57" restart="whenNotActive" fill="hold" evtFilter="cancelBubble" nodeType="interactiveSeq">
                <p:stCondLst>
                  <p:cond evt="onClick" delay="0">
                    <p:tgtEl>
                      <p:spTgt spid="20"/>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20"/>
                                        </p:tgtEl>
                                      </p:cBhvr>
                                    </p:cmd>
                                  </p:childTnLst>
                                </p:cTn>
                              </p:par>
                            </p:childTnLst>
                          </p:cTn>
                        </p:par>
                      </p:childTnLst>
                    </p:cTn>
                  </p:par>
                </p:childTnLst>
              </p:cTn>
              <p:nextCondLst>
                <p:cond evt="onClick" delay="0">
                  <p:tgtEl>
                    <p:spTgt spid="20"/>
                  </p:tgtEl>
                </p:cond>
              </p:nextCondLst>
            </p:seq>
            <p:video>
              <p:cMediaNode vol="80000">
                <p:cTn id="62" fill="hold" display="0">
                  <p:stCondLst>
                    <p:cond delay="indefinite"/>
                  </p:stCondLst>
                </p:cTn>
                <p:tgtEl>
                  <p:spTgt spid="2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422B4997-9E22-6F78-2305-2B6362FDB8FD}"/>
              </a:ext>
            </a:extLst>
          </p:cNvPr>
          <p:cNvSpPr/>
          <p:nvPr/>
        </p:nvSpPr>
        <p:spPr>
          <a:xfrm>
            <a:off x="204538" y="213756"/>
            <a:ext cx="11790948" cy="6100792"/>
          </a:xfrm>
          <a:prstGeom prst="roundRect">
            <a:avLst>
              <a:gd name="adj" fmla="val 1455"/>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2430C5E7-FB67-01B3-4EF0-C733E671D761}"/>
              </a:ext>
            </a:extLst>
          </p:cNvPr>
          <p:cNvSpPr txBox="1">
            <a:spLocks/>
          </p:cNvSpPr>
          <p:nvPr/>
        </p:nvSpPr>
        <p:spPr>
          <a:xfrm>
            <a:off x="742957" y="2725012"/>
            <a:ext cx="6032982" cy="124431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80000"/>
              </a:lnSpc>
              <a:defRPr/>
            </a:pPr>
            <a:r>
              <a:rPr lang="en-US" sz="5000" b="1" spc="-150" dirty="0">
                <a:solidFill>
                  <a:schemeClr val="bg1"/>
                </a:solidFill>
                <a:latin typeface="Source Sans Pro SemiBold" panose="020B0503030403020204" pitchFamily="34" charset="0"/>
                <a:ea typeface="Source Sans Pro SemiBold" panose="020B0503030403020204" pitchFamily="34" charset="0"/>
                <a:cs typeface="Arial"/>
              </a:rPr>
              <a:t>Our approach to motion graphics</a:t>
            </a:r>
          </a:p>
        </p:txBody>
      </p:sp>
      <p:sp>
        <p:nvSpPr>
          <p:cNvPr id="16" name="Title 1">
            <a:extLst>
              <a:ext uri="{FF2B5EF4-FFF2-40B4-BE49-F238E27FC236}">
                <a16:creationId xmlns:a16="http://schemas.microsoft.com/office/drawing/2014/main" id="{7B60DFD6-20E9-B838-7C81-B3D033E2B7C3}"/>
              </a:ext>
            </a:extLst>
          </p:cNvPr>
          <p:cNvSpPr txBox="1">
            <a:spLocks/>
          </p:cNvSpPr>
          <p:nvPr/>
        </p:nvSpPr>
        <p:spPr>
          <a:xfrm>
            <a:off x="789831" y="4221887"/>
            <a:ext cx="4866502" cy="1412694"/>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1700" dirty="0">
                <a:solidFill>
                  <a:schemeClr val="bg1"/>
                </a:solidFill>
                <a:latin typeface="Source Sans Pro" panose="020B0503030403020204" pitchFamily="34" charset="0"/>
                <a:ea typeface="Source Sans Pro SemiBold" panose="020B0503030403020204" pitchFamily="34" charset="0"/>
                <a:cs typeface="Arial"/>
              </a:rPr>
              <a:t>We have established three foundational principles </a:t>
            </a:r>
            <a:br>
              <a:rPr lang="en-US" sz="1700" dirty="0">
                <a:solidFill>
                  <a:schemeClr val="bg1"/>
                </a:solidFill>
                <a:latin typeface="Source Sans Pro" panose="020B0503030403020204" pitchFamily="34" charset="0"/>
                <a:ea typeface="Source Sans Pro SemiBold" panose="020B0503030403020204" pitchFamily="34" charset="0"/>
                <a:cs typeface="Arial"/>
              </a:rPr>
            </a:br>
            <a:r>
              <a:rPr lang="en-US" sz="1700" dirty="0">
                <a:solidFill>
                  <a:schemeClr val="bg1"/>
                </a:solidFill>
                <a:latin typeface="Source Sans Pro" panose="020B0503030403020204" pitchFamily="34" charset="0"/>
                <a:ea typeface="Source Sans Pro SemiBold" panose="020B0503030403020204" pitchFamily="34" charset="0"/>
                <a:cs typeface="Arial"/>
              </a:rPr>
              <a:t>to assist teams in creating effective graphic animations that aligns with our sense of compassion and optimism while also emphasizing precision. Please refer to page 12 of this guideline for further technical animation reference.</a:t>
            </a:r>
          </a:p>
        </p:txBody>
      </p:sp>
    </p:spTree>
    <p:extLst>
      <p:ext uri="{BB962C8B-B14F-4D97-AF65-F5344CB8AC3E}">
        <p14:creationId xmlns:p14="http://schemas.microsoft.com/office/powerpoint/2010/main" val="229118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2D02378-C76B-77FF-43FA-D513382568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71AEFD-38EA-117F-5107-219698D6AB52}"/>
              </a:ext>
            </a:extLst>
          </p:cNvPr>
          <p:cNvSpPr>
            <a:spLocks noGrp="1"/>
          </p:cNvSpPr>
          <p:nvPr>
            <p:ph type="title"/>
          </p:nvPr>
        </p:nvSpPr>
        <p:spPr>
          <a:xfrm>
            <a:off x="382588" y="388289"/>
            <a:ext cx="4668837" cy="276999"/>
          </a:xfrm>
        </p:spPr>
        <p:txBody>
          <a:bodyPr/>
          <a:lstStyle/>
          <a:p>
            <a:r>
              <a:rPr lang="en-US" dirty="0">
                <a:solidFill>
                  <a:srgbClr val="6123A8"/>
                </a:solidFill>
              </a:rPr>
              <a:t>Logo animation intro/outro</a:t>
            </a:r>
            <a:endParaRPr lang="en-US" dirty="0">
              <a:solidFill>
                <a:schemeClr val="tx1"/>
              </a:solidFill>
              <a:latin typeface="Source Sans Pro" panose="020B0503030403020204" pitchFamily="34" charset="0"/>
            </a:endParaRPr>
          </a:p>
        </p:txBody>
      </p:sp>
      <p:sp>
        <p:nvSpPr>
          <p:cNvPr id="14" name="TextBox 13">
            <a:extLst>
              <a:ext uri="{FF2B5EF4-FFF2-40B4-BE49-F238E27FC236}">
                <a16:creationId xmlns:a16="http://schemas.microsoft.com/office/drawing/2014/main" id="{0A503F02-4A80-A70D-7BE7-FD5037821A3B}"/>
              </a:ext>
            </a:extLst>
          </p:cNvPr>
          <p:cNvSpPr txBox="1"/>
          <p:nvPr/>
        </p:nvSpPr>
        <p:spPr>
          <a:xfrm>
            <a:off x="6183200"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Animate out (outro)</a:t>
            </a:r>
            <a:endParaRPr lang="en-US" sz="1000" dirty="0">
              <a:latin typeface="Source Sans Pro" panose="020B0503030403020204" pitchFamily="34" charset="0"/>
              <a:ea typeface="Source Sans Pro" panose="020B0503030403020204" pitchFamily="34" charset="0"/>
            </a:endParaRPr>
          </a:p>
        </p:txBody>
      </p:sp>
      <p:sp>
        <p:nvSpPr>
          <p:cNvPr id="15" name="TextBox 14">
            <a:extLst>
              <a:ext uri="{FF2B5EF4-FFF2-40B4-BE49-F238E27FC236}">
                <a16:creationId xmlns:a16="http://schemas.microsoft.com/office/drawing/2014/main" id="{804AF387-F03F-7F1D-21FC-D2133C7AF20C}"/>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Animate in (intro)</a:t>
            </a:r>
            <a:endParaRPr lang="en-US" sz="1000" dirty="0">
              <a:latin typeface="Source Sans Pro" panose="020B0503030403020204" pitchFamily="34" charset="0"/>
              <a:ea typeface="Source Sans Pro" panose="020B0503030403020204" pitchFamily="34" charset="0"/>
            </a:endParaRPr>
          </a:p>
        </p:txBody>
      </p:sp>
      <p:sp>
        <p:nvSpPr>
          <p:cNvPr id="19" name="TextBox 18">
            <a:extLst>
              <a:ext uri="{FF2B5EF4-FFF2-40B4-BE49-F238E27FC236}">
                <a16:creationId xmlns:a16="http://schemas.microsoft.com/office/drawing/2014/main" id="{6BEA321A-FFBB-25A3-F9EF-C0E27C6C3B2A}"/>
              </a:ext>
            </a:extLst>
          </p:cNvPr>
          <p:cNvSpPr txBox="1"/>
          <p:nvPr/>
        </p:nvSpPr>
        <p:spPr>
          <a:xfrm>
            <a:off x="389776" y="4968876"/>
            <a:ext cx="5477014" cy="1692771"/>
          </a:xfrm>
          <a:prstGeom prst="rect">
            <a:avLst/>
          </a:prstGeom>
          <a:noFill/>
        </p:spPr>
        <p:txBody>
          <a:bodyPr wrap="square" lIns="0" tIns="0" rIns="0" bIns="0" rtlCol="0">
            <a:spAutoFit/>
          </a:bodyPr>
          <a:lstStyle/>
          <a:p>
            <a:r>
              <a:rPr lang="en-US" sz="1000" dirty="0">
                <a:solidFill>
                  <a:srgbClr val="000000"/>
                </a:solidFill>
                <a:latin typeface="Source Sans Pro" panose="020B0503030403020204" pitchFamily="34" charset="0"/>
              </a:rPr>
              <a:t>This is a universal logo animation that can be included at the beginning or end to bookend content. </a:t>
            </a:r>
            <a:br>
              <a:rPr lang="en-US" sz="1000" dirty="0">
                <a:solidFill>
                  <a:srgbClr val="000000"/>
                </a:solidFill>
                <a:latin typeface="Source Sans Pro" panose="020B0503030403020204" pitchFamily="34" charset="0"/>
              </a:rPr>
            </a:br>
            <a:r>
              <a:rPr lang="en-US" sz="1000" dirty="0">
                <a:solidFill>
                  <a:srgbClr val="000000"/>
                </a:solidFill>
                <a:latin typeface="Source Sans Pro" panose="020B0503030403020204" pitchFamily="34" charset="0"/>
              </a:rPr>
              <a:t>The logo is a primary asset and utilizes the calm principle. For more information on this, please refer to page 13 of this document. </a:t>
            </a:r>
          </a:p>
          <a:p>
            <a:endParaRPr lang="en-US" sz="1000" dirty="0">
              <a:solidFill>
                <a:srgbClr val="000000"/>
              </a:solidFill>
              <a:latin typeface="Source Sans Pro" panose="020B0503030403020204" pitchFamily="34" charset="0"/>
            </a:endParaRPr>
          </a:p>
          <a:p>
            <a:r>
              <a:rPr lang="en-US" sz="1000" dirty="0">
                <a:solidFill>
                  <a:srgbClr val="000000"/>
                </a:solidFill>
                <a:latin typeface="Source Sans Pro" panose="020B0503030403020204" pitchFamily="34" charset="0"/>
              </a:rPr>
              <a:t>For more information about when to add our trademark disclaimer and copyright, please refer to the ‘Legal requirement’ section of our Brand Guidelines:</a:t>
            </a:r>
            <a:br>
              <a:rPr lang="en-US" sz="1000" dirty="0">
                <a:solidFill>
                  <a:srgbClr val="000000"/>
                </a:solidFill>
                <a:latin typeface="Source Sans Pro" panose="020B0503030403020204" pitchFamily="34" charset="0"/>
              </a:rPr>
            </a:br>
            <a:r>
              <a:rPr lang="en-US" sz="1000" dirty="0">
                <a:solidFill>
                  <a:srgbClr val="000000"/>
                </a:solidFill>
                <a:latin typeface="Source Sans Pro" panose="020B0503030403020204" pitchFamily="34" charset="0"/>
              </a:rPr>
              <a:t>“</a:t>
            </a:r>
            <a:r>
              <a:rPr lang="en-US" sz="1000" dirty="0">
                <a:latin typeface="Source Sans Pro" panose="020B0503030403020204" pitchFamily="34" charset="0"/>
              </a:rPr>
              <a:t>© 2025 GE HealthCare. GE is a trademark of General Electric Company used under trademark license.”</a:t>
            </a:r>
          </a:p>
          <a:p>
            <a:r>
              <a:rPr lang="en-US" sz="1000" dirty="0">
                <a:solidFill>
                  <a:srgbClr val="000000"/>
                </a:solidFill>
                <a:latin typeface="Source Sans Pro" panose="020B0503030403020204" pitchFamily="34" charset="0"/>
              </a:rPr>
              <a:t> </a:t>
            </a:r>
          </a:p>
          <a:p>
            <a:r>
              <a:rPr lang="en-US" sz="1000" dirty="0">
                <a:solidFill>
                  <a:srgbClr val="000000"/>
                </a:solidFill>
                <a:latin typeface="Source Sans Pro" panose="020B0503030403020204" pitchFamily="34" charset="0"/>
              </a:rPr>
              <a:t>Our Brand Guidelines can be downloaded from </a:t>
            </a:r>
            <a:r>
              <a:rPr lang="en-US" sz="1000" dirty="0">
                <a:solidFill>
                  <a:srgbClr val="000000"/>
                </a:solidFill>
                <a:latin typeface="Source Sans Pro" panose="020B0503030403020204" pitchFamily="34" charset="0"/>
                <a:hlinkClick r:id="rId7"/>
              </a:rPr>
              <a:t>this article on The Beat</a:t>
            </a:r>
            <a:r>
              <a:rPr lang="en-US" sz="1000" dirty="0">
                <a:solidFill>
                  <a:srgbClr val="000000"/>
                </a:solidFill>
                <a:latin typeface="Source Sans Pro" panose="020B0503030403020204" pitchFamily="34" charset="0"/>
              </a:rPr>
              <a:t>, as well as our externally accessible </a:t>
            </a:r>
            <a:r>
              <a:rPr lang="en-US" sz="1000" dirty="0">
                <a:solidFill>
                  <a:srgbClr val="000000"/>
                </a:solidFill>
                <a:latin typeface="Source Sans Pro" panose="020B0503030403020204" pitchFamily="34" charset="0"/>
                <a:hlinkClick r:id="rId8"/>
              </a:rPr>
              <a:t>Agency Brand Portal</a:t>
            </a:r>
            <a:r>
              <a:rPr lang="en-US" sz="1000" dirty="0">
                <a:solidFill>
                  <a:srgbClr val="000000"/>
                </a:solidFill>
                <a:latin typeface="Source Sans Pro" panose="020B0503030403020204" pitchFamily="34" charset="0"/>
              </a:rPr>
              <a:t>. </a:t>
            </a: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p:txBody>
      </p:sp>
      <p:pic>
        <p:nvPicPr>
          <p:cNvPr id="2" name="Logo Animation INTRO Final.mp4">
            <a:hlinkClick r:id="" action="ppaction://media"/>
            <a:extLst>
              <a:ext uri="{FF2B5EF4-FFF2-40B4-BE49-F238E27FC236}">
                <a16:creationId xmlns:a16="http://schemas.microsoft.com/office/drawing/2014/main" id="{48E70284-39B9-AF05-D07B-CBCD67C91A7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82588" y="1377945"/>
            <a:ext cx="5593642" cy="3146424"/>
          </a:xfrm>
          <a:prstGeom prst="rect">
            <a:avLst/>
          </a:prstGeom>
        </p:spPr>
      </p:pic>
      <p:pic>
        <p:nvPicPr>
          <p:cNvPr id="5" name="Logo Animation OUTRO Final.mp4">
            <a:hlinkClick r:id="" action="ppaction://media"/>
            <a:extLst>
              <a:ext uri="{FF2B5EF4-FFF2-40B4-BE49-F238E27FC236}">
                <a16:creationId xmlns:a16="http://schemas.microsoft.com/office/drawing/2014/main" id="{8D4AB1A5-24AC-DED7-2605-4189D7DD2A9A}"/>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6215772" y="1377946"/>
            <a:ext cx="5593640" cy="3146423"/>
          </a:xfrm>
          <a:prstGeom prst="rect">
            <a:avLst/>
          </a:prstGeom>
        </p:spPr>
      </p:pic>
    </p:spTree>
    <p:extLst>
      <p:ext uri="{BB962C8B-B14F-4D97-AF65-F5344CB8AC3E}">
        <p14:creationId xmlns:p14="http://schemas.microsoft.com/office/powerpoint/2010/main" val="181703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Logo animation intro/outro – with content</a:t>
            </a:r>
          </a:p>
        </p:txBody>
      </p:sp>
      <p:sp>
        <p:nvSpPr>
          <p:cNvPr id="6" name="TextBox 5">
            <a:extLst>
              <a:ext uri="{FF2B5EF4-FFF2-40B4-BE49-F238E27FC236}">
                <a16:creationId xmlns:a16="http://schemas.microsoft.com/office/drawing/2014/main" id="{4F749E26-0204-BAD3-DA4D-5FEB21F45B76}"/>
              </a:ext>
            </a:extLst>
          </p:cNvPr>
          <p:cNvSpPr txBox="1"/>
          <p:nvPr/>
        </p:nvSpPr>
        <p:spPr>
          <a:xfrm>
            <a:off x="389777" y="4974082"/>
            <a:ext cx="5255374" cy="615553"/>
          </a:xfrm>
          <a:prstGeom prst="rect">
            <a:avLst/>
          </a:prstGeom>
          <a:noFill/>
        </p:spPr>
        <p:txBody>
          <a:bodyPr wrap="square" lIns="0" tIns="0" rIns="0" bIns="0" rtlCol="0">
            <a:spAutoFit/>
          </a:bodyPr>
          <a:lstStyle/>
          <a:p>
            <a:r>
              <a:rPr lang="en-US" sz="1000" b="0" i="0" u="none" strike="noStrike" dirty="0">
                <a:effectLst/>
                <a:latin typeface="Source Sans Pro" panose="020B0503030403020204" pitchFamily="34" charset="0"/>
                <a:ea typeface="Source Sans Pro" panose="020B0503030403020204" pitchFamily="34" charset="0"/>
              </a:rPr>
              <a:t>Intro animation starts off with Compassion Purple background and white logo. </a:t>
            </a:r>
            <a:r>
              <a:rPr lang="en-US" sz="1000" b="0" i="0" dirty="0">
                <a:effectLst/>
                <a:latin typeface="Source Sans Pro" panose="020B0503030403020204" pitchFamily="34" charset="0"/>
                <a:ea typeface="Source Sans Pro" panose="020B0503030403020204" pitchFamily="34" charset="0"/>
              </a:rPr>
              <a:t>It gradually fades into a video leveraging the calm principle. As it is the initial element of a video, the intro establishes a tone of compassion and gentle motion. </a:t>
            </a:r>
            <a:r>
              <a:rPr lang="en-US" sz="1000" dirty="0">
                <a:solidFill>
                  <a:srgbClr val="000000"/>
                </a:solidFill>
                <a:latin typeface="Source Sans Pro" panose="020B0503030403020204" pitchFamily="34" charset="0"/>
              </a:rPr>
              <a:t>For more information on our motion principles, please refer to page 13 of this document. </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D387613F-EA4A-B886-E733-A197C5296023}"/>
              </a:ext>
            </a:extLst>
          </p:cNvPr>
          <p:cNvSpPr txBox="1"/>
          <p:nvPr/>
        </p:nvSpPr>
        <p:spPr>
          <a:xfrm>
            <a:off x="6183200" y="4603210"/>
            <a:ext cx="2732837" cy="153888"/>
          </a:xfrm>
          <a:prstGeom prst="rect">
            <a:avLst/>
          </a:prstGeom>
          <a:noFill/>
        </p:spPr>
        <p:txBody>
          <a:bodyPr wrap="square" lIns="0" tIns="0" rIns="0" bIns="0" rtlCol="0">
            <a:spAutoFit/>
          </a:bodyPr>
          <a:lstStyle/>
          <a:p>
            <a:r>
              <a:rPr lang="en-US" sz="1000">
                <a:latin typeface="Source Sans Pro" panose="020B0503030403020204" pitchFamily="34" charset="0"/>
                <a:ea typeface="Source Sans Pro" panose="020B0503030403020204" pitchFamily="34" charset="0"/>
              </a:rPr>
              <a:t>Outro</a:t>
            </a:r>
          </a:p>
        </p:txBody>
      </p:sp>
      <p:sp>
        <p:nvSpPr>
          <p:cNvPr id="8" name="TextBox 7">
            <a:extLst>
              <a:ext uri="{FF2B5EF4-FFF2-40B4-BE49-F238E27FC236}">
                <a16:creationId xmlns:a16="http://schemas.microsoft.com/office/drawing/2014/main" id="{110B0942-2417-4633-7E4A-9403EB216045}"/>
              </a:ext>
            </a:extLst>
          </p:cNvPr>
          <p:cNvSpPr txBox="1"/>
          <p:nvPr/>
        </p:nvSpPr>
        <p:spPr>
          <a:xfrm>
            <a:off x="389776" y="4603210"/>
            <a:ext cx="2732837" cy="153888"/>
          </a:xfrm>
          <a:prstGeom prst="rect">
            <a:avLst/>
          </a:prstGeom>
          <a:noFill/>
        </p:spPr>
        <p:txBody>
          <a:bodyPr wrap="square" lIns="0" tIns="0" rIns="0" bIns="0" rtlCol="0">
            <a:spAutoFit/>
          </a:bodyPr>
          <a:lstStyle/>
          <a:p>
            <a:r>
              <a:rPr lang="en-US" sz="1000" b="0" i="0" u="none" strike="noStrike">
                <a:solidFill>
                  <a:srgbClr val="000000"/>
                </a:solidFill>
                <a:effectLst/>
                <a:latin typeface="Source Sans Pro" panose="020B0503030403020204" pitchFamily="34" charset="0"/>
              </a:rPr>
              <a:t>Intro</a:t>
            </a:r>
            <a:endParaRPr lang="en-US" sz="1000">
              <a:latin typeface="Source Sans Pro" panose="020B0503030403020204" pitchFamily="34" charset="0"/>
              <a:ea typeface="Source Sans Pro" panose="020B0503030403020204" pitchFamily="34" charset="0"/>
            </a:endParaRPr>
          </a:p>
        </p:txBody>
      </p:sp>
      <p:sp>
        <p:nvSpPr>
          <p:cNvPr id="9" name="TextBox 8">
            <a:extLst>
              <a:ext uri="{FF2B5EF4-FFF2-40B4-BE49-F238E27FC236}">
                <a16:creationId xmlns:a16="http://schemas.microsoft.com/office/drawing/2014/main" id="{35900C27-1FD2-E95A-5FFF-475861F039D6}"/>
              </a:ext>
            </a:extLst>
          </p:cNvPr>
          <p:cNvSpPr txBox="1"/>
          <p:nvPr/>
        </p:nvSpPr>
        <p:spPr>
          <a:xfrm>
            <a:off x="6189875" y="4974082"/>
            <a:ext cx="5043275" cy="461665"/>
          </a:xfrm>
          <a:prstGeom prst="rect">
            <a:avLst/>
          </a:prstGeom>
          <a:noFill/>
        </p:spPr>
        <p:txBody>
          <a:bodyPr wrap="square" lIns="0" tIns="0" rIns="0" bIns="0" rtlCol="0">
            <a:spAutoFit/>
          </a:bodyPr>
          <a:lstStyle/>
          <a:p>
            <a:r>
              <a:rPr lang="en-US" sz="1000" b="0" i="0" u="none" strike="noStrike" dirty="0">
                <a:effectLst/>
                <a:latin typeface="Source Sans Pro" panose="020B0503030403020204" pitchFamily="34" charset="0"/>
                <a:ea typeface="Source Sans Pro" panose="020B0503030403020204" pitchFamily="34" charset="0"/>
              </a:rPr>
              <a:t>Outro animation is similar to the intro animation, with motion in the reverse – and ends with </a:t>
            </a:r>
            <a:br>
              <a:rPr lang="en-US" sz="1000" b="0" i="0" u="none" strike="noStrike" dirty="0">
                <a:effectLst/>
                <a:latin typeface="Source Sans Pro" panose="020B0503030403020204" pitchFamily="34" charset="0"/>
                <a:ea typeface="Source Sans Pro" panose="020B0503030403020204" pitchFamily="34" charset="0"/>
              </a:rPr>
            </a:br>
            <a:r>
              <a:rPr lang="en-US" sz="1000" b="0" i="0" u="none" strike="noStrike" dirty="0">
                <a:effectLst/>
                <a:latin typeface="Source Sans Pro" panose="020B0503030403020204" pitchFamily="34" charset="0"/>
                <a:ea typeface="Source Sans Pro" panose="020B0503030403020204" pitchFamily="34" charset="0"/>
              </a:rPr>
              <a:t>Compassion Purple background with white logo. </a:t>
            </a:r>
            <a:r>
              <a:rPr lang="en-US" sz="1000" b="0" i="0" dirty="0">
                <a:effectLst/>
                <a:latin typeface="Source Sans Pro" panose="020B0503030403020204" pitchFamily="34" charset="0"/>
                <a:ea typeface="Source Sans Pro" panose="020B0503030403020204" pitchFamily="34" charset="0"/>
              </a:rPr>
              <a:t>As it is the final element of a video, the outro reinforces a tone of compassion and gentle motion.</a:t>
            </a:r>
            <a:endParaRPr lang="en-US" sz="1000" dirty="0">
              <a:latin typeface="Source Sans Pro" panose="020B0503030403020204" pitchFamily="34" charset="0"/>
              <a:ea typeface="Source Sans Pro" panose="020B0503030403020204" pitchFamily="34" charset="0"/>
            </a:endParaRPr>
          </a:p>
        </p:txBody>
      </p:sp>
      <p:pic>
        <p:nvPicPr>
          <p:cNvPr id="2" name="Logo Animation INTRO - With Content Final.mp4">
            <a:hlinkClick r:id="" action="ppaction://media"/>
            <a:extLst>
              <a:ext uri="{FF2B5EF4-FFF2-40B4-BE49-F238E27FC236}">
                <a16:creationId xmlns:a16="http://schemas.microsoft.com/office/drawing/2014/main" id="{6F47CE07-FC23-528F-F85C-C21D7760419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7" y="1376519"/>
            <a:ext cx="5579171" cy="3138283"/>
          </a:xfrm>
          <a:prstGeom prst="rect">
            <a:avLst/>
          </a:prstGeom>
        </p:spPr>
      </p:pic>
      <p:pic>
        <p:nvPicPr>
          <p:cNvPr id="3" name="Logo Animation OUTRO - With Content Final.mp4">
            <a:hlinkClick r:id="" action="ppaction://media"/>
            <a:extLst>
              <a:ext uri="{FF2B5EF4-FFF2-40B4-BE49-F238E27FC236}">
                <a16:creationId xmlns:a16="http://schemas.microsoft.com/office/drawing/2014/main" id="{BA2D94FC-A5BC-C418-EC6E-E2225212828A}"/>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17321" y="1376518"/>
            <a:ext cx="5592091" cy="3145551"/>
          </a:xfrm>
          <a:prstGeom prst="rect">
            <a:avLst/>
          </a:prstGeom>
        </p:spPr>
      </p:pic>
    </p:spTree>
    <p:extLst>
      <p:ext uri="{BB962C8B-B14F-4D97-AF65-F5344CB8AC3E}">
        <p14:creationId xmlns:p14="http://schemas.microsoft.com/office/powerpoint/2010/main" val="115802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Typography 02">
            <a:hlinkClick r:id="" action="ppaction://media"/>
            <a:extLst>
              <a:ext uri="{FF2B5EF4-FFF2-40B4-BE49-F238E27FC236}">
                <a16:creationId xmlns:a16="http://schemas.microsoft.com/office/drawing/2014/main" id="{10FF61CC-FE8E-5681-5514-BC8C49283B0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77804" y="1381470"/>
            <a:ext cx="5603822" cy="3152150"/>
          </a:xfrm>
          <a:prstGeom prst="rect">
            <a:avLst/>
          </a:prstGeom>
        </p:spPr>
      </p:pic>
      <p:pic>
        <p:nvPicPr>
          <p:cNvPr id="10" name="Typography 01">
            <a:hlinkClick r:id="" action="ppaction://media"/>
            <a:extLst>
              <a:ext uri="{FF2B5EF4-FFF2-40B4-BE49-F238E27FC236}">
                <a16:creationId xmlns:a16="http://schemas.microsoft.com/office/drawing/2014/main" id="{E9A32B5E-B604-CC18-6CFB-6FBC4E3B44DC}"/>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371652" y="1371894"/>
            <a:ext cx="5603823" cy="3152150"/>
          </a:xfrm>
          <a:prstGeom prst="rect">
            <a:avLst/>
          </a:prstGeom>
        </p:spPr>
      </p:pic>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6" y="381000"/>
            <a:ext cx="4668837" cy="276999"/>
          </a:xfrm>
        </p:spPr>
        <p:txBody>
          <a:bodyPr/>
          <a:lstStyle/>
          <a:p>
            <a:r>
              <a:rPr lang="en-US">
                <a:solidFill>
                  <a:srgbClr val="6123A8"/>
                </a:solidFill>
              </a:rPr>
              <a:t>Typography in motion</a:t>
            </a:r>
          </a:p>
        </p:txBody>
      </p:sp>
      <p:sp>
        <p:nvSpPr>
          <p:cNvPr id="8" name="TextBox 7">
            <a:extLst>
              <a:ext uri="{FF2B5EF4-FFF2-40B4-BE49-F238E27FC236}">
                <a16:creationId xmlns:a16="http://schemas.microsoft.com/office/drawing/2014/main" id="{26DA994D-B211-A7E1-4FE4-A7505908A1EE}"/>
              </a:ext>
            </a:extLst>
          </p:cNvPr>
          <p:cNvSpPr txBox="1"/>
          <p:nvPr/>
        </p:nvSpPr>
        <p:spPr>
          <a:xfrm>
            <a:off x="389777" y="4720922"/>
            <a:ext cx="4588623" cy="1154162"/>
          </a:xfrm>
          <a:prstGeom prst="rect">
            <a:avLst/>
          </a:prstGeom>
          <a:noFill/>
        </p:spPr>
        <p:txBody>
          <a:bodyPr wrap="square" lIns="0" tIns="0" rIns="0" bIns="0" rtlCol="0" anchor="t">
            <a:spAutoFit/>
          </a:bodyPr>
          <a:lstStyle/>
          <a:p>
            <a:r>
              <a:rPr lang="en-US" sz="1000" u="none" strike="noStrike" dirty="0">
                <a:effectLst/>
                <a:latin typeface="Source Sans Pro"/>
                <a:ea typeface="Source Sans Pro"/>
              </a:rPr>
              <a:t>When animating paragraph form of text, we </a:t>
            </a:r>
            <a:r>
              <a:rPr lang="en-US" sz="1000" dirty="0">
                <a:latin typeface="Source Sans Pro"/>
                <a:ea typeface="Source Sans Pro"/>
              </a:rPr>
              <a:t>want to establish a sense of calm in the </a:t>
            </a:r>
            <a:br>
              <a:rPr lang="en-US" sz="1000" dirty="0">
                <a:latin typeface="Source Sans Pro"/>
                <a:ea typeface="Source Sans Pro"/>
              </a:rPr>
            </a:br>
            <a:r>
              <a:rPr lang="en-US" sz="1000" dirty="0">
                <a:latin typeface="Source Sans Pro"/>
                <a:ea typeface="Source Sans Pro"/>
              </a:rPr>
              <a:t>speed in which it animates to ensure a comfortable reading pace and cadence </a:t>
            </a:r>
            <a:br>
              <a:rPr lang="en-US" sz="1000" dirty="0">
                <a:latin typeface="Source Sans Pro"/>
                <a:ea typeface="Source Sans Pro"/>
              </a:rPr>
            </a:br>
            <a:r>
              <a:rPr lang="en-US" sz="1000" dirty="0">
                <a:latin typeface="Source Sans Pro"/>
                <a:ea typeface="Source Sans Pro"/>
              </a:rPr>
              <a:t>for our international colleagues and customers. </a:t>
            </a:r>
            <a:r>
              <a:rPr lang="en-US" sz="1000" u="none" strike="noStrike" dirty="0">
                <a:effectLst/>
                <a:latin typeface="Source Sans Pro"/>
                <a:ea typeface="Source Sans Pro"/>
              </a:rPr>
              <a:t>The </a:t>
            </a:r>
            <a:r>
              <a:rPr lang="en-US" sz="1000" dirty="0">
                <a:latin typeface="Source Sans Pro"/>
                <a:ea typeface="Source Sans Pro"/>
              </a:rPr>
              <a:t>text </a:t>
            </a:r>
            <a:r>
              <a:rPr lang="en-US" sz="1000" u="none" strike="noStrike" dirty="0">
                <a:effectLst/>
                <a:latin typeface="Source Sans Pro"/>
                <a:ea typeface="Source Sans Pro"/>
              </a:rPr>
              <a:t>is stationary, </a:t>
            </a:r>
            <a:r>
              <a:rPr lang="en-US" sz="1000" dirty="0">
                <a:latin typeface="Source Sans Pro"/>
                <a:ea typeface="Source Sans Pro"/>
              </a:rPr>
              <a:t>left-aligned, </a:t>
            </a:r>
            <a:br>
              <a:rPr lang="en-US" sz="1000" dirty="0">
                <a:latin typeface="Source Sans Pro"/>
                <a:ea typeface="Source Sans Pro"/>
              </a:rPr>
            </a:br>
            <a:r>
              <a:rPr lang="en-US" sz="1000" dirty="0">
                <a:latin typeface="Source Sans Pro"/>
                <a:ea typeface="Source Sans Pro"/>
              </a:rPr>
              <a:t>and</a:t>
            </a:r>
            <a:r>
              <a:rPr lang="en-US" sz="1000" u="none" strike="noStrike" dirty="0">
                <a:effectLst/>
                <a:latin typeface="Source Sans Pro"/>
                <a:ea typeface="Source Sans Pro"/>
              </a:rPr>
              <a:t> the opacity </a:t>
            </a:r>
            <a:r>
              <a:rPr lang="en-US" sz="1000" dirty="0">
                <a:latin typeface="Source Sans Pro"/>
                <a:ea typeface="Source Sans Pro"/>
              </a:rPr>
              <a:t>is animated in and out as a whole from the beginning to end.  </a:t>
            </a:r>
            <a:endParaRPr lang="en-US" sz="1000" dirty="0">
              <a:latin typeface="Source Sans Pro"/>
            </a:endParaRPr>
          </a:p>
          <a:p>
            <a:pPr>
              <a:spcBef>
                <a:spcPts val="600"/>
              </a:spcBef>
            </a:pPr>
            <a:r>
              <a:rPr lang="en-US" sz="1000" dirty="0">
                <a:latin typeface="Source Sans Pro"/>
              </a:rPr>
              <a:t>If you combine a music sequence with an animation, ensure the music's timing accurately aligns with the animation’s rhythm either to emphasize specific moments or to enhance the narrative.</a:t>
            </a:r>
          </a:p>
        </p:txBody>
      </p:sp>
      <p:sp>
        <p:nvSpPr>
          <p:cNvPr id="3" name="TextBox 2">
            <a:extLst>
              <a:ext uri="{FF2B5EF4-FFF2-40B4-BE49-F238E27FC236}">
                <a16:creationId xmlns:a16="http://schemas.microsoft.com/office/drawing/2014/main" id="{F54D34C1-1B83-D6AD-21A1-FB4CC4F9232A}"/>
              </a:ext>
            </a:extLst>
          </p:cNvPr>
          <p:cNvSpPr txBox="1"/>
          <p:nvPr/>
        </p:nvSpPr>
        <p:spPr>
          <a:xfrm>
            <a:off x="6177804" y="4712759"/>
            <a:ext cx="5077384" cy="1231106"/>
          </a:xfrm>
          <a:prstGeom prst="rect">
            <a:avLst/>
          </a:prstGeom>
          <a:noFill/>
        </p:spPr>
        <p:txBody>
          <a:bodyPr wrap="square" lIns="0" tIns="0" rIns="0" bIns="0" rtlCol="0">
            <a:spAutoFit/>
          </a:bodyPr>
          <a:lstStyle/>
          <a:p>
            <a:r>
              <a:rPr lang="en-US" sz="1000" u="none" strike="noStrike" dirty="0">
                <a:solidFill>
                  <a:srgbClr val="000000"/>
                </a:solidFill>
                <a:effectLst/>
                <a:latin typeface="Source Sans Pro" panose="020B0503030403020204" pitchFamily="34" charset="0"/>
                <a:ea typeface="Source Sans Pro" panose="020B0503030403020204" pitchFamily="34" charset="0"/>
              </a:rPr>
              <a:t>When animating headline text over footage or static imagery, ensure the text is the primary focus and the footage is not distracting to reinforce the sense of balance and a coordinated flow between elements. </a:t>
            </a:r>
            <a:r>
              <a:rPr lang="en-US" sz="1000" dirty="0">
                <a:solidFill>
                  <a:srgbClr val="000000"/>
                </a:solidFill>
                <a:latin typeface="Source Sans Pro" panose="020B0503030403020204" pitchFamily="34" charset="0"/>
                <a:ea typeface="Source Sans Pro" panose="020B0503030403020204" pitchFamily="34" charset="0"/>
              </a:rPr>
              <a:t>Headlines fade in and out from the beginning of the sentence to the end. </a:t>
            </a:r>
            <a:endParaRPr lang="en-US" sz="1000" dirty="0">
              <a:solidFill>
                <a:srgbClr val="000000"/>
              </a:solidFill>
              <a:latin typeface="Source Sans Pro"/>
              <a:ea typeface="Source Sans Pro" panose="020B0503030403020204" pitchFamily="34" charset="0"/>
            </a:endParaRPr>
          </a:p>
          <a:p>
            <a:endParaRPr lang="en-US" sz="1000" dirty="0">
              <a:solidFill>
                <a:srgbClr val="000000"/>
              </a:solidFill>
              <a:latin typeface="Source Sans Pro" panose="020B0503030403020204" pitchFamily="34" charset="0"/>
              <a:ea typeface="Source Sans Pro" panose="020B0503030403020204" pitchFamily="34" charset="0"/>
            </a:endParaRPr>
          </a:p>
          <a:p>
            <a:r>
              <a:rPr lang="en-US" sz="1000" dirty="0">
                <a:solidFill>
                  <a:srgbClr val="000000"/>
                </a:solidFill>
                <a:latin typeface="Source Sans Pro" panose="020B0503030403020204" pitchFamily="34" charset="0"/>
              </a:rPr>
              <a:t>For more information on our calm and balance motion principles, please refer to page 13 of </a:t>
            </a:r>
            <a:br>
              <a:rPr lang="en-US" sz="1000" dirty="0">
                <a:solidFill>
                  <a:srgbClr val="000000"/>
                </a:solidFill>
                <a:latin typeface="Source Sans Pro" panose="020B0503030403020204" pitchFamily="34" charset="0"/>
              </a:rPr>
            </a:br>
            <a:r>
              <a:rPr lang="en-US" sz="1000" dirty="0">
                <a:solidFill>
                  <a:srgbClr val="000000"/>
                </a:solidFill>
                <a:latin typeface="Source Sans Pro" panose="020B0503030403020204" pitchFamily="34" charset="0"/>
              </a:rPr>
              <a:t>this document.</a:t>
            </a:r>
            <a:endParaRPr lang="en-US" sz="1000" dirty="0">
              <a:latin typeface="Source Sans Pro"/>
            </a:endParaRP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98DDFB49-F009-EBBE-4719-DDE635A915E3}"/>
              </a:ext>
            </a:extLst>
          </p:cNvPr>
          <p:cNvSpPr/>
          <p:nvPr/>
        </p:nvSpPr>
        <p:spPr>
          <a:xfrm>
            <a:off x="17271549" y="1682093"/>
            <a:ext cx="3695360" cy="276999"/>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100">
                <a:solidFill>
                  <a:schemeClr val="bg1"/>
                </a:solidFill>
              </a:rPr>
              <a:t>Font shifted, please use the Source Sans Pro </a:t>
            </a:r>
            <a:r>
              <a:rPr lang="en-US" sz="1100" err="1">
                <a:solidFill>
                  <a:schemeClr val="bg1"/>
                </a:solidFill>
              </a:rPr>
              <a:t>Semibold</a:t>
            </a:r>
            <a:endParaRPr lang="en-US" sz="1100">
              <a:solidFill>
                <a:schemeClr val="bg1"/>
              </a:solidFill>
            </a:endParaRPr>
          </a:p>
        </p:txBody>
      </p:sp>
      <p:pic>
        <p:nvPicPr>
          <p:cNvPr id="11" name="Picture 2" descr="White Heavy Check Mark Emoji (U+2705)">
            <a:extLst>
              <a:ext uri="{FF2B5EF4-FFF2-40B4-BE49-F238E27FC236}">
                <a16:creationId xmlns:a16="http://schemas.microsoft.com/office/drawing/2014/main" id="{58FC16B6-A02A-621D-7A40-C5EE7BD59C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101595" y="1381470"/>
            <a:ext cx="202184" cy="2021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White Heavy Check Mark Emoji (U+2705)">
            <a:extLst>
              <a:ext uri="{FF2B5EF4-FFF2-40B4-BE49-F238E27FC236}">
                <a16:creationId xmlns:a16="http://schemas.microsoft.com/office/drawing/2014/main" id="{DCF87857-506B-755E-B9EA-A08F9FC5D0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09771" y="1381470"/>
            <a:ext cx="202184" cy="20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39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video>
              <p:cMediaNode vol="80000">
                <p:cTn id="22" fill="hold" display="0">
                  <p:stCondLst>
                    <p:cond delay="indefinite"/>
                  </p:stCondLst>
                </p:cTn>
                <p:tgtEl>
                  <p:spTgt spid="7"/>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5CFE55A-077B-3C2C-7974-A8C260371D6D}"/>
            </a:ext>
          </a:extLst>
        </p:cNvPr>
        <p:cNvGrpSpPr/>
        <p:nvPr/>
      </p:nvGrpSpPr>
      <p:grpSpPr>
        <a:xfrm>
          <a:off x="0" y="0"/>
          <a:ext cx="0" cy="0"/>
          <a:chOff x="0" y="0"/>
          <a:chExt cx="0" cy="0"/>
        </a:xfrm>
      </p:grpSpPr>
      <p:pic>
        <p:nvPicPr>
          <p:cNvPr id="9" name="Transition 03">
            <a:hlinkClick r:id="" action="ppaction://media"/>
            <a:extLst>
              <a:ext uri="{FF2B5EF4-FFF2-40B4-BE49-F238E27FC236}">
                <a16:creationId xmlns:a16="http://schemas.microsoft.com/office/drawing/2014/main" id="{6E5DD403-AF1F-B204-F164-D67E5DA02D0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7" y="1370960"/>
            <a:ext cx="5604933" cy="3152775"/>
          </a:xfrm>
          <a:prstGeom prst="rect">
            <a:avLst/>
          </a:prstGeom>
        </p:spPr>
      </p:pic>
      <p:sp>
        <p:nvSpPr>
          <p:cNvPr id="4" name="Title 3">
            <a:extLst>
              <a:ext uri="{FF2B5EF4-FFF2-40B4-BE49-F238E27FC236}">
                <a16:creationId xmlns:a16="http://schemas.microsoft.com/office/drawing/2014/main" id="{592AC795-858E-6206-B96E-8DA558C13D3D}"/>
              </a:ext>
            </a:extLst>
          </p:cNvPr>
          <p:cNvSpPr>
            <a:spLocks noGrp="1"/>
          </p:cNvSpPr>
          <p:nvPr>
            <p:ph type="title"/>
          </p:nvPr>
        </p:nvSpPr>
        <p:spPr/>
        <p:txBody>
          <a:bodyPr/>
          <a:lstStyle/>
          <a:p>
            <a:r>
              <a:rPr lang="en-US" dirty="0">
                <a:solidFill>
                  <a:srgbClr val="6123A8"/>
                </a:solidFill>
              </a:rPr>
              <a:t>Standard transitions</a:t>
            </a:r>
          </a:p>
        </p:txBody>
      </p:sp>
      <p:sp>
        <p:nvSpPr>
          <p:cNvPr id="7" name="TextBox 6">
            <a:extLst>
              <a:ext uri="{FF2B5EF4-FFF2-40B4-BE49-F238E27FC236}">
                <a16:creationId xmlns:a16="http://schemas.microsoft.com/office/drawing/2014/main" id="{A8EE4353-781C-3210-E678-78FCB67EB3D6}"/>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Horizontal transition</a:t>
            </a:r>
            <a:endParaRPr lang="en-US" sz="1000" dirty="0">
              <a:latin typeface="Source Sans Pro" panose="020B0503030403020204" pitchFamily="34" charset="0"/>
              <a:ea typeface="Source Sans Pro" panose="020B0503030403020204" pitchFamily="34" charset="0"/>
            </a:endParaRPr>
          </a:p>
        </p:txBody>
      </p:sp>
      <p:sp>
        <p:nvSpPr>
          <p:cNvPr id="11" name="TextBox 10">
            <a:extLst>
              <a:ext uri="{FF2B5EF4-FFF2-40B4-BE49-F238E27FC236}">
                <a16:creationId xmlns:a16="http://schemas.microsoft.com/office/drawing/2014/main" id="{CA51971B-F078-9B1B-64D9-4A6F30E8D57B}"/>
              </a:ext>
            </a:extLst>
          </p:cNvPr>
          <p:cNvSpPr txBox="1"/>
          <p:nvPr/>
        </p:nvSpPr>
        <p:spPr>
          <a:xfrm>
            <a:off x="618354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Horizontal transition into products</a:t>
            </a:r>
            <a:endParaRPr lang="en-US" sz="1000" dirty="0">
              <a:latin typeface="Source Sans Pro" panose="020B0503030403020204" pitchFamily="34" charset="0"/>
              <a:ea typeface="Source Sans Pro" panose="020B0503030403020204" pitchFamily="34" charset="0"/>
            </a:endParaRPr>
          </a:p>
        </p:txBody>
      </p:sp>
      <p:sp>
        <p:nvSpPr>
          <p:cNvPr id="8" name="TextBox 7">
            <a:extLst>
              <a:ext uri="{FF2B5EF4-FFF2-40B4-BE49-F238E27FC236}">
                <a16:creationId xmlns:a16="http://schemas.microsoft.com/office/drawing/2014/main" id="{68F33216-91B7-FA66-C005-59BA9A71B22D}"/>
              </a:ext>
            </a:extLst>
          </p:cNvPr>
          <p:cNvSpPr txBox="1"/>
          <p:nvPr/>
        </p:nvSpPr>
        <p:spPr>
          <a:xfrm>
            <a:off x="389777" y="4965700"/>
            <a:ext cx="5058524" cy="461665"/>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ea typeface="Source Sans Pro" panose="020B0503030403020204" pitchFamily="34" charset="0"/>
              </a:rPr>
              <a:t>Standard transitions can be used in a variety of scenarios – from bringing on a title board </a:t>
            </a:r>
            <a:br>
              <a:rPr lang="en-US" sz="1000" b="0" i="0" u="none" strike="noStrike" dirty="0">
                <a:solidFill>
                  <a:srgbClr val="000000"/>
                </a:solidFill>
                <a:effectLst/>
                <a:latin typeface="Source Sans Pro" panose="020B0503030403020204" pitchFamily="34" charset="0"/>
                <a:ea typeface="Source Sans Pro" panose="020B0503030403020204" pitchFamily="34" charset="0"/>
              </a:rPr>
            </a:br>
            <a:r>
              <a:rPr lang="en-US" sz="1000" b="0" i="0" u="none" strike="noStrike" dirty="0">
                <a:solidFill>
                  <a:srgbClr val="000000"/>
                </a:solidFill>
                <a:effectLst/>
                <a:latin typeface="Source Sans Pro" panose="020B0503030403020204" pitchFamily="34" charset="0"/>
                <a:ea typeface="Source Sans Pro" panose="020B0503030403020204" pitchFamily="34" charset="0"/>
              </a:rPr>
              <a:t>to cutting between footage. The standard transitions rely on the balance principle and use Compassion Purple as a transition device.</a:t>
            </a:r>
          </a:p>
        </p:txBody>
      </p:sp>
      <p:sp>
        <p:nvSpPr>
          <p:cNvPr id="3" name="TextBox 2">
            <a:extLst>
              <a:ext uri="{FF2B5EF4-FFF2-40B4-BE49-F238E27FC236}">
                <a16:creationId xmlns:a16="http://schemas.microsoft.com/office/drawing/2014/main" id="{90547567-3938-1ECD-DA3D-AF256191CF98}"/>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b="0" i="0" dirty="0">
                <a:effectLst/>
                <a:latin typeface="Source Sans Pro" panose="020B0503030403020204" pitchFamily="34" charset="0"/>
              </a:rPr>
              <a:t>Transitions are a post-production technique used in video editing or film to connect one shot or element to another. </a:t>
            </a:r>
            <a:endParaRPr lang="en-US" sz="1200" dirty="0">
              <a:latin typeface="Source Sans Pro" panose="020B0503030403020204" pitchFamily="34" charset="0"/>
            </a:endParaRPr>
          </a:p>
        </p:txBody>
      </p:sp>
      <p:pic>
        <p:nvPicPr>
          <p:cNvPr id="5" name="Transition 04 V2.mp4">
            <a:hlinkClick r:id="" action="ppaction://media"/>
            <a:extLst>
              <a:ext uri="{FF2B5EF4-FFF2-40B4-BE49-F238E27FC236}">
                <a16:creationId xmlns:a16="http://schemas.microsoft.com/office/drawing/2014/main" id="{FD055F75-F491-697F-462D-7A5EE8B274A6}"/>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04483" y="1370960"/>
            <a:ext cx="5604934" cy="3152775"/>
          </a:xfrm>
          <a:prstGeom prst="rect">
            <a:avLst/>
          </a:prstGeom>
        </p:spPr>
      </p:pic>
    </p:spTree>
    <p:extLst>
      <p:ext uri="{BB962C8B-B14F-4D97-AF65-F5344CB8AC3E}">
        <p14:creationId xmlns:p14="http://schemas.microsoft.com/office/powerpoint/2010/main" val="1293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GEHC Theme">
  <a:themeElements>
    <a:clrScheme name="GEHC Theme Colors">
      <a:dk1>
        <a:srgbClr val="000000"/>
      </a:dk1>
      <a:lt1>
        <a:srgbClr val="FFFFFF"/>
      </a:lt1>
      <a:dk2>
        <a:srgbClr val="8D8D8D"/>
      </a:dk2>
      <a:lt2>
        <a:srgbClr val="D4D4D4"/>
      </a:lt2>
      <a:accent1>
        <a:srgbClr val="6400A0"/>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1C552EE3465E4B8080132176A5E915" ma:contentTypeVersion="17" ma:contentTypeDescription="Create a new document." ma:contentTypeScope="" ma:versionID="1590c40361b2494970d6ccf91307c9d7">
  <xsd:schema xmlns:xsd="http://www.w3.org/2001/XMLSchema" xmlns:xs="http://www.w3.org/2001/XMLSchema" xmlns:p="http://schemas.microsoft.com/office/2006/metadata/properties" xmlns:ns2="f354ac26-e6a5-4041-a031-1a492a5aba76" xmlns:ns3="08d5586c-054b-45aa-9ec4-445d4734b9af" targetNamespace="http://schemas.microsoft.com/office/2006/metadata/properties" ma:root="true" ma:fieldsID="43888d1e3f8a30256517090872f565fc" ns2:_="" ns3:_="">
    <xsd:import namespace="f354ac26-e6a5-4041-a031-1a492a5aba76"/>
    <xsd:import namespace="08d5586c-054b-45aa-9ec4-445d4734b9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54ac26-e6a5-4041-a031-1a492a5aba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d5586c-054b-45aa-9ec4-445d4734b9a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5aedae29-ba0e-46e1-80d1-fe618945300c}" ma:internalName="TaxCatchAll" ma:showField="CatchAllData" ma:web="08d5586c-054b-45aa-9ec4-445d4734b9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8d5586c-054b-45aa-9ec4-445d4734b9af" xsi:nil="true"/>
    <lcf76f155ced4ddcb4097134ff3c332f xmlns="f354ac26-e6a5-4041-a031-1a492a5aba76">
      <Terms xmlns="http://schemas.microsoft.com/office/infopath/2007/PartnerControls"/>
    </lcf76f155ced4ddcb4097134ff3c332f>
    <SharedWithUsers xmlns="08d5586c-054b-45aa-9ec4-445d4734b9af">
      <UserInfo>
        <DisplayName>Nicola Di Costanzo (Interbrand)</DisplayName>
        <AccountId>340</AccountId>
        <AccountType/>
      </UserInfo>
      <UserInfo>
        <DisplayName>Quae Luong (Interbrand)</DisplayName>
        <AccountId>341</AccountId>
        <AccountType/>
      </UserInfo>
      <UserInfo>
        <DisplayName>Owen Nitka (Interbrand)</DisplayName>
        <AccountId>135</AccountId>
        <AccountType/>
      </UserInfo>
      <UserInfo>
        <DisplayName>Weronika Rafa (Interbrand)</DisplayName>
        <AccountId>89</AccountId>
        <AccountType/>
      </UserInfo>
      <UserInfo>
        <DisplayName>Maria Samodra (Interbrand)</DisplayName>
        <AccountId>27</AccountId>
        <AccountType/>
      </UserInfo>
      <UserInfo>
        <DisplayName>Julia Yu (Interbrand)</DisplayName>
        <AccountId>851</AccountId>
        <AccountType/>
      </UserInfo>
      <UserInfo>
        <DisplayName>William Woduschegg (Interbrand)</DisplayName>
        <AccountId>14</AccountId>
        <AccountType/>
      </UserInfo>
    </SharedWithUsers>
  </documentManagement>
</p:properties>
</file>

<file path=customXml/itemProps1.xml><?xml version="1.0" encoding="utf-8"?>
<ds:datastoreItem xmlns:ds="http://schemas.openxmlformats.org/officeDocument/2006/customXml" ds:itemID="{32167FC8-85A5-419D-806D-35C0C77AF1BF}">
  <ds:schemaRefs>
    <ds:schemaRef ds:uri="08d5586c-054b-45aa-9ec4-445d4734b9af"/>
    <ds:schemaRef ds:uri="f354ac26-e6a5-4041-a031-1a492a5aba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D80C34F-1B2C-4354-8328-295BBF8E35F6}">
  <ds:schemaRefs>
    <ds:schemaRef ds:uri="http://schemas.microsoft.com/sharepoint/v3/contenttype/forms"/>
  </ds:schemaRefs>
</ds:datastoreItem>
</file>

<file path=customXml/itemProps3.xml><?xml version="1.0" encoding="utf-8"?>
<ds:datastoreItem xmlns:ds="http://schemas.openxmlformats.org/officeDocument/2006/customXml" ds:itemID="{E9041AFF-2ABA-48A5-BE9C-C8595B9A6468}">
  <ds:schemaRefs>
    <ds:schemaRef ds:uri="08d5586c-054b-45aa-9ec4-445d4734b9af"/>
    <ds:schemaRef ds:uri="f354ac26-e6a5-4041-a031-1a492a5aba7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8744</TotalTime>
  <Words>1715</Words>
  <Application>Microsoft Macintosh PowerPoint</Application>
  <PresentationFormat>Widescreen</PresentationFormat>
  <Paragraphs>192</Paragraphs>
  <Slides>20</Slides>
  <Notes>11</Notes>
  <HiddenSlides>0</HiddenSlides>
  <MMClips>28</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Arial</vt:lpstr>
      <vt:lpstr>Calibri</vt:lpstr>
      <vt:lpstr>Helvetica Now for IB Display Lt</vt:lpstr>
      <vt:lpstr>Helvetica Now for IB Text</vt:lpstr>
      <vt:lpstr>Söhne</vt:lpstr>
      <vt:lpstr>Source Sans Pro</vt:lpstr>
      <vt:lpstr>Source Sans Pro Light</vt:lpstr>
      <vt:lpstr>Source Sans Pro Semibold</vt:lpstr>
      <vt:lpstr>Source Sans Pro Semibold</vt:lpstr>
      <vt:lpstr>GEHC Theme</vt:lpstr>
      <vt:lpstr>Custom Design</vt:lpstr>
      <vt:lpstr>PowerPoint Presentation</vt:lpstr>
      <vt:lpstr>PowerPoint Presentation</vt:lpstr>
      <vt:lpstr>Introduction</vt:lpstr>
      <vt:lpstr>Table of contents</vt:lpstr>
      <vt:lpstr>PowerPoint Presentation</vt:lpstr>
      <vt:lpstr>Logo animation intro/outro</vt:lpstr>
      <vt:lpstr>Logo animation intro/outro – with content</vt:lpstr>
      <vt:lpstr>Typography in motion</vt:lpstr>
      <vt:lpstr>Standard transitions</vt:lpstr>
      <vt:lpstr>Graphic device transitions</vt:lpstr>
      <vt:lpstr>Lower thirds</vt:lpstr>
      <vt:lpstr>PowerPoint Presentation</vt:lpstr>
      <vt:lpstr>Our principles of motion graphics </vt:lpstr>
      <vt:lpstr>Calm</vt:lpstr>
      <vt:lpstr>Balance</vt:lpstr>
      <vt:lpstr>Concise</vt:lpstr>
      <vt:lpstr>Technical motion reference for animators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Samodra (Interbrand)</dc:creator>
  <cp:lastModifiedBy>Williams, Joanne</cp:lastModifiedBy>
  <cp:revision>64</cp:revision>
  <dcterms:created xsi:type="dcterms:W3CDTF">2022-11-22T22:00:24Z</dcterms:created>
  <dcterms:modified xsi:type="dcterms:W3CDTF">2025-01-21T09:18:34Z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0x010100F21C552EE3465E4B8080132176A5E915</vt:lpwstr>
  </property>
  <property fmtid="{D5CDD505-2E9C-101B-9397-08002B2CF9AE}" pid="3" name="MediaServiceImageTags">
    <vt:lpwstr/>
  </property>
</Properties>
</file>